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1" r:id="rId3"/>
    <p:sldId id="280" r:id="rId4"/>
    <p:sldId id="279" r:id="rId5"/>
    <p:sldId id="257" r:id="rId6"/>
    <p:sldId id="282" r:id="rId7"/>
    <p:sldId id="258" r:id="rId8"/>
    <p:sldId id="259" r:id="rId9"/>
    <p:sldId id="264" r:id="rId10"/>
    <p:sldId id="265" r:id="rId11"/>
    <p:sldId id="283" r:id="rId12"/>
    <p:sldId id="284" r:id="rId13"/>
    <p:sldId id="266" r:id="rId14"/>
    <p:sldId id="287" r:id="rId15"/>
    <p:sldId id="267" r:id="rId16"/>
    <p:sldId id="268" r:id="rId17"/>
    <p:sldId id="269" r:id="rId18"/>
    <p:sldId id="270" r:id="rId19"/>
    <p:sldId id="271" r:id="rId20"/>
    <p:sldId id="272" r:id="rId21"/>
    <p:sldId id="273" r:id="rId22"/>
    <p:sldId id="274" r:id="rId23"/>
    <p:sldId id="285" r:id="rId24"/>
    <p:sldId id="275" r:id="rId25"/>
    <p:sldId id="276" r:id="rId26"/>
    <p:sldId id="277" r:id="rId27"/>
    <p:sldId id="286" r:id="rId28"/>
  </p:sldIdLst>
  <p:sldSz cx="9144000" cy="6858000" type="screen4x3"/>
  <p:notesSz cx="6858000" cy="9144000"/>
  <p:embeddedFontLst>
    <p:embeddedFont>
      <p:font typeface="Tahoma" pitchFamily="34" charset="0"/>
      <p:regular r:id="rId29"/>
      <p:bold r:id="rId30"/>
    </p:embeddedFont>
    <p:embeddedFont>
      <p:font typeface="BattleLines" pitchFamily="34" charset="0"/>
      <p:regular r:id="rId31"/>
    </p:embeddedFont>
    <p:embeddedFont>
      <p:font typeface="Arial Black" pitchFamily="34" charset="0"/>
      <p:bold r:id="rId32"/>
      <p:italic r:id="rId33"/>
    </p:embeddedFont>
    <p:embeddedFont>
      <p:font typeface="Stencil" pitchFamily="82" charset="0"/>
      <p:regular r:id="rId34"/>
    </p:embeddedFont>
    <p:embeddedFont>
      <p:font typeface="Mufferaw" pitchFamily="66" charset="0"/>
      <p:regular r:id="rId35"/>
    </p:embeddedFont>
    <p:embeddedFont>
      <p:font typeface="Calibri" pitchFamily="34" charset="0"/>
      <p:regular r:id="rId36"/>
      <p:bold r:id="rId37"/>
      <p:italic r:id="rId38"/>
      <p:boldItalic r:id="rId39"/>
    </p:embeddedFont>
    <p:embeddedFont>
      <p:font typeface="Maiandra GD" pitchFamily="34" charset="0"/>
      <p:regular r:id="rId40"/>
      <p:bold r:id="rId41"/>
      <p:italic r:id="rId42"/>
    </p:embeddedFont>
    <p:embeddedFont>
      <p:font typeface="Cooper Black"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89DA89-8395-4BAA-9475-A59FD35133DE}"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95E54-C638-46AB-B8A4-80717F5715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9DA89-8395-4BAA-9475-A59FD35133DE}"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95E54-C638-46AB-B8A4-80717F5715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9DA89-8395-4BAA-9475-A59FD35133DE}"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95E54-C638-46AB-B8A4-80717F5715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9DA89-8395-4BAA-9475-A59FD35133DE}"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95E54-C638-46AB-B8A4-80717F5715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9DA89-8395-4BAA-9475-A59FD35133DE}"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95E54-C638-46AB-B8A4-80717F5715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89DA89-8395-4BAA-9475-A59FD35133DE}"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95E54-C638-46AB-B8A4-80717F5715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89DA89-8395-4BAA-9475-A59FD35133DE}" type="datetimeFigureOut">
              <a:rPr lang="en-US" smtClean="0"/>
              <a:pPr/>
              <a:t>8/21/2012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C95E54-C638-46AB-B8A4-80717F5715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89DA89-8395-4BAA-9475-A59FD35133DE}" type="datetimeFigureOut">
              <a:rPr lang="en-US" smtClean="0"/>
              <a:pPr/>
              <a:t>8/21/2012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C95E54-C638-46AB-B8A4-80717F5715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9DA89-8395-4BAA-9475-A59FD35133DE}" type="datetimeFigureOut">
              <a:rPr lang="en-US" smtClean="0"/>
              <a:pPr/>
              <a:t>8/21/2012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C95E54-C638-46AB-B8A4-80717F5715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9DA89-8395-4BAA-9475-A59FD35133DE}"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95E54-C638-46AB-B8A4-80717F5715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9DA89-8395-4BAA-9475-A59FD35133DE}"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95E54-C638-46AB-B8A4-80717F5715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9DA89-8395-4BAA-9475-A59FD35133DE}" type="datetimeFigureOut">
              <a:rPr lang="en-US" smtClean="0"/>
              <a:pPr/>
              <a:t>8/21/2012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95E54-C638-46AB-B8A4-80717F5715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leifpettersen.com/leifswriting/christianpoweringuphill.jpg" TargetMode="External"/><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1.bp.blogspot.com/-XF52NH5hzCw/TWVAXuNaNjI/AAAAAAAAATk/1vydq1N8PXk/s1600/friends.png" TargetMode="Externa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1.bp.blogspot.com/-XF52NH5hzCw/TWVAXuNaNjI/AAAAAAAAATk/1vydq1N8PXk/s1600/friends.png" TargetMode="Externa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1.bp.blogspot.com/-XF52NH5hzCw/TWVAXuNaNjI/AAAAAAAAATk/1vydq1N8PXk/s1600/friends.pn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206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304800" y="228600"/>
            <a:ext cx="8229600" cy="1371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228600"/>
            <a:ext cx="7924800" cy="1323439"/>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latin typeface="Mufferaw" pitchFamily="66" charset="0"/>
                <a:cs typeface="Mufferaw" pitchFamily="66" charset="0"/>
              </a:rPr>
              <a:t>God understands the powerful impact that relationships have</a:t>
            </a:r>
            <a:endParaRPr lang="en-US" sz="4000" dirty="0">
              <a:effectLst>
                <a:outerShdw blurRad="38100" dist="38100" dir="2700000" algn="tl">
                  <a:srgbClr val="000000">
                    <a:alpha val="43137"/>
                  </a:srgbClr>
                </a:outerShdw>
              </a:effectLst>
              <a:latin typeface="Mufferaw" pitchFamily="66" charset="0"/>
              <a:cs typeface="Mufferaw" pitchFamily="66" charset="0"/>
            </a:endParaRPr>
          </a:p>
        </p:txBody>
      </p:sp>
      <p:sp>
        <p:nvSpPr>
          <p:cNvPr id="3" name="TextBox 2"/>
          <p:cNvSpPr txBox="1"/>
          <p:nvPr/>
        </p:nvSpPr>
        <p:spPr>
          <a:xfrm>
            <a:off x="2438400" y="2087940"/>
            <a:ext cx="6781800" cy="1569660"/>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aiandra GD" pitchFamily="34" charset="0"/>
              </a:rPr>
              <a:t>1 </a:t>
            </a:r>
            <a:r>
              <a:rPr lang="en-US" sz="3200" b="1" dirty="0" err="1" smtClean="0">
                <a:solidFill>
                  <a:schemeClr val="bg1"/>
                </a:solidFill>
                <a:effectLst>
                  <a:outerShdw blurRad="38100" dist="38100" dir="2700000" algn="tl">
                    <a:srgbClr val="000000">
                      <a:alpha val="43137"/>
                    </a:srgbClr>
                  </a:outerShdw>
                </a:effectLst>
                <a:latin typeface="Maiandra GD" pitchFamily="34" charset="0"/>
              </a:rPr>
              <a:t>Cor</a:t>
            </a:r>
            <a:r>
              <a:rPr lang="en-US" sz="3200" b="1" dirty="0" smtClean="0">
                <a:solidFill>
                  <a:schemeClr val="bg1"/>
                </a:solidFill>
                <a:effectLst>
                  <a:outerShdw blurRad="38100" dist="38100" dir="2700000" algn="tl">
                    <a:srgbClr val="000000">
                      <a:alpha val="43137"/>
                    </a:srgbClr>
                  </a:outerShdw>
                </a:effectLst>
                <a:latin typeface="Maiandra GD" pitchFamily="34" charset="0"/>
              </a:rPr>
              <a:t> 15:33 Do not be deceived: "</a:t>
            </a:r>
            <a:r>
              <a:rPr lang="en-US" sz="3200" b="1" dirty="0" smtClean="0">
                <a:solidFill>
                  <a:srgbClr val="FFFF00"/>
                </a:solidFill>
                <a:effectLst>
                  <a:outerShdw blurRad="38100" dist="38100" dir="2700000" algn="tl">
                    <a:srgbClr val="000000">
                      <a:alpha val="43137"/>
                    </a:srgbClr>
                  </a:outerShdw>
                </a:effectLst>
                <a:latin typeface="Maiandra GD" pitchFamily="34" charset="0"/>
              </a:rPr>
              <a:t>Bad company </a:t>
            </a:r>
            <a:r>
              <a:rPr lang="en-US" sz="3200" b="1" dirty="0" smtClean="0">
                <a:solidFill>
                  <a:schemeClr val="bg1"/>
                </a:solidFill>
                <a:effectLst>
                  <a:outerShdw blurRad="38100" dist="38100" dir="2700000" algn="tl">
                    <a:srgbClr val="000000">
                      <a:alpha val="43137"/>
                    </a:srgbClr>
                  </a:outerShdw>
                </a:effectLst>
                <a:latin typeface="Maiandra GD" pitchFamily="34" charset="0"/>
              </a:rPr>
              <a:t>corrupts good morals."</a:t>
            </a:r>
          </a:p>
        </p:txBody>
      </p:sp>
      <p:sp>
        <p:nvSpPr>
          <p:cNvPr id="4" name="TextBox 3"/>
          <p:cNvSpPr txBox="1"/>
          <p:nvPr/>
        </p:nvSpPr>
        <p:spPr>
          <a:xfrm>
            <a:off x="1219200" y="4033897"/>
            <a:ext cx="7848600" cy="2062103"/>
          </a:xfrm>
          <a:prstGeom prst="rect">
            <a:avLst/>
          </a:prstGeom>
          <a:noFill/>
        </p:spPr>
        <p:txBody>
          <a:bodyPr wrap="square" rtlCol="0">
            <a:spAutoFit/>
          </a:bodyPr>
          <a:lstStyle/>
          <a:p>
            <a:pPr>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Maiandra GD" pitchFamily="34" charset="0"/>
              </a:rPr>
              <a:t> 15:12 Now if Christ is preached, that He has been raised from the dead, </a:t>
            </a:r>
            <a:r>
              <a:rPr lang="en-US" sz="3200" b="1" dirty="0" smtClean="0">
                <a:solidFill>
                  <a:srgbClr val="FFFF00"/>
                </a:solidFill>
                <a:effectLst>
                  <a:outerShdw blurRad="38100" dist="38100" dir="2700000" algn="tl">
                    <a:srgbClr val="000000">
                      <a:alpha val="43137"/>
                    </a:srgbClr>
                  </a:outerShdw>
                </a:effectLst>
                <a:latin typeface="Maiandra GD" pitchFamily="34" charset="0"/>
              </a:rPr>
              <a:t>how do some among you </a:t>
            </a:r>
            <a:r>
              <a:rPr lang="en-US" sz="3200" b="1" dirty="0" smtClean="0">
                <a:solidFill>
                  <a:schemeClr val="bg1"/>
                </a:solidFill>
                <a:effectLst>
                  <a:outerShdw blurRad="38100" dist="38100" dir="2700000" algn="tl">
                    <a:srgbClr val="000000">
                      <a:alpha val="43137"/>
                    </a:srgbClr>
                  </a:outerShdw>
                </a:effectLst>
                <a:latin typeface="Maiandra GD" pitchFamily="34" charset="0"/>
              </a:rPr>
              <a:t>say that there is no resurrection of the dead?</a:t>
            </a:r>
          </a:p>
        </p:txBody>
      </p:sp>
      <p:pic>
        <p:nvPicPr>
          <p:cNvPr id="27650" name="Picture 2" descr="http://www.dicts.info/img/ud/villain.png"/>
          <p:cNvPicPr>
            <a:picLocks noChangeAspect="1" noChangeArrowheads="1"/>
          </p:cNvPicPr>
          <p:nvPr/>
        </p:nvPicPr>
        <p:blipFill>
          <a:blip r:embed="rId3" cstate="print"/>
          <a:srcRect/>
          <a:stretch>
            <a:fillRect/>
          </a:stretch>
        </p:blipFill>
        <p:spPr bwMode="auto">
          <a:xfrm>
            <a:off x="152400" y="1676400"/>
            <a:ext cx="1608882" cy="2200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46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ounded Rectangle 5"/>
          <p:cNvSpPr/>
          <p:nvPr/>
        </p:nvSpPr>
        <p:spPr>
          <a:xfrm>
            <a:off x="381000" y="228600"/>
            <a:ext cx="7848600" cy="12954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228600"/>
            <a:ext cx="7924800" cy="1323439"/>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latin typeface="Mufferaw" pitchFamily="66" charset="0"/>
                <a:cs typeface="Mufferaw" pitchFamily="66" charset="0"/>
              </a:rPr>
              <a:t>God understands the powerful impact that relationships have</a:t>
            </a:r>
            <a:endParaRPr lang="en-US" sz="4000" dirty="0">
              <a:effectLst>
                <a:outerShdw blurRad="38100" dist="38100" dir="2700000" algn="tl">
                  <a:srgbClr val="000000">
                    <a:alpha val="43137"/>
                  </a:srgbClr>
                </a:outerShdw>
              </a:effectLst>
              <a:latin typeface="Mufferaw" pitchFamily="66" charset="0"/>
              <a:cs typeface="Mufferaw" pitchFamily="66" charset="0"/>
            </a:endParaRPr>
          </a:p>
        </p:txBody>
      </p:sp>
      <p:sp>
        <p:nvSpPr>
          <p:cNvPr id="3" name="TextBox 2"/>
          <p:cNvSpPr txBox="1"/>
          <p:nvPr/>
        </p:nvSpPr>
        <p:spPr>
          <a:xfrm>
            <a:off x="304800" y="1676400"/>
            <a:ext cx="8382000" cy="1569660"/>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aiandra GD" pitchFamily="34" charset="0"/>
              </a:rPr>
              <a:t>1 </a:t>
            </a:r>
            <a:r>
              <a:rPr lang="en-US" sz="3200" b="1" dirty="0" err="1" smtClean="0">
                <a:solidFill>
                  <a:schemeClr val="bg1"/>
                </a:solidFill>
                <a:effectLst>
                  <a:outerShdw blurRad="38100" dist="38100" dir="2700000" algn="tl">
                    <a:srgbClr val="000000">
                      <a:alpha val="43137"/>
                    </a:srgbClr>
                  </a:outerShdw>
                </a:effectLst>
                <a:latin typeface="Maiandra GD" pitchFamily="34" charset="0"/>
              </a:rPr>
              <a:t>Cor</a:t>
            </a:r>
            <a:r>
              <a:rPr lang="en-US" sz="3200" b="1" dirty="0" smtClean="0">
                <a:solidFill>
                  <a:schemeClr val="bg1"/>
                </a:solidFill>
                <a:effectLst>
                  <a:outerShdw blurRad="38100" dist="38100" dir="2700000" algn="tl">
                    <a:srgbClr val="000000">
                      <a:alpha val="43137"/>
                    </a:srgbClr>
                  </a:outerShdw>
                </a:effectLst>
                <a:latin typeface="Maiandra GD" pitchFamily="34" charset="0"/>
              </a:rPr>
              <a:t> 5:6 “Do you not know that a little leaven </a:t>
            </a:r>
            <a:r>
              <a:rPr lang="en-US" sz="3200" b="1" dirty="0" smtClean="0">
                <a:solidFill>
                  <a:srgbClr val="FFFF00"/>
                </a:solidFill>
                <a:effectLst>
                  <a:outerShdw blurRad="38100" dist="38100" dir="2700000" algn="tl">
                    <a:srgbClr val="000000">
                      <a:alpha val="43137"/>
                    </a:srgbClr>
                  </a:outerShdw>
                </a:effectLst>
                <a:latin typeface="Maiandra GD" pitchFamily="34" charset="0"/>
              </a:rPr>
              <a:t>leavens</a:t>
            </a:r>
            <a:r>
              <a:rPr lang="en-US" sz="3200" b="1" dirty="0" smtClean="0">
                <a:solidFill>
                  <a:schemeClr val="bg1"/>
                </a:solidFill>
                <a:effectLst>
                  <a:outerShdw blurRad="38100" dist="38100" dir="2700000" algn="tl">
                    <a:srgbClr val="000000">
                      <a:alpha val="43137"/>
                    </a:srgbClr>
                  </a:outerShdw>
                </a:effectLst>
                <a:latin typeface="Maiandra GD" pitchFamily="34" charset="0"/>
              </a:rPr>
              <a:t> the whole lump of dough?”</a:t>
            </a:r>
          </a:p>
        </p:txBody>
      </p:sp>
      <p:sp>
        <p:nvSpPr>
          <p:cNvPr id="5" name="TextBox 4"/>
          <p:cNvSpPr txBox="1"/>
          <p:nvPr/>
        </p:nvSpPr>
        <p:spPr>
          <a:xfrm>
            <a:off x="381000" y="4450140"/>
            <a:ext cx="8153400" cy="1569660"/>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aiandra GD" pitchFamily="34" charset="0"/>
              </a:rPr>
              <a:t>Mt 16:6 “And Jesus said to the, ‘Watch out and beware of the </a:t>
            </a:r>
            <a:r>
              <a:rPr lang="en-US" sz="3200" b="1" dirty="0" smtClean="0">
                <a:solidFill>
                  <a:srgbClr val="FFFF00"/>
                </a:solidFill>
                <a:effectLst>
                  <a:outerShdw blurRad="38100" dist="38100" dir="2700000" algn="tl">
                    <a:srgbClr val="000000">
                      <a:alpha val="43137"/>
                    </a:srgbClr>
                  </a:outerShdw>
                </a:effectLst>
                <a:latin typeface="Maiandra GD" pitchFamily="34" charset="0"/>
              </a:rPr>
              <a:t>leaven </a:t>
            </a:r>
            <a:r>
              <a:rPr lang="en-US" sz="3200" b="1" dirty="0" smtClean="0">
                <a:solidFill>
                  <a:schemeClr val="bg1"/>
                </a:solidFill>
                <a:effectLst>
                  <a:outerShdw blurRad="38100" dist="38100" dir="2700000" algn="tl">
                    <a:srgbClr val="000000">
                      <a:alpha val="43137"/>
                    </a:srgbClr>
                  </a:outerShdw>
                </a:effectLst>
                <a:latin typeface="Maiandra GD" pitchFamily="34" charset="0"/>
              </a:rPr>
              <a:t>of the Pharisees and Sadducees.”</a:t>
            </a:r>
            <a:endParaRPr lang="en-US" sz="3200" b="1" dirty="0">
              <a:solidFill>
                <a:schemeClr val="bg1"/>
              </a:solidFill>
              <a:effectLst>
                <a:outerShdw blurRad="38100" dist="38100" dir="2700000" algn="tl">
                  <a:srgbClr val="000000">
                    <a:alpha val="43137"/>
                  </a:srgbClr>
                </a:outerShdw>
              </a:effectLst>
              <a:latin typeface="Maiandra GD" pitchFamily="34" charset="0"/>
            </a:endParaRPr>
          </a:p>
        </p:txBody>
      </p:sp>
      <p:pic>
        <p:nvPicPr>
          <p:cNvPr id="41986" name="Picture 2" descr="http://carpe-diem.typepad.com/photos/uncategorized/2008/05/03/influence.jpg"/>
          <p:cNvPicPr>
            <a:picLocks noChangeAspect="1" noChangeArrowheads="1"/>
          </p:cNvPicPr>
          <p:nvPr/>
        </p:nvPicPr>
        <p:blipFill>
          <a:blip r:embed="rId3" cstate="print"/>
          <a:srcRect/>
          <a:stretch>
            <a:fillRect/>
          </a:stretch>
        </p:blipFill>
        <p:spPr bwMode="auto">
          <a:xfrm>
            <a:off x="1828800" y="3009900"/>
            <a:ext cx="1981200" cy="1485900"/>
          </a:xfrm>
          <a:prstGeom prst="rect">
            <a:avLst/>
          </a:prstGeom>
          <a:noFill/>
        </p:spPr>
      </p:pic>
      <p:pic>
        <p:nvPicPr>
          <p:cNvPr id="9" name="Picture 2" descr="http://carpe-diem.typepad.com/photos/uncategorized/2008/05/03/influence.jpg"/>
          <p:cNvPicPr>
            <a:picLocks noChangeAspect="1" noChangeArrowheads="1"/>
          </p:cNvPicPr>
          <p:nvPr/>
        </p:nvPicPr>
        <p:blipFill>
          <a:blip r:embed="rId3" cstate="print"/>
          <a:srcRect/>
          <a:stretch>
            <a:fillRect/>
          </a:stretch>
        </p:blipFill>
        <p:spPr bwMode="auto">
          <a:xfrm>
            <a:off x="3886200" y="3009900"/>
            <a:ext cx="1981200" cy="1485900"/>
          </a:xfrm>
          <a:prstGeom prst="rect">
            <a:avLst/>
          </a:prstGeom>
          <a:noFill/>
        </p:spPr>
      </p:pic>
      <p:pic>
        <p:nvPicPr>
          <p:cNvPr id="10" name="Picture 2" descr="http://carpe-diem.typepad.com/photos/uncategorized/2008/05/03/influence.jpg"/>
          <p:cNvPicPr>
            <a:picLocks noChangeAspect="1" noChangeArrowheads="1"/>
          </p:cNvPicPr>
          <p:nvPr/>
        </p:nvPicPr>
        <p:blipFill>
          <a:blip r:embed="rId3" cstate="print"/>
          <a:srcRect/>
          <a:stretch>
            <a:fillRect/>
          </a:stretch>
        </p:blipFill>
        <p:spPr bwMode="auto">
          <a:xfrm>
            <a:off x="5943600" y="3009900"/>
            <a:ext cx="1981200" cy="1485900"/>
          </a:xfrm>
          <a:prstGeom prst="rect">
            <a:avLst/>
          </a:prstGeom>
          <a:noFill/>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descr="194_A_JuiceDrop"/>
          <p:cNvPicPr>
            <a:picLocks noChangeAspect="1" noChangeArrowheads="1"/>
          </p:cNvPicPr>
          <p:nvPr/>
        </p:nvPicPr>
        <p:blipFill>
          <a:blip r:embed="rId2" cstate="print"/>
          <a:srcRect/>
          <a:stretch>
            <a:fillRect/>
          </a:stretch>
        </p:blipFill>
        <p:spPr bwMode="auto">
          <a:xfrm>
            <a:off x="-76200" y="0"/>
            <a:ext cx="9220200" cy="6915150"/>
          </a:xfrm>
          <a:prstGeom prst="rect">
            <a:avLst/>
          </a:prstGeom>
          <a:noFill/>
          <a:ln w="9525">
            <a:noFill/>
            <a:miter lim="800000"/>
            <a:headEnd/>
            <a:tailEnd/>
          </a:ln>
        </p:spPr>
      </p:pic>
      <p:sp>
        <p:nvSpPr>
          <p:cNvPr id="9" name="Rounded Rectangle 8"/>
          <p:cNvSpPr/>
          <p:nvPr/>
        </p:nvSpPr>
        <p:spPr>
          <a:xfrm>
            <a:off x="304800" y="228600"/>
            <a:ext cx="8229600" cy="1371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228600"/>
            <a:ext cx="7924800" cy="1323439"/>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latin typeface="Mufferaw" pitchFamily="66" charset="0"/>
                <a:cs typeface="Mufferaw" pitchFamily="66" charset="0"/>
              </a:rPr>
              <a:t>God understands the powerful impact that relationships have</a:t>
            </a:r>
            <a:endParaRPr lang="en-US" sz="4000" dirty="0">
              <a:effectLst>
                <a:outerShdw blurRad="38100" dist="38100" dir="2700000" algn="tl">
                  <a:srgbClr val="000000">
                    <a:alpha val="43137"/>
                  </a:srgbClr>
                </a:outerShdw>
              </a:effectLst>
              <a:latin typeface="Mufferaw" pitchFamily="66" charset="0"/>
              <a:cs typeface="Mufferaw" pitchFamily="66" charset="0"/>
            </a:endParaRPr>
          </a:p>
        </p:txBody>
      </p:sp>
      <p:sp>
        <p:nvSpPr>
          <p:cNvPr id="6" name="TextBox 5"/>
          <p:cNvSpPr txBox="1"/>
          <p:nvPr/>
        </p:nvSpPr>
        <p:spPr>
          <a:xfrm>
            <a:off x="304800" y="1752600"/>
            <a:ext cx="4419600" cy="2062103"/>
          </a:xfrm>
          <a:prstGeom prst="rect">
            <a:avLst/>
          </a:prstGeom>
          <a:solidFill>
            <a:schemeClr val="bg1"/>
          </a:solidFill>
          <a:ln>
            <a:solidFill>
              <a:schemeClr val="tx1"/>
            </a:solidFill>
          </a:ln>
        </p:spPr>
        <p:txBody>
          <a:bodyPr wrap="square" rtlCol="0">
            <a:spAutoFit/>
          </a:bodyPr>
          <a:lstStyle/>
          <a:p>
            <a:r>
              <a:rPr lang="en-US" sz="3200" b="1" dirty="0" err="1" smtClean="0">
                <a:effectLst>
                  <a:outerShdw blurRad="38100" dist="38100" dir="2700000" algn="tl">
                    <a:srgbClr val="000000">
                      <a:alpha val="43137"/>
                    </a:srgbClr>
                  </a:outerShdw>
                </a:effectLst>
                <a:latin typeface="Maiandra GD" pitchFamily="34" charset="0"/>
              </a:rPr>
              <a:t>Prov</a:t>
            </a:r>
            <a:r>
              <a:rPr lang="en-US" sz="3200" b="1" dirty="0" smtClean="0">
                <a:effectLst>
                  <a:outerShdw blurRad="38100" dist="38100" dir="2700000" algn="tl">
                    <a:srgbClr val="000000">
                      <a:alpha val="43137"/>
                    </a:srgbClr>
                  </a:outerShdw>
                </a:effectLst>
                <a:latin typeface="Maiandra GD" pitchFamily="34" charset="0"/>
              </a:rPr>
              <a:t> 27:17 “Iron sharpens iron, so one man sharpens another.”</a:t>
            </a:r>
            <a:endParaRPr lang="en-US" sz="3200" b="1" dirty="0">
              <a:effectLst>
                <a:outerShdw blurRad="38100" dist="38100" dir="2700000" algn="tl">
                  <a:srgbClr val="000000">
                    <a:alpha val="43137"/>
                  </a:srgbClr>
                </a:outerShdw>
              </a:effectLst>
              <a:latin typeface="Maiandra GD" pitchFamily="34" charset="0"/>
            </a:endParaRPr>
          </a:p>
        </p:txBody>
      </p:sp>
      <p:pic>
        <p:nvPicPr>
          <p:cNvPr id="7" name="Picture 6" descr="blacksmith hitting red iron.jpg"/>
          <p:cNvPicPr>
            <a:picLocks noChangeAspect="1"/>
          </p:cNvPicPr>
          <p:nvPr/>
        </p:nvPicPr>
        <p:blipFill>
          <a:blip r:embed="rId3" cstate="print"/>
          <a:stretch>
            <a:fillRect/>
          </a:stretch>
        </p:blipFill>
        <p:spPr>
          <a:xfrm>
            <a:off x="152400" y="3886200"/>
            <a:ext cx="4876800" cy="2828544"/>
          </a:xfrm>
          <a:prstGeom prst="rect">
            <a:avLst/>
          </a:prstGeom>
        </p:spPr>
      </p:pic>
      <p:sp>
        <p:nvSpPr>
          <p:cNvPr id="8" name="TextBox 7"/>
          <p:cNvSpPr txBox="1"/>
          <p:nvPr/>
        </p:nvSpPr>
        <p:spPr>
          <a:xfrm>
            <a:off x="5181600" y="1752600"/>
            <a:ext cx="3810000" cy="3046988"/>
          </a:xfrm>
          <a:prstGeom prst="rect">
            <a:avLst/>
          </a:prstGeom>
          <a:solidFill>
            <a:schemeClr val="bg1"/>
          </a:solidFill>
          <a:ln>
            <a:solidFill>
              <a:schemeClr val="tx1"/>
            </a:solidFill>
          </a:ln>
        </p:spPr>
        <p:txBody>
          <a:bodyPr wrap="square" rtlCol="0">
            <a:spAutoFit/>
          </a:bodyPr>
          <a:lstStyle/>
          <a:p>
            <a:r>
              <a:rPr lang="en-US" sz="3200" b="1" dirty="0" err="1" smtClean="0">
                <a:effectLst>
                  <a:outerShdw blurRad="38100" dist="38100" dir="2700000" algn="tl">
                    <a:srgbClr val="000000">
                      <a:alpha val="43137"/>
                    </a:srgbClr>
                  </a:outerShdw>
                </a:effectLst>
                <a:latin typeface="Maiandra GD" pitchFamily="34" charset="0"/>
              </a:rPr>
              <a:t>Prov</a:t>
            </a:r>
            <a:r>
              <a:rPr lang="en-US" sz="3200" b="1" dirty="0" smtClean="0">
                <a:effectLst>
                  <a:outerShdw blurRad="38100" dist="38100" dir="2700000" algn="tl">
                    <a:srgbClr val="000000">
                      <a:alpha val="43137"/>
                    </a:srgbClr>
                  </a:outerShdw>
                </a:effectLst>
                <a:latin typeface="Maiandra GD" pitchFamily="34" charset="0"/>
              </a:rPr>
              <a:t> 27:6 “Faithful are the wounds of a friend, but deceitful are the kisses of an enemy</a:t>
            </a:r>
            <a:endParaRPr lang="en-US" sz="3200" b="1"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2_E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6626" name="Picture 2" descr="Christian powers up a hill, while the other step down and walk up">
            <a:hlinkClick r:id="rId3"/>
          </p:cNvPr>
          <p:cNvPicPr>
            <a:picLocks noChangeAspect="1" noChangeArrowheads="1"/>
          </p:cNvPicPr>
          <p:nvPr/>
        </p:nvPicPr>
        <p:blipFill>
          <a:blip r:embed="rId4" cstate="print"/>
          <a:srcRect/>
          <a:stretch>
            <a:fillRect/>
          </a:stretch>
        </p:blipFill>
        <p:spPr bwMode="auto">
          <a:xfrm>
            <a:off x="4876800" y="3810000"/>
            <a:ext cx="4076700" cy="2857500"/>
          </a:xfrm>
          <a:prstGeom prst="rect">
            <a:avLst/>
          </a:prstGeom>
          <a:noFill/>
        </p:spPr>
      </p:pic>
      <p:sp>
        <p:nvSpPr>
          <p:cNvPr id="3" name="TextBox 2"/>
          <p:cNvSpPr txBox="1"/>
          <p:nvPr/>
        </p:nvSpPr>
        <p:spPr>
          <a:xfrm>
            <a:off x="3124200" y="493455"/>
            <a:ext cx="6019800" cy="2554545"/>
          </a:xfrm>
          <a:prstGeom prst="rect">
            <a:avLst/>
          </a:prstGeom>
          <a:noFill/>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Mufferaw" pitchFamily="66" charset="0"/>
                <a:cs typeface="Mufferaw" pitchFamily="66" charset="0"/>
              </a:rPr>
              <a:t> God understands that it is much easier to go downhill that it is to go uphill </a:t>
            </a:r>
            <a:endParaRPr lang="en-US" sz="4000" dirty="0">
              <a:solidFill>
                <a:schemeClr val="bg1"/>
              </a:solidFill>
              <a:effectLst>
                <a:outerShdw blurRad="38100" dist="38100" dir="2700000" algn="tl">
                  <a:srgbClr val="000000">
                    <a:alpha val="43137"/>
                  </a:srgbClr>
                </a:outerShdw>
              </a:effectLst>
              <a:latin typeface="Mufferaw" pitchFamily="66" charset="0"/>
              <a:cs typeface="Mufferaw" pitchFamily="66" charset="0"/>
            </a:endParaRPr>
          </a:p>
        </p:txBody>
      </p:sp>
      <p:pic>
        <p:nvPicPr>
          <p:cNvPr id="26628" name="Picture 4" descr="downhill mountain bike"/>
          <p:cNvPicPr>
            <a:picLocks noChangeAspect="1" noChangeArrowheads="1"/>
          </p:cNvPicPr>
          <p:nvPr/>
        </p:nvPicPr>
        <p:blipFill>
          <a:blip r:embed="rId5" cstate="print"/>
          <a:srcRect l="17600"/>
          <a:stretch>
            <a:fillRect/>
          </a:stretch>
        </p:blipFill>
        <p:spPr bwMode="auto">
          <a:xfrm>
            <a:off x="685800" y="2362200"/>
            <a:ext cx="3505200" cy="31138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2400" y="0"/>
            <a:ext cx="6324600" cy="784830"/>
          </a:xfrm>
          <a:prstGeom prst="rect">
            <a:avLst/>
          </a:prstGeom>
          <a:noFill/>
        </p:spPr>
        <p:txBody>
          <a:bodyPr wrap="square" rtlCol="0">
            <a:spAutoFit/>
          </a:bodyPr>
          <a:lstStyle/>
          <a:p>
            <a:r>
              <a:rPr lang="en-US" sz="4500" dirty="0" err="1" smtClean="0">
                <a:solidFill>
                  <a:srgbClr val="FFFF00"/>
                </a:solidFill>
                <a:effectLst>
                  <a:outerShdw blurRad="38100" dist="38100" dir="2700000" algn="tl">
                    <a:srgbClr val="000000">
                      <a:alpha val="43137"/>
                    </a:srgbClr>
                  </a:outerShdw>
                </a:effectLst>
                <a:latin typeface="Cooper Black" pitchFamily="18" charset="0"/>
              </a:rPr>
              <a:t>Amnon</a:t>
            </a:r>
            <a:endParaRPr lang="en-US" sz="4500" dirty="0">
              <a:solidFill>
                <a:srgbClr val="FFFF00"/>
              </a:solidFill>
              <a:effectLst>
                <a:outerShdw blurRad="38100" dist="38100" dir="2700000" algn="tl">
                  <a:srgbClr val="000000">
                    <a:alpha val="43137"/>
                  </a:srgbClr>
                </a:outerShdw>
              </a:effectLst>
              <a:latin typeface="Cooper Black" pitchFamily="18" charset="0"/>
            </a:endParaRPr>
          </a:p>
        </p:txBody>
      </p:sp>
      <p:sp>
        <p:nvSpPr>
          <p:cNvPr id="3" name="TextBox 2"/>
          <p:cNvSpPr txBox="1"/>
          <p:nvPr/>
        </p:nvSpPr>
        <p:spPr>
          <a:xfrm>
            <a:off x="0" y="685800"/>
            <a:ext cx="9067800" cy="4031873"/>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aiandra GD" pitchFamily="34" charset="0"/>
              </a:rPr>
              <a:t>2 Sam 13:3-5 But </a:t>
            </a:r>
            <a:r>
              <a:rPr lang="en-US" sz="3200" b="1" dirty="0" err="1" smtClean="0">
                <a:solidFill>
                  <a:schemeClr val="bg1"/>
                </a:solidFill>
                <a:effectLst>
                  <a:outerShdw blurRad="38100" dist="38100" dir="2700000" algn="tl">
                    <a:srgbClr val="000000">
                      <a:alpha val="43137"/>
                    </a:srgbClr>
                  </a:outerShdw>
                </a:effectLst>
                <a:latin typeface="Maiandra GD" pitchFamily="34" charset="0"/>
              </a:rPr>
              <a:t>Amnon</a:t>
            </a:r>
            <a:r>
              <a:rPr lang="en-US" sz="3200" b="1" dirty="0" smtClean="0">
                <a:solidFill>
                  <a:schemeClr val="bg1"/>
                </a:solidFill>
                <a:effectLst>
                  <a:outerShdw blurRad="38100" dist="38100" dir="2700000" algn="tl">
                    <a:srgbClr val="000000">
                      <a:alpha val="43137"/>
                    </a:srgbClr>
                  </a:outerShdw>
                </a:effectLst>
                <a:latin typeface="Maiandra GD" pitchFamily="34" charset="0"/>
              </a:rPr>
              <a:t> </a:t>
            </a:r>
            <a:r>
              <a:rPr lang="en-US" sz="3200" b="1" dirty="0" smtClean="0">
                <a:solidFill>
                  <a:srgbClr val="FFFF00"/>
                </a:solidFill>
                <a:effectLst>
                  <a:outerShdw blurRad="38100" dist="38100" dir="2700000" algn="tl">
                    <a:srgbClr val="000000">
                      <a:alpha val="43137"/>
                    </a:srgbClr>
                  </a:outerShdw>
                </a:effectLst>
                <a:latin typeface="Maiandra GD" pitchFamily="34" charset="0"/>
              </a:rPr>
              <a:t>had a friend </a:t>
            </a:r>
            <a:r>
              <a:rPr lang="en-US" sz="3200" b="1" dirty="0" smtClean="0">
                <a:solidFill>
                  <a:schemeClr val="bg1"/>
                </a:solidFill>
                <a:effectLst>
                  <a:outerShdw blurRad="38100" dist="38100" dir="2700000" algn="tl">
                    <a:srgbClr val="000000">
                      <a:alpha val="43137"/>
                    </a:srgbClr>
                  </a:outerShdw>
                </a:effectLst>
                <a:latin typeface="Maiandra GD" pitchFamily="34" charset="0"/>
              </a:rPr>
              <a:t>whose name was </a:t>
            </a:r>
            <a:r>
              <a:rPr lang="en-US" sz="3200" b="1" dirty="0" err="1" smtClean="0">
                <a:solidFill>
                  <a:schemeClr val="bg1"/>
                </a:solidFill>
                <a:effectLst>
                  <a:outerShdw blurRad="38100" dist="38100" dir="2700000" algn="tl">
                    <a:srgbClr val="000000">
                      <a:alpha val="43137"/>
                    </a:srgbClr>
                  </a:outerShdw>
                </a:effectLst>
                <a:latin typeface="Maiandra GD" pitchFamily="34" charset="0"/>
              </a:rPr>
              <a:t>Jonadab</a:t>
            </a:r>
            <a:r>
              <a:rPr lang="en-US" sz="3200" b="1" dirty="0" smtClean="0">
                <a:solidFill>
                  <a:schemeClr val="bg1"/>
                </a:solidFill>
                <a:effectLst>
                  <a:outerShdw blurRad="38100" dist="38100" dir="2700000" algn="tl">
                    <a:srgbClr val="000000">
                      <a:alpha val="43137"/>
                    </a:srgbClr>
                  </a:outerShdw>
                </a:effectLst>
                <a:latin typeface="Maiandra GD" pitchFamily="34" charset="0"/>
              </a:rPr>
              <a:t>, the son of </a:t>
            </a:r>
            <a:r>
              <a:rPr lang="en-US" sz="3200" b="1" dirty="0" err="1" smtClean="0">
                <a:solidFill>
                  <a:schemeClr val="bg1"/>
                </a:solidFill>
                <a:effectLst>
                  <a:outerShdw blurRad="38100" dist="38100" dir="2700000" algn="tl">
                    <a:srgbClr val="000000">
                      <a:alpha val="43137"/>
                    </a:srgbClr>
                  </a:outerShdw>
                </a:effectLst>
                <a:latin typeface="Maiandra GD" pitchFamily="34" charset="0"/>
              </a:rPr>
              <a:t>Shimeah</a:t>
            </a:r>
            <a:r>
              <a:rPr lang="en-US" sz="3200" b="1" dirty="0" smtClean="0">
                <a:solidFill>
                  <a:schemeClr val="bg1"/>
                </a:solidFill>
                <a:effectLst>
                  <a:outerShdw blurRad="38100" dist="38100" dir="2700000" algn="tl">
                    <a:srgbClr val="000000">
                      <a:alpha val="43137"/>
                    </a:srgbClr>
                  </a:outerShdw>
                </a:effectLst>
                <a:latin typeface="Maiandra GD" pitchFamily="34" charset="0"/>
              </a:rPr>
              <a:t>, David's brother; and </a:t>
            </a:r>
            <a:r>
              <a:rPr lang="en-US" sz="3200" b="1" dirty="0" err="1" smtClean="0">
                <a:solidFill>
                  <a:schemeClr val="bg1"/>
                </a:solidFill>
                <a:effectLst>
                  <a:outerShdw blurRad="38100" dist="38100" dir="2700000" algn="tl">
                    <a:srgbClr val="000000">
                      <a:alpha val="43137"/>
                    </a:srgbClr>
                  </a:outerShdw>
                </a:effectLst>
                <a:latin typeface="Maiandra GD" pitchFamily="34" charset="0"/>
              </a:rPr>
              <a:t>Jonadab</a:t>
            </a:r>
            <a:r>
              <a:rPr lang="en-US" sz="3200" b="1" dirty="0" smtClean="0">
                <a:solidFill>
                  <a:schemeClr val="bg1"/>
                </a:solidFill>
                <a:effectLst>
                  <a:outerShdw blurRad="38100" dist="38100" dir="2700000" algn="tl">
                    <a:srgbClr val="000000">
                      <a:alpha val="43137"/>
                    </a:srgbClr>
                  </a:outerShdw>
                </a:effectLst>
                <a:latin typeface="Maiandra GD" pitchFamily="34" charset="0"/>
              </a:rPr>
              <a:t> was a very shrewd man. And he said to him, "O son of the king, why are you so depressed morning after morning? Will you not tell me?" Then </a:t>
            </a:r>
            <a:r>
              <a:rPr lang="en-US" sz="3200" b="1" dirty="0" err="1" smtClean="0">
                <a:solidFill>
                  <a:schemeClr val="bg1"/>
                </a:solidFill>
                <a:effectLst>
                  <a:outerShdw blurRad="38100" dist="38100" dir="2700000" algn="tl">
                    <a:srgbClr val="000000">
                      <a:alpha val="43137"/>
                    </a:srgbClr>
                  </a:outerShdw>
                </a:effectLst>
                <a:latin typeface="Maiandra GD" pitchFamily="34" charset="0"/>
              </a:rPr>
              <a:t>Amnon</a:t>
            </a:r>
            <a:r>
              <a:rPr lang="en-US" sz="3200" b="1" dirty="0" smtClean="0">
                <a:solidFill>
                  <a:schemeClr val="bg1"/>
                </a:solidFill>
                <a:effectLst>
                  <a:outerShdw blurRad="38100" dist="38100" dir="2700000" algn="tl">
                    <a:srgbClr val="000000">
                      <a:alpha val="43137"/>
                    </a:srgbClr>
                  </a:outerShdw>
                </a:effectLst>
                <a:latin typeface="Maiandra GD" pitchFamily="34" charset="0"/>
              </a:rPr>
              <a:t> said to him, "I am in love with Tamar, the sister of my brother </a:t>
            </a:r>
            <a:r>
              <a:rPr lang="en-US" sz="3200" b="1" dirty="0" smtClean="0">
                <a:effectLst>
                  <a:outerShdw blurRad="38100" dist="38100" dir="2700000" algn="tl">
                    <a:srgbClr val="000000">
                      <a:alpha val="43137"/>
                    </a:srgbClr>
                  </a:outerShdw>
                </a:effectLst>
                <a:latin typeface="Maiandra GD" pitchFamily="34" charset="0"/>
              </a:rPr>
              <a:t>Absalom.”</a:t>
            </a:r>
          </a:p>
        </p:txBody>
      </p:sp>
    </p:spTree>
  </p:cSld>
  <p:clrMapOvr>
    <a:masterClrMapping/>
  </p:clrMapOvr>
  <p:transition spd="slow">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2400" y="0"/>
            <a:ext cx="6324600" cy="784830"/>
          </a:xfrm>
          <a:prstGeom prst="rect">
            <a:avLst/>
          </a:prstGeom>
          <a:noFill/>
        </p:spPr>
        <p:txBody>
          <a:bodyPr wrap="square" rtlCol="0">
            <a:spAutoFit/>
          </a:bodyPr>
          <a:lstStyle/>
          <a:p>
            <a:r>
              <a:rPr lang="en-US" sz="4500" dirty="0" err="1" smtClean="0">
                <a:solidFill>
                  <a:srgbClr val="FFFF00"/>
                </a:solidFill>
                <a:effectLst>
                  <a:outerShdw blurRad="38100" dist="38100" dir="2700000" algn="tl">
                    <a:srgbClr val="000000">
                      <a:alpha val="43137"/>
                    </a:srgbClr>
                  </a:outerShdw>
                </a:effectLst>
                <a:latin typeface="Cooper Black" pitchFamily="18" charset="0"/>
              </a:rPr>
              <a:t>Amnon</a:t>
            </a:r>
            <a:endParaRPr lang="en-US" sz="4500" dirty="0">
              <a:solidFill>
                <a:srgbClr val="FFFF00"/>
              </a:solidFill>
              <a:effectLst>
                <a:outerShdw blurRad="38100" dist="38100" dir="2700000" algn="tl">
                  <a:srgbClr val="000000">
                    <a:alpha val="43137"/>
                  </a:srgbClr>
                </a:outerShdw>
              </a:effectLst>
              <a:latin typeface="Cooper Black" pitchFamily="18" charset="0"/>
            </a:endParaRPr>
          </a:p>
        </p:txBody>
      </p:sp>
      <p:sp>
        <p:nvSpPr>
          <p:cNvPr id="3" name="TextBox 2"/>
          <p:cNvSpPr txBox="1"/>
          <p:nvPr/>
        </p:nvSpPr>
        <p:spPr>
          <a:xfrm>
            <a:off x="0" y="685800"/>
            <a:ext cx="9067800" cy="3539430"/>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aiandra GD" pitchFamily="34" charset="0"/>
              </a:rPr>
              <a:t>2 Sam 13:3-5 </a:t>
            </a:r>
            <a:r>
              <a:rPr lang="en-US" sz="3200" b="1" dirty="0" err="1" smtClean="0">
                <a:solidFill>
                  <a:schemeClr val="bg1"/>
                </a:solidFill>
                <a:effectLst>
                  <a:outerShdw blurRad="38100" dist="38100" dir="2700000" algn="tl">
                    <a:srgbClr val="000000">
                      <a:alpha val="43137"/>
                    </a:srgbClr>
                  </a:outerShdw>
                </a:effectLst>
                <a:latin typeface="Maiandra GD" pitchFamily="34" charset="0"/>
              </a:rPr>
              <a:t>Jonadab</a:t>
            </a:r>
            <a:r>
              <a:rPr lang="en-US" sz="3200" b="1" dirty="0" smtClean="0">
                <a:solidFill>
                  <a:schemeClr val="bg1"/>
                </a:solidFill>
                <a:effectLst>
                  <a:outerShdw blurRad="38100" dist="38100" dir="2700000" algn="tl">
                    <a:srgbClr val="000000">
                      <a:alpha val="43137"/>
                    </a:srgbClr>
                  </a:outerShdw>
                </a:effectLst>
                <a:latin typeface="Maiandra GD" pitchFamily="34" charset="0"/>
              </a:rPr>
              <a:t> then said to him, "Lie down on your bed and pretend to be ill; when your father comes to see you, say to him, 'Please let my sister Tamar come and give me some food to eat, and let her prepare the food in my sight, that I may see it and eat from her hand.'"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28600" y="152400"/>
            <a:ext cx="5715000" cy="784830"/>
          </a:xfrm>
          <a:prstGeom prst="rect">
            <a:avLst/>
          </a:prstGeom>
          <a:noFill/>
        </p:spPr>
        <p:txBody>
          <a:bodyPr wrap="square" rtlCol="0">
            <a:spAutoFit/>
          </a:bodyPr>
          <a:lstStyle/>
          <a:p>
            <a:r>
              <a:rPr lang="en-US" sz="4500" dirty="0" err="1" smtClean="0">
                <a:solidFill>
                  <a:srgbClr val="FFFF00"/>
                </a:solidFill>
                <a:effectLst>
                  <a:outerShdw blurRad="38100" dist="38100" dir="2700000" algn="tl">
                    <a:srgbClr val="000000">
                      <a:alpha val="43137"/>
                    </a:srgbClr>
                  </a:outerShdw>
                </a:effectLst>
                <a:latin typeface="Cooper Black" pitchFamily="18" charset="0"/>
              </a:rPr>
              <a:t>Rehoboam</a:t>
            </a:r>
            <a:r>
              <a:rPr lang="en-US" dirty="0" smtClean="0"/>
              <a:t> </a:t>
            </a:r>
            <a:endParaRPr lang="en-US" dirty="0"/>
          </a:p>
        </p:txBody>
      </p:sp>
      <p:sp>
        <p:nvSpPr>
          <p:cNvPr id="3" name="TextBox 2"/>
          <p:cNvSpPr txBox="1"/>
          <p:nvPr/>
        </p:nvSpPr>
        <p:spPr>
          <a:xfrm>
            <a:off x="76200" y="990600"/>
            <a:ext cx="8915400" cy="5786199"/>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aiandra GD" pitchFamily="34" charset="0"/>
              </a:rPr>
              <a:t>1 Kg 12:10-11 And </a:t>
            </a:r>
            <a:r>
              <a:rPr lang="en-US" sz="3200" b="1" dirty="0" smtClean="0">
                <a:solidFill>
                  <a:srgbClr val="FFFF00"/>
                </a:solidFill>
                <a:effectLst>
                  <a:outerShdw blurRad="38100" dist="38100" dir="2700000" algn="tl">
                    <a:srgbClr val="000000">
                      <a:alpha val="43137"/>
                    </a:srgbClr>
                  </a:outerShdw>
                </a:effectLst>
                <a:latin typeface="Maiandra GD" pitchFamily="34" charset="0"/>
              </a:rPr>
              <a:t>the young men who grew up with him</a:t>
            </a:r>
            <a:r>
              <a:rPr lang="en-US" sz="3200" b="1" dirty="0" smtClean="0">
                <a:solidFill>
                  <a:schemeClr val="bg1"/>
                </a:solidFill>
                <a:effectLst>
                  <a:outerShdw blurRad="38100" dist="38100" dir="2700000" algn="tl">
                    <a:srgbClr val="000000">
                      <a:alpha val="43137"/>
                    </a:srgbClr>
                  </a:outerShdw>
                </a:effectLst>
                <a:latin typeface="Maiandra GD" pitchFamily="34" charset="0"/>
              </a:rPr>
              <a:t> spoke to him, saying, "Thus you shall say to this people who spoke to you, saying, 'Your father made our yoke heavy, now you make it lighter for us!' But you shall speak to them, 'My little finger is thicker than my father's loins! 'Whereas my father loaded you with a heavy yoke, I will add to your yoke; my father disciplined you with whips, but I will discipline you with scorpions.'"</a:t>
            </a:r>
          </a:p>
          <a:p>
            <a:endParaRPr lang="en-US" dirty="0">
              <a:solidFill>
                <a:schemeClr val="bg1"/>
              </a:solidFill>
            </a:endParaRPr>
          </a:p>
        </p:txBody>
      </p:sp>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portsoftblues"/>
          <p:cNvPicPr>
            <a:picLocks noChangeAspect="1" noChangeArrowheads="1"/>
          </p:cNvPicPr>
          <p:nvPr/>
        </p:nvPicPr>
        <p:blipFill>
          <a:blip r:embed="rId2" cstate="print"/>
          <a:srcRect/>
          <a:stretch>
            <a:fillRect/>
          </a:stretch>
        </p:blipFill>
        <p:spPr bwMode="auto">
          <a:xfrm>
            <a:off x="0" y="0"/>
            <a:ext cx="9144000" cy="6907213"/>
          </a:xfrm>
          <a:prstGeom prst="rect">
            <a:avLst/>
          </a:prstGeom>
          <a:noFill/>
          <a:ln w="9525">
            <a:noFill/>
            <a:miter lim="800000"/>
            <a:headEnd/>
            <a:tailEnd/>
          </a:ln>
        </p:spPr>
      </p:pic>
      <p:sp>
        <p:nvSpPr>
          <p:cNvPr id="2" name="TextBox 1"/>
          <p:cNvSpPr txBox="1"/>
          <p:nvPr/>
        </p:nvSpPr>
        <p:spPr>
          <a:xfrm>
            <a:off x="762000" y="381000"/>
            <a:ext cx="7772400" cy="1077218"/>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latin typeface="Mufferaw" pitchFamily="66" charset="0"/>
                <a:cs typeface="Mufferaw" pitchFamily="66" charset="0"/>
              </a:rPr>
              <a:t>God has guardrails to keep in the good and to keep out the bad</a:t>
            </a:r>
            <a:endParaRPr lang="en-US" sz="3200" dirty="0">
              <a:solidFill>
                <a:srgbClr val="FFFF00"/>
              </a:solidFill>
              <a:effectLst>
                <a:outerShdw blurRad="38100" dist="38100" dir="2700000" algn="tl">
                  <a:srgbClr val="000000">
                    <a:alpha val="43137"/>
                  </a:srgbClr>
                </a:outerShdw>
              </a:effectLst>
              <a:latin typeface="Mufferaw" pitchFamily="66" charset="0"/>
              <a:cs typeface="Mufferaw" pitchFamily="66" charset="0"/>
            </a:endParaRPr>
          </a:p>
        </p:txBody>
      </p:sp>
      <p:sp>
        <p:nvSpPr>
          <p:cNvPr id="3" name="TextBox 2"/>
          <p:cNvSpPr txBox="1"/>
          <p:nvPr/>
        </p:nvSpPr>
        <p:spPr>
          <a:xfrm>
            <a:off x="1447800" y="1783140"/>
            <a:ext cx="7543800" cy="1569660"/>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latin typeface="Maiandra GD" pitchFamily="34" charset="0"/>
              </a:rPr>
              <a:t>Prov</a:t>
            </a:r>
            <a:r>
              <a:rPr lang="en-US" sz="3200" b="1" dirty="0" smtClean="0">
                <a:effectLst>
                  <a:outerShdw blurRad="38100" dist="38100" dir="2700000" algn="tl">
                    <a:srgbClr val="000000">
                      <a:alpha val="43137"/>
                    </a:srgbClr>
                  </a:outerShdw>
                </a:effectLst>
                <a:latin typeface="Maiandra GD" pitchFamily="34" charset="0"/>
              </a:rPr>
              <a:t> 12:26 “But the righteous is a guide to his neighbor, but the way of the wicked leads them astray.”</a:t>
            </a:r>
            <a:endParaRPr lang="en-US" sz="3200" b="1" dirty="0">
              <a:effectLst>
                <a:outerShdw blurRad="38100" dist="38100" dir="2700000" algn="tl">
                  <a:srgbClr val="000000">
                    <a:alpha val="43137"/>
                  </a:srgbClr>
                </a:outerShdw>
              </a:effectLst>
              <a:latin typeface="Maiandra GD" pitchFamily="34" charset="0"/>
            </a:endParaRPr>
          </a:p>
        </p:txBody>
      </p:sp>
      <p:sp>
        <p:nvSpPr>
          <p:cNvPr id="4" name="TextBox 3"/>
          <p:cNvSpPr txBox="1"/>
          <p:nvPr/>
        </p:nvSpPr>
        <p:spPr>
          <a:xfrm>
            <a:off x="3657600" y="3733800"/>
            <a:ext cx="5562600" cy="2062103"/>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latin typeface="Maiandra GD" pitchFamily="34" charset="0"/>
              </a:rPr>
              <a:t>Prov</a:t>
            </a:r>
            <a:r>
              <a:rPr lang="en-US" sz="3200" b="1" dirty="0" smtClean="0">
                <a:effectLst>
                  <a:outerShdw blurRad="38100" dist="38100" dir="2700000" algn="tl">
                    <a:srgbClr val="000000">
                      <a:alpha val="43137"/>
                    </a:srgbClr>
                  </a:outerShdw>
                </a:effectLst>
                <a:latin typeface="Maiandra GD" pitchFamily="34" charset="0"/>
              </a:rPr>
              <a:t> 13:20 “He who walks with wise men will be wise, but the companion of fools will suffer harm.”</a:t>
            </a:r>
            <a:endParaRPr lang="en-US" sz="3200" b="1" dirty="0">
              <a:effectLst>
                <a:outerShdw blurRad="38100" dist="38100" dir="2700000" algn="tl">
                  <a:srgbClr val="000000">
                    <a:alpha val="43137"/>
                  </a:srgbClr>
                </a:outerShdw>
              </a:effectLst>
              <a:latin typeface="Maiandra GD" pitchFamily="34" charset="0"/>
            </a:endParaRPr>
          </a:p>
        </p:txBody>
      </p:sp>
      <p:pic>
        <p:nvPicPr>
          <p:cNvPr id="6" name="Picture 5" descr="guardrail 6.jpg"/>
          <p:cNvPicPr>
            <a:picLocks noChangeAspect="1"/>
          </p:cNvPicPr>
          <p:nvPr/>
        </p:nvPicPr>
        <p:blipFill>
          <a:blip r:embed="rId3" cstate="print"/>
          <a:stretch>
            <a:fillRect/>
          </a:stretch>
        </p:blipFill>
        <p:spPr>
          <a:xfrm>
            <a:off x="1428750" y="3352800"/>
            <a:ext cx="2286000" cy="304800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242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381000" y="152400"/>
            <a:ext cx="8153400" cy="1077218"/>
          </a:xfrm>
          <a:prstGeom prst="rect">
            <a:avLst/>
          </a:prstGeom>
          <a:solidFill>
            <a:schemeClr val="bg1"/>
          </a:solidFill>
        </p:spPr>
        <p:txBody>
          <a:bodyPr wrap="square" rtlCol="0">
            <a:spAutoFit/>
          </a:bodyPr>
          <a:lstStyle/>
          <a:p>
            <a:pPr algn="ctr"/>
            <a:r>
              <a:rPr lang="en-US" sz="3200" dirty="0" smtClean="0">
                <a:latin typeface="Tahoma" pitchFamily="34" charset="0"/>
                <a:ea typeface="Tahoma" pitchFamily="34" charset="0"/>
                <a:cs typeface="Tahoma" pitchFamily="34" charset="0"/>
              </a:rPr>
              <a:t>A person is known by the company that they keep</a:t>
            </a:r>
            <a:endParaRPr lang="en-US" sz="3200" dirty="0">
              <a:latin typeface="Tahoma" pitchFamily="34" charset="0"/>
              <a:ea typeface="Tahoma" pitchFamily="34" charset="0"/>
              <a:cs typeface="Tahoma" pitchFamily="34" charset="0"/>
            </a:endParaRPr>
          </a:p>
        </p:txBody>
      </p:sp>
      <p:sp>
        <p:nvSpPr>
          <p:cNvPr id="3" name="TextBox 2"/>
          <p:cNvSpPr txBox="1"/>
          <p:nvPr/>
        </p:nvSpPr>
        <p:spPr>
          <a:xfrm>
            <a:off x="838200" y="1295400"/>
            <a:ext cx="7772400" cy="1077218"/>
          </a:xfrm>
          <a:prstGeom prst="rect">
            <a:avLst/>
          </a:prstGeom>
          <a:noFill/>
        </p:spPr>
        <p:txBody>
          <a:bodyPr wrap="square" rtlCol="0">
            <a:spAutoFit/>
          </a:bodyPr>
          <a:lstStyle/>
          <a:p>
            <a:pPr>
              <a:buFont typeface="Arial" pitchFamily="34" charset="0"/>
              <a:buChar char="•"/>
            </a:pPr>
            <a:r>
              <a:rPr lang="en-US" sz="32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Right or wrong, people judge you by 	your company</a:t>
            </a:r>
            <a:endParaRPr lang="en-US" sz="32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p:cNvSpPr txBox="1"/>
          <p:nvPr/>
        </p:nvSpPr>
        <p:spPr>
          <a:xfrm>
            <a:off x="381000" y="2632770"/>
            <a:ext cx="4495800" cy="3539430"/>
          </a:xfrm>
          <a:prstGeom prst="rect">
            <a:avLst/>
          </a:prstGeom>
          <a:solidFill>
            <a:schemeClr val="bg2"/>
          </a:solidFill>
          <a:ln>
            <a:solidFill>
              <a:schemeClr val="tx1"/>
            </a:solidFill>
          </a:ln>
        </p:spPr>
        <p:txBody>
          <a:bodyPr wrap="square" rtlCol="0">
            <a:spAutoFit/>
          </a:bodyPr>
          <a:lstStyle/>
          <a:p>
            <a:r>
              <a:rPr lang="en-US" sz="3200" dirty="0" smtClean="0">
                <a:latin typeface="Tahoma" pitchFamily="34" charset="0"/>
                <a:ea typeface="Tahoma" pitchFamily="34" charset="0"/>
                <a:cs typeface="Tahoma" pitchFamily="34" charset="0"/>
              </a:rPr>
              <a:t>Mt 11:19 “The Son of Man came eating and drinking and they said, ‘behold a gluttonous man and a drunkard, a friend of tax collectors and sinners!’</a:t>
            </a:r>
            <a:endParaRPr lang="en-US" sz="3200" dirty="0">
              <a:latin typeface="Tahoma" pitchFamily="34" charset="0"/>
              <a:ea typeface="Tahoma" pitchFamily="34" charset="0"/>
              <a:cs typeface="Tahoma" pitchFamily="34" charset="0"/>
            </a:endParaRPr>
          </a:p>
        </p:txBody>
      </p:sp>
      <p:sp>
        <p:nvSpPr>
          <p:cNvPr id="5" name="TextBox 4"/>
          <p:cNvSpPr txBox="1"/>
          <p:nvPr/>
        </p:nvSpPr>
        <p:spPr>
          <a:xfrm>
            <a:off x="5029200" y="2590800"/>
            <a:ext cx="3810000" cy="3539430"/>
          </a:xfrm>
          <a:prstGeom prst="rect">
            <a:avLst/>
          </a:prstGeom>
          <a:solidFill>
            <a:schemeClr val="bg2"/>
          </a:solidFill>
          <a:ln>
            <a:solidFill>
              <a:schemeClr val="tx1"/>
            </a:solidFill>
          </a:ln>
        </p:spPr>
        <p:txBody>
          <a:bodyPr wrap="square" rtlCol="0">
            <a:spAutoFit/>
          </a:bodyPr>
          <a:lstStyle/>
          <a:p>
            <a:r>
              <a:rPr lang="en-US" sz="3200" dirty="0" err="1" smtClean="0">
                <a:latin typeface="Tahoma" pitchFamily="34" charset="0"/>
                <a:ea typeface="Tahoma" pitchFamily="34" charset="0"/>
                <a:cs typeface="Tahoma" pitchFamily="34" charset="0"/>
              </a:rPr>
              <a:t>Lk</a:t>
            </a:r>
            <a:r>
              <a:rPr lang="en-US" sz="3200" dirty="0" smtClean="0">
                <a:latin typeface="Tahoma" pitchFamily="34" charset="0"/>
                <a:ea typeface="Tahoma" pitchFamily="34" charset="0"/>
                <a:cs typeface="Tahoma" pitchFamily="34" charset="0"/>
              </a:rPr>
              <a:t> 15:2 “Both the Pharisees and the scribes began to grumble, saying, ‘This man receives sinners and eats with them.’”</a:t>
            </a:r>
            <a:endParaRPr lang="en-US" sz="3200" dirty="0">
              <a:latin typeface="Tahoma" pitchFamily="34" charset="0"/>
              <a:ea typeface="Tahoma" pitchFamily="34" charset="0"/>
              <a:cs typeface="Tahoma" pitchFamily="34" charset="0"/>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235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0" y="30540"/>
            <a:ext cx="9220200" cy="1569660"/>
          </a:xfrm>
          <a:prstGeom prst="rect">
            <a:avLst/>
          </a:prstGeom>
          <a:noFill/>
        </p:spPr>
        <p:txBody>
          <a:bodyPr wrap="square" rtlCol="0">
            <a:spAutoFit/>
          </a:bodyPr>
          <a:lstStyle/>
          <a:p>
            <a:r>
              <a:rPr lang="en-US" sz="3200" dirty="0" smtClean="0">
                <a:solidFill>
                  <a:srgbClr val="FF0000"/>
                </a:solidFill>
                <a:effectLst>
                  <a:outerShdw blurRad="38100" dist="38100" dir="2700000" algn="tl">
                    <a:srgbClr val="000000">
                      <a:alpha val="43137"/>
                    </a:srgbClr>
                  </a:outerShdw>
                </a:effectLst>
                <a:latin typeface="Mufferaw" pitchFamily="66" charset="0"/>
                <a:cs typeface="Mufferaw" pitchFamily="66" charset="0"/>
              </a:rPr>
              <a:t>1. You hit God’s Guardrails when you realize that 	your friends are radically different than 	you are</a:t>
            </a:r>
            <a:endParaRPr lang="en-US" sz="3200" dirty="0">
              <a:solidFill>
                <a:srgbClr val="FF0000"/>
              </a:solidFill>
              <a:effectLst>
                <a:outerShdw blurRad="38100" dist="38100" dir="2700000" algn="tl">
                  <a:srgbClr val="000000">
                    <a:alpha val="43137"/>
                  </a:srgbClr>
                </a:outerShdw>
              </a:effectLst>
              <a:latin typeface="Mufferaw" pitchFamily="66" charset="0"/>
              <a:cs typeface="Mufferaw" pitchFamily="66" charset="0"/>
            </a:endParaRPr>
          </a:p>
        </p:txBody>
      </p:sp>
      <p:sp>
        <p:nvSpPr>
          <p:cNvPr id="5" name="TextBox 4"/>
          <p:cNvSpPr txBox="1"/>
          <p:nvPr/>
        </p:nvSpPr>
        <p:spPr>
          <a:xfrm>
            <a:off x="3048000" y="3429000"/>
            <a:ext cx="78486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latin typeface="Tahoma" pitchFamily="34" charset="0"/>
                <a:ea typeface="Tahoma" pitchFamily="34" charset="0"/>
                <a:cs typeface="Tahoma" pitchFamily="34" charset="0"/>
              </a:rPr>
              <a:t> Their language is different</a:t>
            </a:r>
            <a:endParaRPr lang="en-US" sz="3200" dirty="0">
              <a:solidFill>
                <a:schemeClr val="bg1"/>
              </a:solidFill>
              <a:latin typeface="Tahoma" pitchFamily="34" charset="0"/>
              <a:ea typeface="Tahoma" pitchFamily="34" charset="0"/>
              <a:cs typeface="Tahoma" pitchFamily="34" charset="0"/>
            </a:endParaRPr>
          </a:p>
        </p:txBody>
      </p:sp>
      <p:sp>
        <p:nvSpPr>
          <p:cNvPr id="6" name="TextBox 5"/>
          <p:cNvSpPr txBox="1"/>
          <p:nvPr/>
        </p:nvSpPr>
        <p:spPr>
          <a:xfrm>
            <a:off x="1066800" y="4256782"/>
            <a:ext cx="7010400" cy="1077218"/>
          </a:xfrm>
          <a:prstGeom prst="rect">
            <a:avLst/>
          </a:prstGeom>
          <a:solidFill>
            <a:srgbClr val="FFFF00"/>
          </a:solidFill>
        </p:spPr>
        <p:txBody>
          <a:bodyPr wrap="square" rtlCol="0">
            <a:spAutoFit/>
          </a:bodyPr>
          <a:lstStyle/>
          <a:p>
            <a:pPr algn="ctr"/>
            <a:r>
              <a:rPr lang="en-US" sz="3200" dirty="0" smtClean="0">
                <a:effectLst>
                  <a:outerShdw blurRad="38100" dist="38100" dir="2700000" algn="tl">
                    <a:srgbClr val="000000">
                      <a:alpha val="43137"/>
                    </a:srgbClr>
                  </a:outerShdw>
                </a:effectLst>
                <a:latin typeface="Mufferaw" pitchFamily="66" charset="0"/>
                <a:cs typeface="Mufferaw" pitchFamily="66" charset="0"/>
              </a:rPr>
              <a:t>God is trying to keep you from being influenced</a:t>
            </a:r>
            <a:endParaRPr lang="en-US" sz="3200" dirty="0">
              <a:effectLst>
                <a:outerShdw blurRad="38100" dist="38100" dir="2700000" algn="tl">
                  <a:srgbClr val="000000">
                    <a:alpha val="43137"/>
                  </a:srgbClr>
                </a:outerShdw>
              </a:effectLst>
              <a:latin typeface="Mufferaw" pitchFamily="66" charset="0"/>
              <a:cs typeface="Mufferaw" pitchFamily="66" charset="0"/>
            </a:endParaRPr>
          </a:p>
        </p:txBody>
      </p:sp>
      <p:sp>
        <p:nvSpPr>
          <p:cNvPr id="7" name="TextBox 6"/>
          <p:cNvSpPr txBox="1"/>
          <p:nvPr/>
        </p:nvSpPr>
        <p:spPr>
          <a:xfrm>
            <a:off x="1066800" y="5410200"/>
            <a:ext cx="7086600" cy="1077218"/>
          </a:xfrm>
          <a:prstGeom prst="rect">
            <a:avLst/>
          </a:prstGeom>
          <a:solidFill>
            <a:srgbClr val="FFFF00"/>
          </a:solidFill>
        </p:spPr>
        <p:txBody>
          <a:bodyPr wrap="square" rtlCol="0">
            <a:spAutoFit/>
          </a:bodyPr>
          <a:lstStyle/>
          <a:p>
            <a:pPr algn="ctr"/>
            <a:r>
              <a:rPr lang="en-US" sz="3200" dirty="0" smtClean="0">
                <a:effectLst>
                  <a:outerShdw blurRad="38100" dist="38100" dir="2700000" algn="tl">
                    <a:srgbClr val="000000">
                      <a:alpha val="43137"/>
                    </a:srgbClr>
                  </a:outerShdw>
                </a:effectLst>
                <a:latin typeface="Mufferaw" pitchFamily="66" charset="0"/>
                <a:cs typeface="Mufferaw" pitchFamily="66" charset="0"/>
              </a:rPr>
              <a:t>God is trying to keep you from going over the edge and ruining your life</a:t>
            </a:r>
            <a:endParaRPr lang="en-US" sz="3200" dirty="0">
              <a:effectLst>
                <a:outerShdw blurRad="38100" dist="38100" dir="2700000" algn="tl">
                  <a:srgbClr val="000000">
                    <a:alpha val="43137"/>
                  </a:srgbClr>
                </a:outerShdw>
              </a:effectLst>
              <a:latin typeface="Mufferaw" pitchFamily="66" charset="0"/>
              <a:cs typeface="Mufferaw" pitchFamily="66" charset="0"/>
            </a:endParaRPr>
          </a:p>
        </p:txBody>
      </p:sp>
      <p:pic>
        <p:nvPicPr>
          <p:cNvPr id="9" name="Picture 2" descr="guardrails 2"/>
          <p:cNvPicPr>
            <a:picLocks noChangeAspect="1" noChangeArrowheads="1"/>
          </p:cNvPicPr>
          <p:nvPr/>
        </p:nvPicPr>
        <p:blipFill>
          <a:blip r:embed="rId3" cstate="print"/>
          <a:srcRect/>
          <a:stretch>
            <a:fillRect/>
          </a:stretch>
        </p:blipFill>
        <p:spPr bwMode="auto">
          <a:xfrm>
            <a:off x="76200" y="2209800"/>
            <a:ext cx="2374142" cy="1828800"/>
          </a:xfrm>
          <a:prstGeom prst="rect">
            <a:avLst/>
          </a:prstGeom>
          <a:noFill/>
          <a:ln w="9525" algn="in">
            <a:noFill/>
            <a:miter lim="800000"/>
            <a:headEnd/>
            <a:tailEnd/>
          </a:ln>
          <a:effectLst/>
        </p:spPr>
      </p:pic>
      <p:sp>
        <p:nvSpPr>
          <p:cNvPr id="3" name="TextBox 2"/>
          <p:cNvSpPr txBox="1"/>
          <p:nvPr/>
        </p:nvSpPr>
        <p:spPr>
          <a:xfrm>
            <a:off x="457200" y="1524000"/>
            <a:ext cx="8686800" cy="1077218"/>
          </a:xfrm>
          <a:prstGeom prst="rect">
            <a:avLst/>
          </a:prstGeom>
          <a:noFill/>
        </p:spPr>
        <p:txBody>
          <a:bodyPr wrap="square" rtlCol="0">
            <a:spAutoFit/>
          </a:bodyPr>
          <a:lstStyle/>
          <a:p>
            <a:pPr>
              <a:buFont typeface="Arial" pitchFamily="34" charset="0"/>
              <a:buChar char="•"/>
            </a:pPr>
            <a:r>
              <a:rPr lang="en-US" sz="3200" dirty="0" smtClean="0">
                <a:solidFill>
                  <a:schemeClr val="bg1"/>
                </a:solidFill>
                <a:latin typeface="Tahoma" pitchFamily="34" charset="0"/>
                <a:ea typeface="Tahoma" pitchFamily="34" charset="0"/>
                <a:cs typeface="Tahoma" pitchFamily="34" charset="0"/>
              </a:rPr>
              <a:t> Their definitions of success, fun, good and 	righteous are different than yours</a:t>
            </a:r>
            <a:endParaRPr lang="en-US" sz="3200" dirty="0">
              <a:solidFill>
                <a:schemeClr val="bg1"/>
              </a:solidFill>
              <a:latin typeface="Tahoma" pitchFamily="34" charset="0"/>
              <a:ea typeface="Tahoma" pitchFamily="34" charset="0"/>
              <a:cs typeface="Tahoma" pitchFamily="34" charset="0"/>
            </a:endParaRPr>
          </a:p>
        </p:txBody>
      </p:sp>
      <p:sp>
        <p:nvSpPr>
          <p:cNvPr id="4" name="TextBox 3"/>
          <p:cNvSpPr txBox="1"/>
          <p:nvPr/>
        </p:nvSpPr>
        <p:spPr>
          <a:xfrm>
            <a:off x="2362200" y="2743200"/>
            <a:ext cx="54864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latin typeface="Tahoma" pitchFamily="34" charset="0"/>
                <a:ea typeface="Tahoma" pitchFamily="34" charset="0"/>
                <a:cs typeface="Tahoma" pitchFamily="34" charset="0"/>
              </a:rPr>
              <a:t> Their attitudes are different</a:t>
            </a:r>
            <a:endParaRPr lang="en-US" sz="3200" dirty="0">
              <a:solidFill>
                <a:schemeClr val="bg1"/>
              </a:solidFill>
              <a:latin typeface="Tahoma" pitchFamily="34" charset="0"/>
              <a:ea typeface="Tahoma" pitchFamily="34" charset="0"/>
              <a:cs typeface="Tahoma" pitchFamily="34" charset="0"/>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500" autoRev="1" fill="hold">
                                          <p:stCondLst>
                                            <p:cond delay="0"/>
                                          </p:stCondLst>
                                        </p:cTn>
                                        <p:tgtEl>
                                          <p:spTgt spid="5"/>
                                        </p:tgtEl>
                                        <p:attrNameLst>
                                          <p:attrName>ppt_w</p:attrName>
                                        </p:attrNameLst>
                                      </p:cBhvr>
                                    </p:anim>
                                    <p:anim by="(#ppt_w*0.50)" calcmode="lin" valueType="num">
                                      <p:cBhvr>
                                        <p:cTn id="24" dur="500" decel="50000" autoRev="1" fill="hold">
                                          <p:stCondLst>
                                            <p:cond delay="0"/>
                                          </p:stCondLst>
                                        </p:cTn>
                                        <p:tgtEl>
                                          <p:spTgt spid="5"/>
                                        </p:tgtEl>
                                        <p:attrNameLst>
                                          <p:attrName>ppt_x</p:attrName>
                                        </p:attrNameLst>
                                      </p:cBhvr>
                                    </p:anim>
                                    <p:anim from="(-#ppt_h/2)" to="(#ppt_y)" calcmode="lin" valueType="num">
                                      <p:cBhvr>
                                        <p:cTn id="25" dur="1000" fill="hold">
                                          <p:stCondLst>
                                            <p:cond delay="0"/>
                                          </p:stCondLst>
                                        </p:cTn>
                                        <p:tgtEl>
                                          <p:spTgt spid="5"/>
                                        </p:tgtEl>
                                        <p:attrNameLst>
                                          <p:attrName>ppt_y</p:attrName>
                                        </p:attrNameLst>
                                      </p:cBhvr>
                                    </p:anim>
                                    <p:animRot by="21600000">
                                      <p:cBhvr>
                                        <p:cTn id="26" dur="10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5" name="Picture 4" descr="drunk driver.jpeg"/>
          <p:cNvPicPr>
            <a:picLocks noChangeAspect="1"/>
          </p:cNvPicPr>
          <p:nvPr/>
        </p:nvPicPr>
        <p:blipFill>
          <a:blip r:embed="rId2" cstate="print"/>
          <a:stretch>
            <a:fillRect/>
          </a:stretch>
        </p:blipFill>
        <p:spPr>
          <a:xfrm rot="20683950">
            <a:off x="1423312" y="1104930"/>
            <a:ext cx="3848100" cy="4959773"/>
          </a:xfrm>
          <a:prstGeom prst="rect">
            <a:avLst/>
          </a:prstGeom>
        </p:spPr>
      </p:pic>
      <p:pic>
        <p:nvPicPr>
          <p:cNvPr id="1028" name="Picture 4" descr="Shame Punishment "/>
          <p:cNvPicPr>
            <a:picLocks noChangeAspect="1" noChangeArrowheads="1"/>
          </p:cNvPicPr>
          <p:nvPr/>
        </p:nvPicPr>
        <p:blipFill>
          <a:blip r:embed="rId3" cstate="print"/>
          <a:srcRect/>
          <a:stretch>
            <a:fillRect/>
          </a:stretch>
        </p:blipFill>
        <p:spPr bwMode="auto">
          <a:xfrm>
            <a:off x="5410200" y="1676400"/>
            <a:ext cx="2569662" cy="32004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034_A_JuiceDrop"/>
          <p:cNvPicPr>
            <a:picLocks noChangeAspect="1" noChangeArrowheads="1"/>
          </p:cNvPicPr>
          <p:nvPr/>
        </p:nvPicPr>
        <p:blipFill>
          <a:blip r:embed="rId2" cstate="print"/>
          <a:srcRect/>
          <a:stretch>
            <a:fillRect/>
          </a:stretch>
        </p:blipFill>
        <p:spPr bwMode="auto">
          <a:xfrm>
            <a:off x="0" y="-76200"/>
            <a:ext cx="9144000" cy="6934200"/>
          </a:xfrm>
          <a:prstGeom prst="rect">
            <a:avLst/>
          </a:prstGeom>
          <a:noFill/>
          <a:ln w="9525">
            <a:noFill/>
            <a:miter lim="800000"/>
            <a:headEnd/>
            <a:tailEnd/>
          </a:ln>
        </p:spPr>
      </p:pic>
      <p:sp>
        <p:nvSpPr>
          <p:cNvPr id="3" name="TextBox 2"/>
          <p:cNvSpPr txBox="1"/>
          <p:nvPr/>
        </p:nvSpPr>
        <p:spPr>
          <a:xfrm>
            <a:off x="1143000" y="609600"/>
            <a:ext cx="70104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ufferaw" pitchFamily="66" charset="0"/>
                <a:cs typeface="Mufferaw" pitchFamily="66" charset="0"/>
              </a:rPr>
              <a:t>2. You hit God’s Guardrails when you find 	yourself trying to defend the 	wrong behavior of your friends</a:t>
            </a:r>
            <a:endParaRPr lang="en-US" sz="3200" dirty="0">
              <a:solidFill>
                <a:schemeClr val="bg1"/>
              </a:solidFill>
              <a:effectLst>
                <a:outerShdw blurRad="38100" dist="38100" dir="2700000" algn="tl">
                  <a:srgbClr val="000000">
                    <a:alpha val="43137"/>
                  </a:srgbClr>
                </a:outerShdw>
              </a:effectLst>
              <a:latin typeface="Mufferaw" pitchFamily="66" charset="0"/>
              <a:cs typeface="Mufferaw" pitchFamily="66" charset="0"/>
            </a:endParaRPr>
          </a:p>
        </p:txBody>
      </p:sp>
      <p:sp>
        <p:nvSpPr>
          <p:cNvPr id="5" name="TextBox 4"/>
          <p:cNvSpPr txBox="1"/>
          <p:nvPr/>
        </p:nvSpPr>
        <p:spPr>
          <a:xfrm>
            <a:off x="1219200" y="4572000"/>
            <a:ext cx="6781800" cy="1569660"/>
          </a:xfrm>
          <a:prstGeom prst="rect">
            <a:avLst/>
          </a:prstGeom>
          <a:solidFill>
            <a:srgbClr val="FFFF00"/>
          </a:solidFill>
        </p:spPr>
        <p:txBody>
          <a:bodyPr wrap="square" rtlCol="0">
            <a:spAutoFit/>
          </a:bodyPr>
          <a:lstStyle/>
          <a:p>
            <a:pPr algn="ctr"/>
            <a:r>
              <a:rPr lang="en-US" sz="3200" dirty="0" smtClean="0">
                <a:effectLst>
                  <a:outerShdw blurRad="38100" dist="38100" dir="2700000" algn="tl">
                    <a:srgbClr val="000000">
                      <a:alpha val="43137"/>
                    </a:srgbClr>
                  </a:outerShdw>
                </a:effectLst>
                <a:latin typeface="Mufferaw" pitchFamily="66" charset="0"/>
                <a:cs typeface="Mufferaw" pitchFamily="66" charset="0"/>
              </a:rPr>
              <a:t>God is trying to keep you from going over the edge and ruining your life</a:t>
            </a:r>
            <a:endParaRPr lang="en-US" sz="3200" dirty="0">
              <a:effectLst>
                <a:outerShdw blurRad="38100" dist="38100" dir="2700000" algn="tl">
                  <a:srgbClr val="000000">
                    <a:alpha val="43137"/>
                  </a:srgbClr>
                </a:outerShdw>
              </a:effectLst>
              <a:latin typeface="Mufferaw" pitchFamily="66" charset="0"/>
              <a:cs typeface="Mufferaw" pitchFamily="66" charset="0"/>
            </a:endParaRPr>
          </a:p>
        </p:txBody>
      </p:sp>
      <p:pic>
        <p:nvPicPr>
          <p:cNvPr id="7" name="Picture 2" descr="guardrails 2"/>
          <p:cNvPicPr>
            <a:picLocks noChangeAspect="1" noChangeArrowheads="1"/>
          </p:cNvPicPr>
          <p:nvPr/>
        </p:nvPicPr>
        <p:blipFill>
          <a:blip r:embed="rId3" cstate="print"/>
          <a:srcRect/>
          <a:stretch>
            <a:fillRect/>
          </a:stretch>
        </p:blipFill>
        <p:spPr bwMode="auto">
          <a:xfrm>
            <a:off x="6400800" y="2286000"/>
            <a:ext cx="2374142" cy="182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1219200" y="3429000"/>
            <a:ext cx="6781800" cy="1077218"/>
          </a:xfrm>
          <a:prstGeom prst="rect">
            <a:avLst/>
          </a:prstGeom>
          <a:solidFill>
            <a:srgbClr val="FFFF00"/>
          </a:solidFill>
        </p:spPr>
        <p:txBody>
          <a:bodyPr wrap="square" rtlCol="0">
            <a:spAutoFit/>
          </a:bodyPr>
          <a:lstStyle/>
          <a:p>
            <a:pPr algn="ctr"/>
            <a:r>
              <a:rPr lang="en-US" sz="3200" dirty="0" smtClean="0">
                <a:effectLst>
                  <a:outerShdw blurRad="38100" dist="38100" dir="2700000" algn="tl">
                    <a:srgbClr val="000000">
                      <a:alpha val="43137"/>
                    </a:srgbClr>
                  </a:outerShdw>
                </a:effectLst>
                <a:latin typeface="Mufferaw" pitchFamily="66" charset="0"/>
                <a:cs typeface="Mufferaw" pitchFamily="66" charset="0"/>
              </a:rPr>
              <a:t>God is trying to keep you from being influenced</a:t>
            </a:r>
            <a:endParaRPr lang="en-US" sz="3200" dirty="0">
              <a:effectLst>
                <a:outerShdw blurRad="38100" dist="38100" dir="2700000" algn="tl">
                  <a:srgbClr val="000000">
                    <a:alpha val="43137"/>
                  </a:srgbClr>
                </a:outerShdw>
              </a:effectLst>
              <a:latin typeface="Mufferaw" pitchFamily="66" charset="0"/>
              <a:cs typeface="Mufferaw" pitchFamily="66" charset="0"/>
            </a:endParaRP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106_E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3048000" y="609600"/>
            <a:ext cx="6324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ufferaw" pitchFamily="66" charset="0"/>
                <a:cs typeface="Mufferaw" pitchFamily="66" charset="0"/>
              </a:rPr>
              <a:t>3. You hit God’s Guardrails when you feel the struggle within to compromise with your friends</a:t>
            </a:r>
            <a:endParaRPr lang="en-US" sz="3200" dirty="0">
              <a:solidFill>
                <a:schemeClr val="bg1"/>
              </a:solidFill>
              <a:effectLst>
                <a:outerShdw blurRad="38100" dist="38100" dir="2700000" algn="tl">
                  <a:srgbClr val="000000">
                    <a:alpha val="43137"/>
                  </a:srgbClr>
                </a:outerShdw>
              </a:effectLst>
              <a:latin typeface="Mufferaw" pitchFamily="66" charset="0"/>
              <a:cs typeface="Mufferaw" pitchFamily="66" charset="0"/>
            </a:endParaRPr>
          </a:p>
        </p:txBody>
      </p:sp>
      <p:sp>
        <p:nvSpPr>
          <p:cNvPr id="3" name="TextBox 2"/>
          <p:cNvSpPr txBox="1"/>
          <p:nvPr/>
        </p:nvSpPr>
        <p:spPr>
          <a:xfrm>
            <a:off x="1905000" y="4038600"/>
            <a:ext cx="7010400" cy="1077218"/>
          </a:xfrm>
          <a:prstGeom prst="rect">
            <a:avLst/>
          </a:prstGeom>
          <a:solidFill>
            <a:srgbClr val="FFFF00"/>
          </a:solidFill>
        </p:spPr>
        <p:txBody>
          <a:bodyPr wrap="square" rtlCol="0">
            <a:spAutoFit/>
          </a:bodyPr>
          <a:lstStyle/>
          <a:p>
            <a:pPr algn="ctr"/>
            <a:r>
              <a:rPr lang="en-US" sz="3200" dirty="0" smtClean="0">
                <a:effectLst>
                  <a:outerShdw blurRad="38100" dist="38100" dir="2700000" algn="tl">
                    <a:srgbClr val="000000">
                      <a:alpha val="43137"/>
                    </a:srgbClr>
                  </a:outerShdw>
                </a:effectLst>
                <a:latin typeface="Mufferaw" pitchFamily="66" charset="0"/>
                <a:cs typeface="Mufferaw" pitchFamily="66" charset="0"/>
              </a:rPr>
              <a:t>God is trying to keep you from being influenced</a:t>
            </a:r>
            <a:endParaRPr lang="en-US" sz="3200" dirty="0">
              <a:effectLst>
                <a:outerShdw blurRad="38100" dist="38100" dir="2700000" algn="tl">
                  <a:srgbClr val="000000">
                    <a:alpha val="43137"/>
                  </a:srgbClr>
                </a:outerShdw>
              </a:effectLst>
              <a:latin typeface="Mufferaw" pitchFamily="66" charset="0"/>
              <a:cs typeface="Mufferaw" pitchFamily="66" charset="0"/>
            </a:endParaRPr>
          </a:p>
        </p:txBody>
      </p:sp>
      <p:sp>
        <p:nvSpPr>
          <p:cNvPr id="4" name="TextBox 3"/>
          <p:cNvSpPr txBox="1"/>
          <p:nvPr/>
        </p:nvSpPr>
        <p:spPr>
          <a:xfrm>
            <a:off x="1905000" y="5192018"/>
            <a:ext cx="7086600" cy="1077218"/>
          </a:xfrm>
          <a:prstGeom prst="rect">
            <a:avLst/>
          </a:prstGeom>
          <a:solidFill>
            <a:srgbClr val="FFFF00"/>
          </a:solidFill>
        </p:spPr>
        <p:txBody>
          <a:bodyPr wrap="square" rtlCol="0">
            <a:spAutoFit/>
          </a:bodyPr>
          <a:lstStyle/>
          <a:p>
            <a:pPr algn="ctr"/>
            <a:r>
              <a:rPr lang="en-US" sz="3200" dirty="0" smtClean="0">
                <a:effectLst>
                  <a:outerShdw blurRad="38100" dist="38100" dir="2700000" algn="tl">
                    <a:srgbClr val="000000">
                      <a:alpha val="43137"/>
                    </a:srgbClr>
                  </a:outerShdw>
                </a:effectLst>
                <a:latin typeface="Mufferaw" pitchFamily="66" charset="0"/>
                <a:cs typeface="Mufferaw" pitchFamily="66" charset="0"/>
              </a:rPr>
              <a:t>God is trying to keep you from going over the edge and ruining your life</a:t>
            </a:r>
            <a:endParaRPr lang="en-US" sz="3200" dirty="0">
              <a:effectLst>
                <a:outerShdw blurRad="38100" dist="38100" dir="2700000" algn="tl">
                  <a:srgbClr val="000000">
                    <a:alpha val="43137"/>
                  </a:srgbClr>
                </a:outerShdw>
              </a:effectLst>
              <a:latin typeface="Mufferaw" pitchFamily="66" charset="0"/>
              <a:cs typeface="Mufferaw" pitchFamily="66" charset="0"/>
            </a:endParaRPr>
          </a:p>
        </p:txBody>
      </p:sp>
      <p:pic>
        <p:nvPicPr>
          <p:cNvPr id="6" name="Picture 2" descr="guardrails 2"/>
          <p:cNvPicPr>
            <a:picLocks noChangeAspect="1" noChangeArrowheads="1"/>
          </p:cNvPicPr>
          <p:nvPr/>
        </p:nvPicPr>
        <p:blipFill>
          <a:blip r:embed="rId3" cstate="print"/>
          <a:srcRect/>
          <a:stretch>
            <a:fillRect/>
          </a:stretch>
        </p:blipFill>
        <p:spPr bwMode="auto">
          <a:xfrm>
            <a:off x="609600" y="533400"/>
            <a:ext cx="2374142" cy="1828800"/>
          </a:xfrm>
          <a:prstGeom prst="rect">
            <a:avLst/>
          </a:prstGeom>
          <a:noFill/>
          <a:ln w="9525" algn="in">
            <a:noFill/>
            <a:miter lim="800000"/>
            <a:headEnd/>
            <a:tailEnd/>
          </a:ln>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2_W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1295400" y="152400"/>
            <a:ext cx="7772400" cy="1569660"/>
          </a:xfrm>
          <a:prstGeom prst="rect">
            <a:avLst/>
          </a:prstGeom>
          <a:solidFill>
            <a:srgbClr val="FFFFFF">
              <a:alpha val="60000"/>
            </a:srgbClr>
          </a:solidFill>
        </p:spPr>
        <p:txBody>
          <a:bodyPr wrap="square" rtlCol="0">
            <a:spAutoFit/>
          </a:bodyPr>
          <a:lstStyle/>
          <a:p>
            <a:r>
              <a:rPr lang="en-US" sz="3200" dirty="0" smtClean="0">
                <a:effectLst>
                  <a:outerShdw blurRad="38100" dist="38100" dir="2700000" algn="tl">
                    <a:srgbClr val="000000">
                      <a:alpha val="43137"/>
                    </a:srgbClr>
                  </a:outerShdw>
                </a:effectLst>
                <a:latin typeface="Mufferaw" pitchFamily="66" charset="0"/>
                <a:cs typeface="Mufferaw" pitchFamily="66" charset="0"/>
              </a:rPr>
              <a:t>4. You hit God’s Guardrails when you see yourself becoming more like them than they are becoming like you</a:t>
            </a:r>
            <a:endParaRPr lang="en-US" sz="3200" dirty="0">
              <a:effectLst>
                <a:outerShdw blurRad="38100" dist="38100" dir="2700000" algn="tl">
                  <a:srgbClr val="000000">
                    <a:alpha val="43137"/>
                  </a:srgbClr>
                </a:outerShdw>
              </a:effectLst>
              <a:latin typeface="Mufferaw" pitchFamily="66" charset="0"/>
              <a:cs typeface="Mufferaw" pitchFamily="66" charset="0"/>
            </a:endParaRPr>
          </a:p>
        </p:txBody>
      </p:sp>
      <p:sp>
        <p:nvSpPr>
          <p:cNvPr id="3" name="TextBox 2"/>
          <p:cNvSpPr txBox="1"/>
          <p:nvPr/>
        </p:nvSpPr>
        <p:spPr>
          <a:xfrm>
            <a:off x="2057400" y="2164140"/>
            <a:ext cx="6781800" cy="1569660"/>
          </a:xfrm>
          <a:prstGeom prst="rect">
            <a:avLst/>
          </a:prstGeom>
          <a:noFill/>
        </p:spPr>
        <p:txBody>
          <a:bodyPr wrap="square" rtlCol="0">
            <a:spAutoFit/>
          </a:bodyPr>
          <a:lstStyle/>
          <a:p>
            <a:pPr algn="ctr"/>
            <a:r>
              <a:rPr lang="en-US" sz="3200" i="1" dirty="0" smtClean="0">
                <a:latin typeface="Tahoma" pitchFamily="34" charset="0"/>
                <a:ea typeface="Tahoma" pitchFamily="34" charset="0"/>
                <a:cs typeface="Tahoma" pitchFamily="34" charset="0"/>
              </a:rPr>
              <a:t>In other words, they are influencing you more than you are influencing them</a:t>
            </a:r>
            <a:endParaRPr lang="en-US" sz="3200" i="1" dirty="0">
              <a:latin typeface="Tahoma" pitchFamily="34" charset="0"/>
              <a:ea typeface="Tahoma" pitchFamily="34" charset="0"/>
              <a:cs typeface="Tahoma" pitchFamily="34" charset="0"/>
            </a:endParaRPr>
          </a:p>
        </p:txBody>
      </p:sp>
      <p:sp>
        <p:nvSpPr>
          <p:cNvPr id="4" name="TextBox 3"/>
          <p:cNvSpPr txBox="1"/>
          <p:nvPr/>
        </p:nvSpPr>
        <p:spPr>
          <a:xfrm>
            <a:off x="1676400" y="4256782"/>
            <a:ext cx="7086600" cy="1077218"/>
          </a:xfrm>
          <a:prstGeom prst="rect">
            <a:avLst/>
          </a:prstGeom>
          <a:solidFill>
            <a:srgbClr val="FFFF00"/>
          </a:solidFill>
        </p:spPr>
        <p:txBody>
          <a:bodyPr wrap="square" rtlCol="0">
            <a:spAutoFit/>
          </a:bodyPr>
          <a:lstStyle/>
          <a:p>
            <a:pPr algn="ctr"/>
            <a:r>
              <a:rPr lang="en-US" sz="3200" dirty="0" smtClean="0">
                <a:effectLst>
                  <a:outerShdw blurRad="38100" dist="38100" dir="2700000" algn="tl">
                    <a:srgbClr val="000000">
                      <a:alpha val="43137"/>
                    </a:srgbClr>
                  </a:outerShdw>
                </a:effectLst>
                <a:latin typeface="Mufferaw" pitchFamily="66" charset="0"/>
                <a:cs typeface="Mufferaw" pitchFamily="66" charset="0"/>
              </a:rPr>
              <a:t>God is trying to keep you from being influenced</a:t>
            </a:r>
            <a:endParaRPr lang="en-US" sz="3200" dirty="0">
              <a:effectLst>
                <a:outerShdw blurRad="38100" dist="38100" dir="2700000" algn="tl">
                  <a:srgbClr val="000000">
                    <a:alpha val="43137"/>
                  </a:srgbClr>
                </a:outerShdw>
              </a:effectLst>
              <a:latin typeface="Mufferaw" pitchFamily="66" charset="0"/>
              <a:cs typeface="Mufferaw" pitchFamily="66" charset="0"/>
            </a:endParaRPr>
          </a:p>
        </p:txBody>
      </p:sp>
      <p:sp>
        <p:nvSpPr>
          <p:cNvPr id="5" name="TextBox 4"/>
          <p:cNvSpPr txBox="1"/>
          <p:nvPr/>
        </p:nvSpPr>
        <p:spPr>
          <a:xfrm>
            <a:off x="1676400" y="5399782"/>
            <a:ext cx="7086600" cy="1077218"/>
          </a:xfrm>
          <a:prstGeom prst="rect">
            <a:avLst/>
          </a:prstGeom>
          <a:solidFill>
            <a:srgbClr val="FFFF00"/>
          </a:solidFill>
        </p:spPr>
        <p:txBody>
          <a:bodyPr wrap="square" rtlCol="0">
            <a:spAutoFit/>
          </a:bodyPr>
          <a:lstStyle/>
          <a:p>
            <a:pPr algn="ctr"/>
            <a:r>
              <a:rPr lang="en-US" sz="3200" dirty="0" smtClean="0">
                <a:effectLst>
                  <a:outerShdw blurRad="38100" dist="38100" dir="2700000" algn="tl">
                    <a:srgbClr val="000000">
                      <a:alpha val="43137"/>
                    </a:srgbClr>
                  </a:outerShdw>
                </a:effectLst>
                <a:latin typeface="Mufferaw" pitchFamily="66" charset="0"/>
                <a:cs typeface="Mufferaw" pitchFamily="66" charset="0"/>
              </a:rPr>
              <a:t>God is trying to keep you from going over the edge and ruining your life</a:t>
            </a:r>
            <a:endParaRPr lang="en-US" sz="3200" dirty="0">
              <a:effectLst>
                <a:outerShdw blurRad="38100" dist="38100" dir="2700000" algn="tl">
                  <a:srgbClr val="000000">
                    <a:alpha val="43137"/>
                  </a:srgbClr>
                </a:outerShdw>
              </a:effectLst>
              <a:latin typeface="Mufferaw" pitchFamily="66" charset="0"/>
              <a:cs typeface="Mufferaw" pitchFamily="66" charset="0"/>
            </a:endParaRPr>
          </a:p>
        </p:txBody>
      </p:sp>
      <p:pic>
        <p:nvPicPr>
          <p:cNvPr id="7" name="Picture 2" descr="guardrails 2"/>
          <p:cNvPicPr>
            <a:picLocks noChangeAspect="1" noChangeArrowheads="1"/>
          </p:cNvPicPr>
          <p:nvPr/>
        </p:nvPicPr>
        <p:blipFill>
          <a:blip r:embed="rId3" cstate="print"/>
          <a:srcRect/>
          <a:stretch>
            <a:fillRect/>
          </a:stretch>
        </p:blipFill>
        <p:spPr bwMode="auto">
          <a:xfrm>
            <a:off x="0" y="1905000"/>
            <a:ext cx="2374142" cy="1828800"/>
          </a:xfrm>
          <a:prstGeom prst="ellipse">
            <a:avLst/>
          </a:prstGeom>
          <a:ln>
            <a:noFill/>
          </a:ln>
          <a:effectLst>
            <a:softEdge rad="11250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utahmediadirectory.com/powerpoint_templates/vibrant_background.jpg"/>
          <p:cNvPicPr>
            <a:picLocks noChangeAspect="1" noChangeArrowheads="1"/>
          </p:cNvPicPr>
          <p:nvPr/>
        </p:nvPicPr>
        <p:blipFill>
          <a:blip r:embed="rId2" cstate="print"/>
          <a:srcRect/>
          <a:stretch>
            <a:fillRect/>
          </a:stretch>
        </p:blipFill>
        <p:spPr bwMode="auto">
          <a:xfrm>
            <a:off x="0" y="-152400"/>
            <a:ext cx="9817100" cy="7315200"/>
          </a:xfrm>
          <a:prstGeom prst="rect">
            <a:avLst/>
          </a:prstGeom>
          <a:noFill/>
        </p:spPr>
      </p:pic>
      <p:sp>
        <p:nvSpPr>
          <p:cNvPr id="6" name="TextBox 5"/>
          <p:cNvSpPr txBox="1"/>
          <p:nvPr/>
        </p:nvSpPr>
        <p:spPr>
          <a:xfrm>
            <a:off x="838200" y="604897"/>
            <a:ext cx="8077200" cy="2062103"/>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latin typeface="Maiandra GD" pitchFamily="34" charset="0"/>
              </a:rPr>
              <a:t>Prov</a:t>
            </a:r>
            <a:r>
              <a:rPr lang="en-US" sz="3200" b="1" dirty="0" smtClean="0">
                <a:effectLst>
                  <a:outerShdw blurRad="38100" dist="38100" dir="2700000" algn="tl">
                    <a:srgbClr val="000000">
                      <a:alpha val="43137"/>
                    </a:srgbClr>
                  </a:outerShdw>
                </a:effectLst>
                <a:latin typeface="Maiandra GD" pitchFamily="34" charset="0"/>
              </a:rPr>
              <a:t> 22:24 Do not associate with a man given to anger; or go with a hot-tempered man, </a:t>
            </a:r>
            <a:r>
              <a:rPr lang="en-US" sz="3200" b="1" dirty="0" smtClean="0">
                <a:solidFill>
                  <a:srgbClr val="FF0000"/>
                </a:solidFill>
                <a:effectLst>
                  <a:outerShdw blurRad="38100" dist="38100" dir="2700000" algn="tl">
                    <a:srgbClr val="000000">
                      <a:alpha val="43137"/>
                    </a:srgbClr>
                  </a:outerShdw>
                </a:effectLst>
                <a:latin typeface="Maiandra GD" pitchFamily="34" charset="0"/>
              </a:rPr>
              <a:t>lest you learn his ways </a:t>
            </a:r>
            <a:r>
              <a:rPr lang="en-US" sz="3200" b="1" dirty="0" smtClean="0">
                <a:effectLst>
                  <a:outerShdw blurRad="38100" dist="38100" dir="2700000" algn="tl">
                    <a:srgbClr val="000000">
                      <a:alpha val="43137"/>
                    </a:srgbClr>
                  </a:outerShdw>
                </a:effectLst>
                <a:latin typeface="Maiandra GD" pitchFamily="34" charset="0"/>
              </a:rPr>
              <a:t>and find a snare for yourself</a:t>
            </a:r>
            <a:endParaRPr lang="en-US" sz="3200" b="1" dirty="0">
              <a:effectLst>
                <a:outerShdw blurRad="38100" dist="38100" dir="2700000" algn="tl">
                  <a:srgbClr val="000000">
                    <a:alpha val="43137"/>
                  </a:srgbClr>
                </a:outerShdw>
              </a:effectLst>
              <a:latin typeface="Maiandra GD" pitchFamily="34" charset="0"/>
            </a:endParaRPr>
          </a:p>
        </p:txBody>
      </p:sp>
      <p:sp>
        <p:nvSpPr>
          <p:cNvPr id="7" name="TextBox 6"/>
          <p:cNvSpPr txBox="1"/>
          <p:nvPr/>
        </p:nvSpPr>
        <p:spPr>
          <a:xfrm>
            <a:off x="685800" y="3657600"/>
            <a:ext cx="8534400" cy="2062103"/>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latin typeface="Maiandra GD" pitchFamily="34" charset="0"/>
              </a:rPr>
              <a:t>Prov</a:t>
            </a:r>
            <a:r>
              <a:rPr lang="en-US" sz="3200" b="1" dirty="0" smtClean="0">
                <a:effectLst>
                  <a:outerShdw blurRad="38100" dist="38100" dir="2700000" algn="tl">
                    <a:srgbClr val="000000">
                      <a:alpha val="43137"/>
                    </a:srgbClr>
                  </a:outerShdw>
                </a:effectLst>
                <a:latin typeface="Maiandra GD" pitchFamily="34" charset="0"/>
              </a:rPr>
              <a:t> 24:1-2 “Do not be envious of evil men, </a:t>
            </a:r>
            <a:r>
              <a:rPr lang="en-US" sz="3200" b="1" dirty="0" smtClean="0">
                <a:solidFill>
                  <a:srgbClr val="FF0000"/>
                </a:solidFill>
                <a:effectLst>
                  <a:outerShdw blurRad="38100" dist="38100" dir="2700000" algn="tl">
                    <a:srgbClr val="000000">
                      <a:alpha val="43137"/>
                    </a:srgbClr>
                  </a:outerShdw>
                </a:effectLst>
                <a:latin typeface="Maiandra GD" pitchFamily="34" charset="0"/>
              </a:rPr>
              <a:t>nor desire to be with them</a:t>
            </a:r>
            <a:r>
              <a:rPr lang="en-US" sz="3200" b="1" dirty="0" smtClean="0">
                <a:effectLst>
                  <a:outerShdw blurRad="38100" dist="38100" dir="2700000" algn="tl">
                    <a:srgbClr val="000000">
                      <a:alpha val="43137"/>
                    </a:srgbClr>
                  </a:outerShdw>
                </a:effectLst>
                <a:latin typeface="Maiandra GD" pitchFamily="34" charset="0"/>
              </a:rPr>
              <a:t>; for their mind devise violence, and their lips talk of trouble</a:t>
            </a:r>
            <a:endParaRPr lang="en-US" sz="3200" b="1" dirty="0">
              <a:effectLst>
                <a:outerShdw blurRad="38100" dist="38100" dir="2700000" algn="tl">
                  <a:srgbClr val="000000">
                    <a:alpha val="43137"/>
                  </a:srgbClr>
                </a:outerShdw>
              </a:effectLst>
              <a:latin typeface="Maiandra GD" pitchFamily="34" charset="0"/>
            </a:endParaRPr>
          </a:p>
        </p:txBody>
      </p:sp>
      <p:pic>
        <p:nvPicPr>
          <p:cNvPr id="10" name="Picture 9" descr="guardrail_right.jpg"/>
          <p:cNvPicPr>
            <a:picLocks noChangeAspect="1"/>
          </p:cNvPicPr>
          <p:nvPr/>
        </p:nvPicPr>
        <p:blipFill>
          <a:blip r:embed="rId3" cstate="print"/>
          <a:stretch>
            <a:fillRect/>
          </a:stretch>
        </p:blipFill>
        <p:spPr>
          <a:xfrm>
            <a:off x="3886200" y="2667000"/>
            <a:ext cx="2895600" cy="1017984"/>
          </a:xfrm>
          <a:prstGeom prst="rect">
            <a:avLst/>
          </a:prstGeom>
        </p:spPr>
      </p:pic>
      <p:pic>
        <p:nvPicPr>
          <p:cNvPr id="11" name="Picture 10" descr="guardrail_left.jpg"/>
          <p:cNvPicPr>
            <a:picLocks noChangeAspect="1"/>
          </p:cNvPicPr>
          <p:nvPr/>
        </p:nvPicPr>
        <p:blipFill>
          <a:blip r:embed="rId4" cstate="print"/>
          <a:stretch>
            <a:fillRect/>
          </a:stretch>
        </p:blipFill>
        <p:spPr>
          <a:xfrm>
            <a:off x="2667000" y="2667000"/>
            <a:ext cx="2895600" cy="1017984"/>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E:\Europe Pics\100_FUJI\DSCF0497.JPG"/>
          <p:cNvPicPr>
            <a:picLocks noChangeAspect="1" noChangeArrowheads="1"/>
          </p:cNvPicPr>
          <p:nvPr/>
        </p:nvPicPr>
        <p:blipFill>
          <a:blip r:embed="rId2" cstate="print"/>
          <a:srcRect/>
          <a:stretch>
            <a:fillRect/>
          </a:stretch>
        </p:blipFill>
        <p:spPr bwMode="auto">
          <a:xfrm>
            <a:off x="0" y="0"/>
            <a:ext cx="9144000" cy="7239000"/>
          </a:xfrm>
          <a:prstGeom prst="rect">
            <a:avLst/>
          </a:prstGeom>
          <a:noFill/>
        </p:spPr>
      </p:pic>
      <p:sp>
        <p:nvSpPr>
          <p:cNvPr id="2" name="TextBox 1"/>
          <p:cNvSpPr txBox="1"/>
          <p:nvPr/>
        </p:nvSpPr>
        <p:spPr>
          <a:xfrm>
            <a:off x="2819400" y="152400"/>
            <a:ext cx="6324600" cy="584775"/>
          </a:xfrm>
          <a:prstGeom prst="rect">
            <a:avLst/>
          </a:prstGeom>
          <a:noFill/>
        </p:spPr>
        <p:txBody>
          <a:bodyPr wrap="square" rtlCol="0">
            <a:spAutoFit/>
          </a:bodyPr>
          <a:lstStyle/>
          <a:p>
            <a:pPr algn="ctr"/>
            <a:r>
              <a:rPr lang="en-US" sz="3200" dirty="0" smtClean="0">
                <a:solidFill>
                  <a:srgbClr val="FF0000"/>
                </a:solidFill>
                <a:effectLst>
                  <a:outerShdw blurRad="38100" dist="38100" dir="2700000" algn="tl">
                    <a:srgbClr val="000000">
                      <a:alpha val="43137"/>
                    </a:srgbClr>
                  </a:outerShdw>
                </a:effectLst>
                <a:latin typeface="Cooper Black" pitchFamily="18" charset="0"/>
              </a:rPr>
              <a:t>This is not a call for isolation</a:t>
            </a:r>
            <a:endParaRPr lang="en-US" sz="3200" dirty="0">
              <a:solidFill>
                <a:srgbClr val="FF0000"/>
              </a:solidFill>
              <a:effectLst>
                <a:outerShdw blurRad="38100" dist="38100" dir="2700000" algn="tl">
                  <a:srgbClr val="000000">
                    <a:alpha val="43137"/>
                  </a:srgbClr>
                </a:outerShdw>
              </a:effectLst>
              <a:latin typeface="Cooper Black" pitchFamily="18" charset="0"/>
            </a:endParaRPr>
          </a:p>
        </p:txBody>
      </p:sp>
      <p:sp>
        <p:nvSpPr>
          <p:cNvPr id="3" name="TextBox 2"/>
          <p:cNvSpPr txBox="1"/>
          <p:nvPr/>
        </p:nvSpPr>
        <p:spPr>
          <a:xfrm>
            <a:off x="381000" y="1219200"/>
            <a:ext cx="8534400" cy="1077218"/>
          </a:xfrm>
          <a:prstGeom prst="rect">
            <a:avLst/>
          </a:prstGeom>
          <a:noFill/>
        </p:spPr>
        <p:txBody>
          <a:bodyPr wrap="square" rtlCol="0">
            <a:spAutoFit/>
          </a:bodyPr>
          <a:lstStyle/>
          <a:p>
            <a:r>
              <a:rPr lang="en-US" sz="3200" dirty="0" smtClean="0">
                <a:latin typeface="Tahoma" pitchFamily="34" charset="0"/>
                <a:ea typeface="Tahoma" pitchFamily="34" charset="0"/>
                <a:cs typeface="Tahoma" pitchFamily="34" charset="0"/>
              </a:rPr>
              <a:t>1. God wants you to stand up for yourself and 	to be defined by you</a:t>
            </a:r>
            <a:endParaRPr lang="en-US" sz="3200" dirty="0">
              <a:latin typeface="Tahoma" pitchFamily="34" charset="0"/>
              <a:ea typeface="Tahoma" pitchFamily="34" charset="0"/>
              <a:cs typeface="Tahoma" pitchFamily="34" charset="0"/>
            </a:endParaRPr>
          </a:p>
        </p:txBody>
      </p:sp>
      <p:sp>
        <p:nvSpPr>
          <p:cNvPr id="4" name="TextBox 3"/>
          <p:cNvSpPr txBox="1"/>
          <p:nvPr/>
        </p:nvSpPr>
        <p:spPr>
          <a:xfrm>
            <a:off x="381000" y="2590800"/>
            <a:ext cx="8686800" cy="1569660"/>
          </a:xfrm>
          <a:prstGeom prst="rect">
            <a:avLst/>
          </a:prstGeom>
          <a:noFill/>
        </p:spPr>
        <p:txBody>
          <a:bodyPr wrap="square" rtlCol="0">
            <a:spAutoFit/>
          </a:bodyPr>
          <a:lstStyle/>
          <a:p>
            <a:r>
              <a:rPr lang="en-US" sz="3200" dirty="0" smtClean="0">
                <a:latin typeface="Tahoma" pitchFamily="34" charset="0"/>
                <a:ea typeface="Tahoma" pitchFamily="34" charset="0"/>
                <a:cs typeface="Tahoma" pitchFamily="34" charset="0"/>
              </a:rPr>
              <a:t>2. God wants you to see the value of those 	who walk with Him and include them in 	your life</a:t>
            </a:r>
            <a:endParaRPr lang="en-US" sz="3200" dirty="0">
              <a:latin typeface="Tahoma" pitchFamily="34" charset="0"/>
              <a:ea typeface="Tahoma" pitchFamily="34" charset="0"/>
              <a:cs typeface="Tahoma"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gregational singing.jpg"/>
          <p:cNvPicPr>
            <a:picLocks noChangeAspect="1"/>
          </p:cNvPicPr>
          <p:nvPr/>
        </p:nvPicPr>
        <p:blipFill>
          <a:blip r:embed="rId2" cstate="print"/>
          <a:stretch>
            <a:fillRect/>
          </a:stretch>
        </p:blipFill>
        <p:spPr>
          <a:xfrm>
            <a:off x="4648200" y="0"/>
            <a:ext cx="4495800" cy="7519324"/>
          </a:xfrm>
          <a:prstGeom prst="rect">
            <a:avLst/>
          </a:prstGeom>
        </p:spPr>
      </p:pic>
      <p:sp>
        <p:nvSpPr>
          <p:cNvPr id="2" name="TextBox 1"/>
          <p:cNvSpPr txBox="1"/>
          <p:nvPr/>
        </p:nvSpPr>
        <p:spPr>
          <a:xfrm>
            <a:off x="0" y="228600"/>
            <a:ext cx="8077200" cy="1077218"/>
          </a:xfrm>
          <a:prstGeom prst="rect">
            <a:avLst/>
          </a:prstGeom>
          <a:solidFill>
            <a:srgbClr val="FFFFFF">
              <a:alpha val="60000"/>
            </a:srgbClr>
          </a:solidFill>
        </p:spPr>
        <p:txBody>
          <a:bodyPr wrap="square" rtlCol="0">
            <a:spAutoFit/>
          </a:bodyPr>
          <a:lstStyle/>
          <a:p>
            <a:r>
              <a:rPr lang="en-US" sz="3200" b="1" dirty="0" smtClean="0">
                <a:effectLst>
                  <a:outerShdw blurRad="38100" dist="38100" dir="2700000" algn="tl">
                    <a:srgbClr val="000000">
                      <a:alpha val="43137"/>
                    </a:srgbClr>
                  </a:outerShdw>
                </a:effectLst>
                <a:latin typeface="Maiandra GD" pitchFamily="34" charset="0"/>
              </a:rPr>
              <a:t>Ps 34:3 “O magnify the Lord </a:t>
            </a:r>
            <a:r>
              <a:rPr lang="en-US" sz="3200" b="1" dirty="0" smtClean="0">
                <a:solidFill>
                  <a:srgbClr val="FF0000"/>
                </a:solidFill>
                <a:effectLst>
                  <a:outerShdw blurRad="38100" dist="38100" dir="2700000" algn="tl">
                    <a:srgbClr val="000000">
                      <a:alpha val="43137"/>
                    </a:srgbClr>
                  </a:outerShdw>
                </a:effectLst>
                <a:latin typeface="Maiandra GD" pitchFamily="34" charset="0"/>
              </a:rPr>
              <a:t>with me</a:t>
            </a:r>
            <a:r>
              <a:rPr lang="en-US" sz="3200" b="1" dirty="0" smtClean="0">
                <a:effectLst>
                  <a:outerShdw blurRad="38100" dist="38100" dir="2700000" algn="tl">
                    <a:srgbClr val="000000">
                      <a:alpha val="43137"/>
                    </a:srgbClr>
                  </a:outerShdw>
                </a:effectLst>
                <a:latin typeface="Maiandra GD" pitchFamily="34" charset="0"/>
              </a:rPr>
              <a:t>, and </a:t>
            </a:r>
            <a:r>
              <a:rPr lang="en-US" sz="3200" b="1" dirty="0" smtClean="0">
                <a:solidFill>
                  <a:srgbClr val="FF0000"/>
                </a:solidFill>
                <a:effectLst>
                  <a:outerShdw blurRad="38100" dist="38100" dir="2700000" algn="tl">
                    <a:srgbClr val="000000">
                      <a:alpha val="43137"/>
                    </a:srgbClr>
                  </a:outerShdw>
                </a:effectLst>
                <a:latin typeface="Maiandra GD" pitchFamily="34" charset="0"/>
              </a:rPr>
              <a:t>let us </a:t>
            </a:r>
            <a:r>
              <a:rPr lang="en-US" sz="3200" b="1" dirty="0" smtClean="0">
                <a:effectLst>
                  <a:outerShdw blurRad="38100" dist="38100" dir="2700000" algn="tl">
                    <a:srgbClr val="000000">
                      <a:alpha val="43137"/>
                    </a:srgbClr>
                  </a:outerShdw>
                </a:effectLst>
                <a:latin typeface="Maiandra GD" pitchFamily="34" charset="0"/>
              </a:rPr>
              <a:t>exalt His name together.”</a:t>
            </a:r>
          </a:p>
        </p:txBody>
      </p:sp>
      <p:sp>
        <p:nvSpPr>
          <p:cNvPr id="3" name="TextBox 2"/>
          <p:cNvSpPr txBox="1"/>
          <p:nvPr/>
        </p:nvSpPr>
        <p:spPr>
          <a:xfrm>
            <a:off x="0" y="1752600"/>
            <a:ext cx="8077200" cy="1569660"/>
          </a:xfrm>
          <a:prstGeom prst="rect">
            <a:avLst/>
          </a:prstGeom>
          <a:solidFill>
            <a:srgbClr val="FFFFFF">
              <a:alpha val="60000"/>
            </a:srgbClr>
          </a:solidFill>
        </p:spPr>
        <p:txBody>
          <a:bodyPr wrap="square" rtlCol="0">
            <a:spAutoFit/>
          </a:bodyPr>
          <a:lstStyle/>
          <a:p>
            <a:r>
              <a:rPr lang="en-US" sz="3200" b="1" dirty="0" smtClean="0">
                <a:effectLst>
                  <a:outerShdw blurRad="38100" dist="38100" dir="2700000" algn="tl">
                    <a:srgbClr val="000000">
                      <a:alpha val="43137"/>
                    </a:srgbClr>
                  </a:outerShdw>
                </a:effectLst>
                <a:latin typeface="Maiandra GD" pitchFamily="34" charset="0"/>
              </a:rPr>
              <a:t>Ps 119:63 “I am a </a:t>
            </a:r>
            <a:r>
              <a:rPr lang="en-US" sz="3200" b="1" dirty="0" smtClean="0">
                <a:solidFill>
                  <a:srgbClr val="FF0000"/>
                </a:solidFill>
                <a:effectLst>
                  <a:outerShdw blurRad="38100" dist="38100" dir="2700000" algn="tl">
                    <a:srgbClr val="000000">
                      <a:alpha val="43137"/>
                    </a:srgbClr>
                  </a:outerShdw>
                </a:effectLst>
                <a:latin typeface="Maiandra GD" pitchFamily="34" charset="0"/>
              </a:rPr>
              <a:t>companion</a:t>
            </a:r>
            <a:r>
              <a:rPr lang="en-US" sz="3200" b="1" dirty="0" smtClean="0">
                <a:effectLst>
                  <a:outerShdw blurRad="38100" dist="38100" dir="2700000" algn="tl">
                    <a:srgbClr val="000000">
                      <a:alpha val="43137"/>
                    </a:srgbClr>
                  </a:outerShdw>
                </a:effectLst>
                <a:latin typeface="Maiandra GD" pitchFamily="34" charset="0"/>
              </a:rPr>
              <a:t> of all those who fear Thee, and of those who keep Thy precepts”</a:t>
            </a:r>
            <a:endParaRPr lang="en-US" sz="3200" b="1" dirty="0">
              <a:effectLst>
                <a:outerShdw blurRad="38100" dist="38100" dir="2700000" algn="tl">
                  <a:srgbClr val="000000">
                    <a:alpha val="43137"/>
                  </a:srgbClr>
                </a:outerShdw>
              </a:effectLst>
              <a:latin typeface="Maiandra GD" pitchFamily="34" charset="0"/>
            </a:endParaRPr>
          </a:p>
        </p:txBody>
      </p:sp>
      <p:sp>
        <p:nvSpPr>
          <p:cNvPr id="4" name="TextBox 3"/>
          <p:cNvSpPr txBox="1"/>
          <p:nvPr/>
        </p:nvSpPr>
        <p:spPr>
          <a:xfrm>
            <a:off x="0" y="3657600"/>
            <a:ext cx="8305800" cy="2062103"/>
          </a:xfrm>
          <a:prstGeom prst="rect">
            <a:avLst/>
          </a:prstGeom>
          <a:solidFill>
            <a:srgbClr val="FFFFFF">
              <a:alpha val="60000"/>
            </a:srgbClr>
          </a:solidFill>
        </p:spPr>
        <p:txBody>
          <a:bodyPr wrap="square" rtlCol="0">
            <a:spAutoFit/>
          </a:bodyPr>
          <a:lstStyle/>
          <a:p>
            <a:r>
              <a:rPr lang="en-US" sz="3200" b="1" dirty="0" smtClean="0">
                <a:effectLst>
                  <a:outerShdw blurRad="38100" dist="38100" dir="2700000" algn="tl">
                    <a:srgbClr val="000000">
                      <a:alpha val="43137"/>
                    </a:srgbClr>
                  </a:outerShdw>
                </a:effectLst>
                <a:latin typeface="Maiandra GD" pitchFamily="34" charset="0"/>
              </a:rPr>
              <a:t>2 Tim 2:22 Now flee from youthful lusts, and pursue righteousness, faith, love and peace </a:t>
            </a:r>
            <a:r>
              <a:rPr lang="en-US" sz="3200" b="1" dirty="0" smtClean="0">
                <a:solidFill>
                  <a:srgbClr val="FF0000"/>
                </a:solidFill>
                <a:effectLst>
                  <a:outerShdw blurRad="38100" dist="38100" dir="2700000" algn="tl">
                    <a:srgbClr val="000000">
                      <a:alpha val="43137"/>
                    </a:srgbClr>
                  </a:outerShdw>
                </a:effectLst>
                <a:latin typeface="Maiandra GD" pitchFamily="34" charset="0"/>
              </a:rPr>
              <a:t>with those </a:t>
            </a:r>
            <a:r>
              <a:rPr lang="en-US" sz="3200" b="1" dirty="0" smtClean="0">
                <a:effectLst>
                  <a:outerShdw blurRad="38100" dist="38100" dir="2700000" algn="tl">
                    <a:srgbClr val="000000">
                      <a:alpha val="43137"/>
                    </a:srgbClr>
                  </a:outerShdw>
                </a:effectLst>
                <a:latin typeface="Maiandra GD" pitchFamily="34" charset="0"/>
              </a:rPr>
              <a:t>who call on the Lord from a pure heart”</a:t>
            </a:r>
            <a:endParaRPr lang="en-US" sz="3200" b="1"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oung people.jpg"/>
          <p:cNvPicPr>
            <a:picLocks noChangeAspect="1"/>
          </p:cNvPicPr>
          <p:nvPr/>
        </p:nvPicPr>
        <p:blipFill>
          <a:blip r:embed="rId2" cstate="print"/>
          <a:stretch>
            <a:fillRect/>
          </a:stretch>
        </p:blipFill>
        <p:spPr>
          <a:xfrm>
            <a:off x="-127550" y="1576225"/>
            <a:ext cx="9271550" cy="5281775"/>
          </a:xfrm>
          <a:prstGeom prst="rect">
            <a:avLst/>
          </a:prstGeom>
        </p:spPr>
      </p:pic>
      <p:sp>
        <p:nvSpPr>
          <p:cNvPr id="2" name="TextBox 1"/>
          <p:cNvSpPr txBox="1"/>
          <p:nvPr/>
        </p:nvSpPr>
        <p:spPr>
          <a:xfrm>
            <a:off x="0" y="0"/>
            <a:ext cx="8915400" cy="1569660"/>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Maiandra GD" pitchFamily="34" charset="0"/>
              </a:rPr>
              <a:t>Gal 6:1 “Brethren even if a man is caught in any trespass, you who are spiritual, restore such a one in a spirit of gentleness…</a:t>
            </a:r>
            <a:endParaRPr lang="en-US" sz="3200" b="1" dirty="0">
              <a:effectLst>
                <a:outerShdw blurRad="38100" dist="38100" dir="2700000" algn="tl">
                  <a:srgbClr val="000000">
                    <a:alpha val="43137"/>
                  </a:srgbClr>
                </a:outerShdw>
              </a:effectLst>
              <a:latin typeface="Maiandra GD" pitchFamily="34" charset="0"/>
            </a:endParaRPr>
          </a:p>
        </p:txBody>
      </p:sp>
      <p:sp>
        <p:nvSpPr>
          <p:cNvPr id="3" name="TextBox 2"/>
          <p:cNvSpPr txBox="1"/>
          <p:nvPr/>
        </p:nvSpPr>
        <p:spPr>
          <a:xfrm>
            <a:off x="5791200" y="2971800"/>
            <a:ext cx="3124200" cy="3046988"/>
          </a:xfrm>
          <a:prstGeom prst="rect">
            <a:avLst/>
          </a:prstGeom>
          <a:solidFill>
            <a:srgbClr val="FFFF00"/>
          </a:solidFill>
        </p:spPr>
        <p:txBody>
          <a:bodyPr wrap="square" rtlCol="0">
            <a:spAutoFit/>
          </a:bodyPr>
          <a:lstStyle/>
          <a:p>
            <a:r>
              <a:rPr lang="en-US" sz="3200" b="1" dirty="0" smtClean="0">
                <a:effectLst>
                  <a:outerShdw blurRad="38100" dist="38100" dir="2700000" algn="tl">
                    <a:srgbClr val="000000">
                      <a:alpha val="43137"/>
                    </a:srgbClr>
                  </a:outerShdw>
                </a:effectLst>
                <a:latin typeface="Maiandra GD" pitchFamily="34" charset="0"/>
              </a:rPr>
              <a:t>Ps 122:1 “I was glad when they said to me, let us go to the house of the Lord.”</a:t>
            </a:r>
            <a:endParaRPr lang="en-US" sz="3200" b="1"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1.bp.blogspot.com/-XF52NH5hzCw/TWVAXuNaNjI/AAAAAAAAATk/1vydq1N8PXk/s320/friends.png">
            <a:hlinkClick r:id="rId2"/>
          </p:cNvPr>
          <p:cNvPicPr>
            <a:picLocks noChangeAspect="1" noChangeArrowheads="1"/>
          </p:cNvPicPr>
          <p:nvPr/>
        </p:nvPicPr>
        <p:blipFill>
          <a:blip r:embed="rId3" cstate="print"/>
          <a:srcRect/>
          <a:stretch>
            <a:fillRect/>
          </a:stretch>
        </p:blipFill>
        <p:spPr bwMode="auto">
          <a:xfrm>
            <a:off x="2209800" y="1828800"/>
            <a:ext cx="4876800" cy="3520442"/>
          </a:xfrm>
          <a:prstGeom prst="rect">
            <a:avLst/>
          </a:prstGeom>
          <a:noFill/>
        </p:spPr>
      </p:pic>
      <p:sp>
        <p:nvSpPr>
          <p:cNvPr id="2" name="TextBox 1"/>
          <p:cNvSpPr txBox="1"/>
          <p:nvPr/>
        </p:nvSpPr>
        <p:spPr>
          <a:xfrm>
            <a:off x="1295400" y="381000"/>
            <a:ext cx="6705600" cy="1754326"/>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Mufferaw" pitchFamily="66" charset="0"/>
                <a:ea typeface="Tahoma" pitchFamily="34" charset="0"/>
                <a:cs typeface="Mufferaw" pitchFamily="66" charset="0"/>
              </a:rPr>
              <a:t>Guardrails  </a:t>
            </a:r>
            <a:r>
              <a:rPr lang="en-US" sz="5400" dirty="0">
                <a:effectLst>
                  <a:outerShdw blurRad="38100" dist="38100" dir="2700000" algn="tl">
                    <a:srgbClr val="000000">
                      <a:alpha val="43137"/>
                    </a:srgbClr>
                  </a:outerShdw>
                </a:effectLst>
                <a:latin typeface="Mufferaw" pitchFamily="66" charset="0"/>
                <a:ea typeface="Tahoma" pitchFamily="34" charset="0"/>
                <a:cs typeface="Mufferaw" pitchFamily="66" charset="0"/>
              </a:rPr>
              <a:t>A</a:t>
            </a:r>
            <a:r>
              <a:rPr lang="en-US" sz="5400" dirty="0" smtClean="0">
                <a:effectLst>
                  <a:outerShdw blurRad="38100" dist="38100" dir="2700000" algn="tl">
                    <a:srgbClr val="000000">
                      <a:alpha val="43137"/>
                    </a:srgbClr>
                  </a:outerShdw>
                </a:effectLst>
                <a:latin typeface="Mufferaw" pitchFamily="66" charset="0"/>
                <a:ea typeface="Tahoma" pitchFamily="34" charset="0"/>
                <a:cs typeface="Mufferaw" pitchFamily="66" charset="0"/>
              </a:rPr>
              <a:t>round Relationships</a:t>
            </a:r>
            <a:endParaRPr lang="en-US" sz="5400" dirty="0">
              <a:effectLst>
                <a:outerShdw blurRad="38100" dist="38100" dir="2700000" algn="tl">
                  <a:srgbClr val="000000">
                    <a:alpha val="43137"/>
                  </a:srgbClr>
                </a:outerShdw>
              </a:effectLst>
              <a:latin typeface="Mufferaw" pitchFamily="66" charset="0"/>
              <a:ea typeface="Tahoma" pitchFamily="34" charset="0"/>
              <a:cs typeface="Mufferaw" pitchFamily="66" charset="0"/>
            </a:endParaRPr>
          </a:p>
        </p:txBody>
      </p:sp>
      <p:pic>
        <p:nvPicPr>
          <p:cNvPr id="4" name="Picture 3" descr="guardrail_right.jpg"/>
          <p:cNvPicPr>
            <a:picLocks noChangeAspect="1"/>
          </p:cNvPicPr>
          <p:nvPr/>
        </p:nvPicPr>
        <p:blipFill>
          <a:blip r:embed="rId4" cstate="print"/>
          <a:stretch>
            <a:fillRect/>
          </a:stretch>
        </p:blipFill>
        <p:spPr>
          <a:xfrm>
            <a:off x="3962400" y="5257800"/>
            <a:ext cx="2895600" cy="1017984"/>
          </a:xfrm>
          <a:prstGeom prst="rect">
            <a:avLst/>
          </a:prstGeom>
        </p:spPr>
      </p:pic>
      <p:pic>
        <p:nvPicPr>
          <p:cNvPr id="5" name="Picture 4" descr="guardrail_left.jpg"/>
          <p:cNvPicPr>
            <a:picLocks noChangeAspect="1"/>
          </p:cNvPicPr>
          <p:nvPr/>
        </p:nvPicPr>
        <p:blipFill>
          <a:blip r:embed="rId5" cstate="print"/>
          <a:stretch>
            <a:fillRect/>
          </a:stretch>
        </p:blipFill>
        <p:spPr>
          <a:xfrm>
            <a:off x="2743200" y="5257800"/>
            <a:ext cx="2895600" cy="1017984"/>
          </a:xfrm>
          <a:prstGeom prst="rect">
            <a:avLst/>
          </a:prstGeom>
        </p:spPr>
      </p:pic>
    </p:spTree>
  </p:cSld>
  <p:clrMapOvr>
    <a:masterClrMapping/>
  </p:clrMapOvr>
  <p:transition spd="slow">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jpg"/>
          <p:cNvPicPr>
            <a:picLocks noChangeAspect="1"/>
          </p:cNvPicPr>
          <p:nvPr/>
        </p:nvPicPr>
        <p:blipFill>
          <a:blip r:embed="rId2" cstate="print"/>
          <a:srcRect r="50234"/>
          <a:stretch>
            <a:fillRect/>
          </a:stretch>
        </p:blipFill>
        <p:spPr>
          <a:xfrm>
            <a:off x="0" y="0"/>
            <a:ext cx="5410200" cy="6858000"/>
          </a:xfrm>
          <a:prstGeom prst="rect">
            <a:avLst/>
          </a:prstGeom>
        </p:spPr>
      </p:pic>
      <p:sp>
        <p:nvSpPr>
          <p:cNvPr id="11" name="TextBox 10"/>
          <p:cNvSpPr txBox="1"/>
          <p:nvPr/>
        </p:nvSpPr>
        <p:spPr>
          <a:xfrm>
            <a:off x="5181600" y="533400"/>
            <a:ext cx="3962400" cy="1631216"/>
          </a:xfrm>
          <a:prstGeom prst="rect">
            <a:avLst/>
          </a:prstGeom>
          <a:noFill/>
        </p:spPr>
        <p:txBody>
          <a:bodyPr wrap="square" rtlCol="0">
            <a:spAutoFit/>
          </a:bodyPr>
          <a:lstStyle/>
          <a:p>
            <a:pPr algn="ctr"/>
            <a:r>
              <a:rPr lang="en-US" sz="10000" dirty="0" smtClean="0">
                <a:effectLst>
                  <a:outerShdw blurRad="38100" dist="38100" dir="2700000" algn="tl">
                    <a:srgbClr val="000000">
                      <a:alpha val="43137"/>
                    </a:srgbClr>
                  </a:outerShdw>
                </a:effectLst>
                <a:latin typeface="Tall Paul" pitchFamily="2" charset="0"/>
              </a:rPr>
              <a:t>Guardrails</a:t>
            </a:r>
            <a:endParaRPr lang="en-US" sz="10000" dirty="0">
              <a:effectLst>
                <a:outerShdw blurRad="38100" dist="38100" dir="2700000" algn="tl">
                  <a:srgbClr val="000000">
                    <a:alpha val="43137"/>
                  </a:srgbClr>
                </a:outerShdw>
              </a:effectLst>
              <a:latin typeface="Tall Paul" pitchFamily="2" charset="0"/>
            </a:endParaRPr>
          </a:p>
        </p:txBody>
      </p:sp>
      <p:pic>
        <p:nvPicPr>
          <p:cNvPr id="12" name="Picture 11" descr="guardrail crash.jpg"/>
          <p:cNvPicPr>
            <a:picLocks noChangeAspect="1"/>
          </p:cNvPicPr>
          <p:nvPr/>
        </p:nvPicPr>
        <p:blipFill>
          <a:blip r:embed="rId3" cstate="print"/>
          <a:stretch>
            <a:fillRect/>
          </a:stretch>
        </p:blipFill>
        <p:spPr>
          <a:xfrm rot="20793085">
            <a:off x="5849855" y="2955401"/>
            <a:ext cx="2732065" cy="2137082"/>
          </a:xfrm>
          <a:prstGeom prst="rect">
            <a:avLst/>
          </a:prstGeom>
          <a:effectLst>
            <a:glow rad="228600">
              <a:schemeClr val="accent4">
                <a:satMod val="175000"/>
                <a:alpha val="40000"/>
              </a:schemeClr>
            </a:glow>
          </a:effectLst>
        </p:spPr>
      </p:pic>
      <p:sp>
        <p:nvSpPr>
          <p:cNvPr id="5" name="TextBox 4"/>
          <p:cNvSpPr txBox="1"/>
          <p:nvPr/>
        </p:nvSpPr>
        <p:spPr>
          <a:xfrm>
            <a:off x="152400" y="4267200"/>
            <a:ext cx="5105400" cy="2062103"/>
          </a:xfrm>
          <a:prstGeom prst="rect">
            <a:avLst/>
          </a:prstGeom>
          <a:noFill/>
        </p:spPr>
        <p:txBody>
          <a:bodyPr wrap="square" rtlCol="0">
            <a:spAutoFit/>
          </a:bodyPr>
          <a:lstStyle/>
          <a:p>
            <a:pPr algn="ctr"/>
            <a:r>
              <a:rPr lang="en-US" sz="3200" b="0" i="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Hitting guardrails will cause some damage, but it keeps you from destroying your life</a:t>
            </a:r>
            <a:endParaRPr lang="en-US" sz="3200" b="0" i="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005_A_JuiceDrop"/>
          <p:cNvPicPr>
            <a:picLocks noChangeAspect="1" noChangeArrowheads="1"/>
          </p:cNvPicPr>
          <p:nvPr/>
        </p:nvPicPr>
        <p:blipFill>
          <a:blip r:embed="rId2" cstate="print"/>
          <a:srcRect/>
          <a:stretch>
            <a:fillRect/>
          </a:stretch>
        </p:blipFill>
        <p:spPr bwMode="auto">
          <a:xfrm>
            <a:off x="0" y="0"/>
            <a:ext cx="9144000" cy="2971800"/>
          </a:xfrm>
          <a:prstGeom prst="rect">
            <a:avLst/>
          </a:prstGeom>
          <a:noFill/>
        </p:spPr>
      </p:pic>
      <p:sp>
        <p:nvSpPr>
          <p:cNvPr id="4" name="Rounded Rectangle 3"/>
          <p:cNvSpPr/>
          <p:nvPr/>
        </p:nvSpPr>
        <p:spPr bwMode="auto">
          <a:xfrm>
            <a:off x="1295400" y="457200"/>
            <a:ext cx="7315200" cy="1371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3" name="Rounded Rectangle 2"/>
          <p:cNvSpPr/>
          <p:nvPr/>
        </p:nvSpPr>
        <p:spPr bwMode="auto">
          <a:xfrm>
            <a:off x="533400" y="228600"/>
            <a:ext cx="7924800" cy="1447800"/>
          </a:xfrm>
          <a:prstGeom prst="roundRect">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5122" name="TextBox 3"/>
          <p:cNvSpPr txBox="1">
            <a:spLocks noChangeArrowheads="1"/>
          </p:cNvSpPr>
          <p:nvPr/>
        </p:nvSpPr>
        <p:spPr bwMode="auto">
          <a:xfrm>
            <a:off x="381000" y="152400"/>
            <a:ext cx="8382000" cy="1200329"/>
          </a:xfrm>
          <a:prstGeom prst="rect">
            <a:avLst/>
          </a:prstGeom>
          <a:noFill/>
          <a:ln w="9525">
            <a:noFill/>
            <a:miter lim="800000"/>
            <a:headEnd/>
            <a:tailEnd/>
          </a:ln>
        </p:spPr>
        <p:txBody>
          <a:bodyPr>
            <a:spAutoFit/>
          </a:bodyPr>
          <a:lstStyle/>
          <a:p>
            <a:pPr algn="ctr"/>
            <a:r>
              <a:rPr lang="en-US" sz="7200" b="0" dirty="0" smtClean="0">
                <a:solidFill>
                  <a:srgbClr val="FF0000"/>
                </a:solidFill>
                <a:effectLst>
                  <a:outerShdw blurRad="38100" dist="38100" dir="2700000" algn="tl">
                    <a:srgbClr val="000000">
                      <a:alpha val="43137"/>
                    </a:srgbClr>
                  </a:outerShdw>
                </a:effectLst>
                <a:latin typeface="BattleLines" pitchFamily="34" charset="0"/>
              </a:rPr>
              <a:t>God’s </a:t>
            </a:r>
            <a:r>
              <a:rPr lang="en-US" sz="7200" b="0" dirty="0">
                <a:solidFill>
                  <a:srgbClr val="FF0000"/>
                </a:solidFill>
                <a:effectLst>
                  <a:outerShdw blurRad="38100" dist="38100" dir="2700000" algn="tl">
                    <a:srgbClr val="000000">
                      <a:alpha val="43137"/>
                    </a:srgbClr>
                  </a:outerShdw>
                </a:effectLst>
                <a:latin typeface="BattleLines" pitchFamily="34" charset="0"/>
              </a:rPr>
              <a:t>guardrails </a:t>
            </a:r>
          </a:p>
        </p:txBody>
      </p:sp>
      <p:pic>
        <p:nvPicPr>
          <p:cNvPr id="5" name="Picture 4" descr="guardrail_right.jpg"/>
          <p:cNvPicPr>
            <a:picLocks noChangeAspect="1"/>
          </p:cNvPicPr>
          <p:nvPr/>
        </p:nvPicPr>
        <p:blipFill>
          <a:blip r:embed="rId3" cstate="print"/>
          <a:stretch>
            <a:fillRect/>
          </a:stretch>
        </p:blipFill>
        <p:spPr>
          <a:xfrm>
            <a:off x="4038600" y="3048000"/>
            <a:ext cx="2895600" cy="1017984"/>
          </a:xfrm>
          <a:prstGeom prst="rect">
            <a:avLst/>
          </a:prstGeom>
        </p:spPr>
      </p:pic>
      <p:pic>
        <p:nvPicPr>
          <p:cNvPr id="6" name="Picture 5" descr="guardrail_left.jpg"/>
          <p:cNvPicPr>
            <a:picLocks noChangeAspect="1"/>
          </p:cNvPicPr>
          <p:nvPr/>
        </p:nvPicPr>
        <p:blipFill>
          <a:blip r:embed="rId4" cstate="print"/>
          <a:stretch>
            <a:fillRect/>
          </a:stretch>
        </p:blipFill>
        <p:spPr>
          <a:xfrm>
            <a:off x="2819400" y="3048000"/>
            <a:ext cx="2895600" cy="1017984"/>
          </a:xfrm>
          <a:prstGeom prst="rect">
            <a:avLst/>
          </a:prstGeom>
        </p:spPr>
      </p:pic>
      <p:pic>
        <p:nvPicPr>
          <p:cNvPr id="8" name="Picture 5" descr="005_A_JuiceDrop"/>
          <p:cNvPicPr>
            <a:picLocks noChangeAspect="1" noChangeArrowheads="1"/>
          </p:cNvPicPr>
          <p:nvPr/>
        </p:nvPicPr>
        <p:blipFill>
          <a:blip r:embed="rId2" cstate="print"/>
          <a:srcRect/>
          <a:stretch>
            <a:fillRect/>
          </a:stretch>
        </p:blipFill>
        <p:spPr bwMode="auto">
          <a:xfrm>
            <a:off x="0" y="4114800"/>
            <a:ext cx="9144000" cy="2743200"/>
          </a:xfrm>
          <a:prstGeom prst="rect">
            <a:avLst/>
          </a:prstGeom>
          <a:noFill/>
        </p:spPr>
      </p:pic>
      <p:sp>
        <p:nvSpPr>
          <p:cNvPr id="9" name="TextBox 8"/>
          <p:cNvSpPr txBox="1"/>
          <p:nvPr/>
        </p:nvSpPr>
        <p:spPr>
          <a:xfrm>
            <a:off x="1371600" y="4648200"/>
            <a:ext cx="6477000" cy="1077218"/>
          </a:xfrm>
          <a:prstGeom prst="rect">
            <a:avLst/>
          </a:prstGeom>
          <a:solidFill>
            <a:srgbClr val="FFFFFF">
              <a:alpha val="50196"/>
            </a:srgbClr>
          </a:solidFill>
          <a:ln w="38100">
            <a:solidFill>
              <a:schemeClr val="bg1"/>
            </a:solidFill>
          </a:ln>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When we hit God’s guardrails, our conscience produces guilt</a:t>
            </a:r>
            <a:endParaRPr lang="en-US" sz="3200" b="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ank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5842" name="Picture 2" descr="http://lh5.ggpht.com/djysrv/SQSHQKIcMvI/AAAAAAAAEfI/TKVNTZzAFxw/course%20correction_thumb%5B3%5D.jpg"/>
          <p:cNvPicPr>
            <a:picLocks noChangeAspect="1" noChangeArrowheads="1"/>
          </p:cNvPicPr>
          <p:nvPr/>
        </p:nvPicPr>
        <p:blipFill>
          <a:blip r:embed="rId3" cstate="print"/>
          <a:srcRect/>
          <a:stretch>
            <a:fillRect/>
          </a:stretch>
        </p:blipFill>
        <p:spPr bwMode="auto">
          <a:xfrm rot="20405198">
            <a:off x="457268" y="334405"/>
            <a:ext cx="3435762" cy="3288214"/>
          </a:xfrm>
          <a:prstGeom prst="rect">
            <a:avLst/>
          </a:prstGeom>
          <a:noFill/>
        </p:spPr>
      </p:pic>
      <p:sp>
        <p:nvSpPr>
          <p:cNvPr id="4" name="TextBox 3"/>
          <p:cNvSpPr txBox="1"/>
          <p:nvPr/>
        </p:nvSpPr>
        <p:spPr>
          <a:xfrm>
            <a:off x="3886200" y="152400"/>
            <a:ext cx="4724400" cy="2862322"/>
          </a:xfrm>
          <a:prstGeom prst="rect">
            <a:avLst/>
          </a:prstGeom>
          <a:noFill/>
        </p:spPr>
        <p:txBody>
          <a:bodyPr wrap="square" rtlCol="0">
            <a:spAutoFit/>
          </a:bodyPr>
          <a:lstStyle/>
          <a:p>
            <a:pPr algn="ctr"/>
            <a:r>
              <a:rPr lang="en-US" sz="4500" dirty="0" smtClean="0">
                <a:solidFill>
                  <a:srgbClr val="FFFF00"/>
                </a:solidFill>
                <a:effectLst>
                  <a:outerShdw blurRad="38100" dist="38100" dir="2700000" algn="tl">
                    <a:srgbClr val="000000">
                      <a:alpha val="43137"/>
                    </a:srgbClr>
                  </a:outerShdw>
                </a:effectLst>
                <a:latin typeface="Arial Black" pitchFamily="34" charset="0"/>
              </a:rPr>
              <a:t>Guilt will cause you to have a course correction</a:t>
            </a:r>
            <a:endParaRPr lang="en-US" sz="4500" dirty="0">
              <a:solidFill>
                <a:srgbClr val="FFFF00"/>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smask half pic.jpg"/>
          <p:cNvPicPr>
            <a:picLocks noChangeAspect="1"/>
          </p:cNvPicPr>
          <p:nvPr/>
        </p:nvPicPr>
        <p:blipFill>
          <a:blip r:embed="rId2" cstate="print"/>
          <a:stretch>
            <a:fillRect/>
          </a:stretch>
        </p:blipFill>
        <p:spPr>
          <a:xfrm>
            <a:off x="4057" y="0"/>
            <a:ext cx="9139943" cy="6858000"/>
          </a:xfrm>
          <a:prstGeom prst="rect">
            <a:avLst/>
          </a:prstGeom>
        </p:spPr>
      </p:pic>
      <p:sp>
        <p:nvSpPr>
          <p:cNvPr id="7170" name="TextBox 3"/>
          <p:cNvSpPr txBox="1">
            <a:spLocks noChangeArrowheads="1"/>
          </p:cNvSpPr>
          <p:nvPr/>
        </p:nvSpPr>
        <p:spPr bwMode="auto">
          <a:xfrm>
            <a:off x="1219200" y="1066800"/>
            <a:ext cx="4724400" cy="3539430"/>
          </a:xfrm>
          <a:prstGeom prst="rect">
            <a:avLst/>
          </a:prstGeom>
          <a:noFill/>
          <a:ln w="38100">
            <a:solidFill>
              <a:schemeClr val="bg1"/>
            </a:solidFill>
            <a:miter lim="800000"/>
            <a:headEnd/>
            <a:tailEnd/>
          </a:ln>
        </p:spPr>
        <p:txBody>
          <a:bodyPr wrap="square">
            <a:spAutoFit/>
          </a:bodyPr>
          <a:lstStyle/>
          <a:p>
            <a:pPr algn="ctr"/>
            <a:r>
              <a:rPr lang="en-US" sz="3200" b="0" dirty="0">
                <a:solidFill>
                  <a:schemeClr val="bg1">
                    <a:lumMod val="85000"/>
                  </a:schemeClr>
                </a:solidFill>
                <a:effectLst>
                  <a:outerShdw blurRad="38100" dist="38100" dir="2700000" algn="tl">
                    <a:srgbClr val="000000">
                      <a:alpha val="43137"/>
                    </a:srgbClr>
                  </a:outerShdw>
                </a:effectLst>
                <a:latin typeface="Stencil" pitchFamily="82" charset="0"/>
              </a:rPr>
              <a:t>Proverbs </a:t>
            </a:r>
            <a:r>
              <a:rPr lang="en-US" sz="3200" b="0" dirty="0" smtClean="0">
                <a:solidFill>
                  <a:schemeClr val="bg1">
                    <a:lumMod val="85000"/>
                  </a:schemeClr>
                </a:solidFill>
                <a:effectLst>
                  <a:outerShdw blurRad="38100" dist="38100" dir="2700000" algn="tl">
                    <a:srgbClr val="000000">
                      <a:alpha val="43137"/>
                    </a:srgbClr>
                  </a:outerShdw>
                </a:effectLst>
                <a:latin typeface="Stencil" pitchFamily="82" charset="0"/>
              </a:rPr>
              <a:t>27:12               The </a:t>
            </a:r>
            <a:r>
              <a:rPr lang="en-US" sz="3200" b="0" dirty="0">
                <a:solidFill>
                  <a:schemeClr val="bg1">
                    <a:lumMod val="85000"/>
                  </a:schemeClr>
                </a:solidFill>
                <a:effectLst>
                  <a:outerShdw blurRad="38100" dist="38100" dir="2700000" algn="tl">
                    <a:srgbClr val="000000">
                      <a:alpha val="43137"/>
                    </a:srgbClr>
                  </a:outerShdw>
                </a:effectLst>
                <a:latin typeface="Stencil" pitchFamily="82" charset="0"/>
              </a:rPr>
              <a:t>prudent see danger and take refuge, </a:t>
            </a:r>
            <a:r>
              <a:rPr lang="en-US" sz="3200" b="0" dirty="0" smtClean="0">
                <a:solidFill>
                  <a:schemeClr val="bg1">
                    <a:lumMod val="85000"/>
                  </a:schemeClr>
                </a:solidFill>
                <a:effectLst>
                  <a:outerShdw blurRad="38100" dist="38100" dir="2700000" algn="tl">
                    <a:srgbClr val="000000">
                      <a:alpha val="43137"/>
                    </a:srgbClr>
                  </a:outerShdw>
                </a:effectLst>
                <a:latin typeface="Stencil" pitchFamily="82" charset="0"/>
              </a:rPr>
              <a:t>but </a:t>
            </a:r>
            <a:r>
              <a:rPr lang="en-US" sz="3200" b="0" dirty="0">
                <a:solidFill>
                  <a:schemeClr val="bg1">
                    <a:lumMod val="85000"/>
                  </a:schemeClr>
                </a:solidFill>
                <a:effectLst>
                  <a:outerShdw blurRad="38100" dist="38100" dir="2700000" algn="tl">
                    <a:srgbClr val="000000">
                      <a:alpha val="43137"/>
                    </a:srgbClr>
                  </a:outerShdw>
                </a:effectLst>
                <a:latin typeface="Stencil" pitchFamily="82" charset="0"/>
              </a:rPr>
              <a:t>the simple keep going and pay the penalty</a:t>
            </a:r>
            <a:r>
              <a:rPr lang="en-US" sz="3200" b="0" dirty="0" smtClean="0">
                <a:solidFill>
                  <a:schemeClr val="bg1">
                    <a:lumMod val="85000"/>
                  </a:schemeClr>
                </a:solidFill>
                <a:effectLst>
                  <a:outerShdw blurRad="38100" dist="38100" dir="2700000" algn="tl">
                    <a:srgbClr val="000000">
                      <a:alpha val="43137"/>
                    </a:srgbClr>
                  </a:outerShdw>
                </a:effectLst>
                <a:latin typeface="Stencil" pitchFamily="82" charset="0"/>
              </a:rPr>
              <a:t>. (NIV) </a:t>
            </a:r>
            <a:endParaRPr lang="en-US" sz="3200" b="0" dirty="0">
              <a:solidFill>
                <a:schemeClr val="bg1">
                  <a:lumMod val="85000"/>
                </a:schemeClr>
              </a:solidFill>
              <a:effectLst>
                <a:outerShdw blurRad="38100" dist="38100" dir="2700000" algn="tl">
                  <a:srgbClr val="000000">
                    <a:alpha val="43137"/>
                  </a:srgbClr>
                </a:outerShdw>
              </a:effectLst>
              <a:latin typeface="Stencil" pitchFamily="82" charset="0"/>
            </a:endParaRP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1.bp.blogspot.com/-XF52NH5hzCw/TWVAXuNaNjI/AAAAAAAAATk/1vydq1N8PXk/s320/friends.png">
            <a:hlinkClick r:id="rId2"/>
          </p:cNvPr>
          <p:cNvPicPr>
            <a:picLocks noChangeAspect="1" noChangeArrowheads="1"/>
          </p:cNvPicPr>
          <p:nvPr/>
        </p:nvPicPr>
        <p:blipFill>
          <a:blip r:embed="rId3" cstate="print"/>
          <a:srcRect/>
          <a:stretch>
            <a:fillRect/>
          </a:stretch>
        </p:blipFill>
        <p:spPr bwMode="auto">
          <a:xfrm>
            <a:off x="1676400" y="1676400"/>
            <a:ext cx="6019800" cy="4345546"/>
          </a:xfrm>
          <a:prstGeom prst="rect">
            <a:avLst/>
          </a:prstGeom>
          <a:noFill/>
        </p:spPr>
      </p:pic>
      <p:sp>
        <p:nvSpPr>
          <p:cNvPr id="2" name="TextBox 1"/>
          <p:cNvSpPr txBox="1"/>
          <p:nvPr/>
        </p:nvSpPr>
        <p:spPr>
          <a:xfrm>
            <a:off x="1295400" y="381000"/>
            <a:ext cx="6705600" cy="1754326"/>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Mufferaw" pitchFamily="66" charset="0"/>
                <a:ea typeface="Tahoma" pitchFamily="34" charset="0"/>
                <a:cs typeface="Mufferaw" pitchFamily="66" charset="0"/>
              </a:rPr>
              <a:t>Guardrails  </a:t>
            </a:r>
            <a:r>
              <a:rPr lang="en-US" sz="5400" dirty="0">
                <a:effectLst>
                  <a:outerShdw blurRad="38100" dist="38100" dir="2700000" algn="tl">
                    <a:srgbClr val="000000">
                      <a:alpha val="43137"/>
                    </a:srgbClr>
                  </a:outerShdw>
                </a:effectLst>
                <a:latin typeface="Mufferaw" pitchFamily="66" charset="0"/>
                <a:ea typeface="Tahoma" pitchFamily="34" charset="0"/>
                <a:cs typeface="Mufferaw" pitchFamily="66" charset="0"/>
              </a:rPr>
              <a:t>A</a:t>
            </a:r>
            <a:r>
              <a:rPr lang="en-US" sz="5400" dirty="0" smtClean="0">
                <a:effectLst>
                  <a:outerShdw blurRad="38100" dist="38100" dir="2700000" algn="tl">
                    <a:srgbClr val="000000">
                      <a:alpha val="43137"/>
                    </a:srgbClr>
                  </a:outerShdw>
                </a:effectLst>
                <a:latin typeface="Mufferaw" pitchFamily="66" charset="0"/>
                <a:ea typeface="Tahoma" pitchFamily="34" charset="0"/>
                <a:cs typeface="Mufferaw" pitchFamily="66" charset="0"/>
              </a:rPr>
              <a:t>round Relationships</a:t>
            </a:r>
            <a:endParaRPr lang="en-US" sz="5400" dirty="0">
              <a:effectLst>
                <a:outerShdw blurRad="38100" dist="38100" dir="2700000" algn="tl">
                  <a:srgbClr val="000000">
                    <a:alpha val="43137"/>
                  </a:srgbClr>
                </a:outerShdw>
              </a:effectLst>
              <a:latin typeface="Mufferaw" pitchFamily="66" charset="0"/>
              <a:ea typeface="Tahoma" pitchFamily="34" charset="0"/>
              <a:cs typeface="Mufferaw" pitchFamily="66" charset="0"/>
            </a:endParaRPr>
          </a:p>
        </p:txBody>
      </p:sp>
      <p:pic>
        <p:nvPicPr>
          <p:cNvPr id="4" name="Picture 3" descr="guardrail_right.jpg"/>
          <p:cNvPicPr>
            <a:picLocks noChangeAspect="1"/>
          </p:cNvPicPr>
          <p:nvPr/>
        </p:nvPicPr>
        <p:blipFill>
          <a:blip r:embed="rId4" cstate="print"/>
          <a:stretch>
            <a:fillRect/>
          </a:stretch>
        </p:blipFill>
        <p:spPr>
          <a:xfrm>
            <a:off x="3733800" y="5791200"/>
            <a:ext cx="2895600" cy="1017984"/>
          </a:xfrm>
          <a:prstGeom prst="rect">
            <a:avLst/>
          </a:prstGeom>
        </p:spPr>
      </p:pic>
      <p:pic>
        <p:nvPicPr>
          <p:cNvPr id="5" name="Picture 4" descr="guardrail_left.jpg"/>
          <p:cNvPicPr>
            <a:picLocks noChangeAspect="1"/>
          </p:cNvPicPr>
          <p:nvPr/>
        </p:nvPicPr>
        <p:blipFill>
          <a:blip r:embed="rId5" cstate="print"/>
          <a:stretch>
            <a:fillRect/>
          </a:stretch>
        </p:blipFill>
        <p:spPr>
          <a:xfrm>
            <a:off x="2514600" y="5791200"/>
            <a:ext cx="2895600" cy="1017984"/>
          </a:xfrm>
          <a:prstGeom prst="rect">
            <a:avLst/>
          </a:prstGeom>
        </p:spPr>
      </p:pic>
    </p:spTree>
  </p:cSld>
  <p:clrMapOvr>
    <a:masterClrMapping/>
  </p:clrMapOvr>
  <p:transition spd="slow">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119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2" descr="child with finger paint on hands.jpg"/>
          <p:cNvPicPr>
            <a:picLocks noChangeAspect="1"/>
          </p:cNvPicPr>
          <p:nvPr/>
        </p:nvPicPr>
        <p:blipFill>
          <a:blip r:embed="rId3" cstate="print"/>
          <a:srcRect b="3428"/>
          <a:stretch>
            <a:fillRect/>
          </a:stretch>
        </p:blipFill>
        <p:spPr>
          <a:xfrm>
            <a:off x="0" y="0"/>
            <a:ext cx="2108489" cy="1524000"/>
          </a:xfrm>
          <a:prstGeom prst="rect">
            <a:avLst/>
          </a:prstGeom>
        </p:spPr>
      </p:pic>
      <p:pic>
        <p:nvPicPr>
          <p:cNvPr id="33794" name="Picture 2" descr="Improving social skills in children"/>
          <p:cNvPicPr>
            <a:picLocks noChangeAspect="1" noChangeArrowheads="1"/>
          </p:cNvPicPr>
          <p:nvPr/>
        </p:nvPicPr>
        <p:blipFill>
          <a:blip r:embed="rId4" cstate="print"/>
          <a:srcRect/>
          <a:stretch>
            <a:fillRect/>
          </a:stretch>
        </p:blipFill>
        <p:spPr bwMode="auto">
          <a:xfrm>
            <a:off x="1828800" y="1600200"/>
            <a:ext cx="5600698" cy="3733800"/>
          </a:xfrm>
          <a:prstGeom prst="rect">
            <a:avLst/>
          </a:prstGeom>
          <a:noFill/>
        </p:spPr>
      </p:pic>
      <p:pic>
        <p:nvPicPr>
          <p:cNvPr id="4" name="Picture 3" descr="child with finger paint on hands.jpg"/>
          <p:cNvPicPr>
            <a:picLocks noChangeAspect="1"/>
          </p:cNvPicPr>
          <p:nvPr/>
        </p:nvPicPr>
        <p:blipFill>
          <a:blip r:embed="rId3" cstate="print"/>
          <a:srcRect b="4829"/>
          <a:stretch>
            <a:fillRect/>
          </a:stretch>
        </p:blipFill>
        <p:spPr>
          <a:xfrm>
            <a:off x="7035511" y="5356098"/>
            <a:ext cx="2108489" cy="1501902"/>
          </a:xfrm>
          <a:prstGeom prst="rect">
            <a:avLst/>
          </a:prstGeom>
        </p:spPr>
      </p:pic>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72200" y="381000"/>
            <a:ext cx="2514600" cy="3276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1.bp.blogspot.com/-XF52NH5hzCw/TWVAXuNaNjI/AAAAAAAAATk/1vydq1N8PXk/s320/friends.png">
            <a:hlinkClick r:id="rId2"/>
          </p:cNvPr>
          <p:cNvPicPr>
            <a:picLocks noChangeAspect="1" noChangeArrowheads="1"/>
          </p:cNvPicPr>
          <p:nvPr/>
        </p:nvPicPr>
        <p:blipFill>
          <a:blip r:embed="rId3" cstate="print"/>
          <a:srcRect/>
          <a:stretch>
            <a:fillRect/>
          </a:stretch>
        </p:blipFill>
        <p:spPr bwMode="auto">
          <a:xfrm>
            <a:off x="228600" y="457200"/>
            <a:ext cx="6019800" cy="4345546"/>
          </a:xfrm>
          <a:prstGeom prst="rect">
            <a:avLst/>
          </a:prstGeom>
          <a:noFill/>
        </p:spPr>
      </p:pic>
      <p:sp>
        <p:nvSpPr>
          <p:cNvPr id="3" name="TextBox 2"/>
          <p:cNvSpPr txBox="1"/>
          <p:nvPr/>
        </p:nvSpPr>
        <p:spPr>
          <a:xfrm>
            <a:off x="5867400" y="457200"/>
            <a:ext cx="2667000" cy="3046988"/>
          </a:xfrm>
          <a:prstGeom prst="rect">
            <a:avLst/>
          </a:prstGeom>
          <a:solidFill>
            <a:schemeClr val="bg1"/>
          </a:solidFill>
          <a:ln>
            <a:solidFill>
              <a:schemeClr val="tx1"/>
            </a:solidFill>
          </a:ln>
        </p:spPr>
        <p:txBody>
          <a:bodyPr wrap="square" rtlCol="0">
            <a:spAutoFit/>
          </a:bodyPr>
          <a:lstStyle/>
          <a:p>
            <a:pPr algn="ctr"/>
            <a:r>
              <a:rPr lang="en-US" sz="3200" dirty="0" smtClean="0">
                <a:latin typeface="Tahoma" pitchFamily="34" charset="0"/>
                <a:ea typeface="Tahoma" pitchFamily="34" charset="0"/>
                <a:cs typeface="Tahoma" pitchFamily="34" charset="0"/>
              </a:rPr>
              <a:t>For many of us, the trouble we got into came from our friends</a:t>
            </a:r>
            <a:endParaRPr lang="en-US" sz="3200" dirty="0">
              <a:latin typeface="Tahoma" pitchFamily="34" charset="0"/>
              <a:ea typeface="Tahoma" pitchFamily="34" charset="0"/>
              <a:cs typeface="Tahoma" pitchFamily="34" charset="0"/>
            </a:endParaRPr>
          </a:p>
        </p:txBody>
      </p:sp>
    </p:spTree>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1019</Words>
  <Application>Microsoft Office PowerPoint</Application>
  <PresentationFormat>On-screen Show (4:3)</PresentationFormat>
  <Paragraphs>58</Paragraphs>
  <Slides>27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Tall Paul</vt:lpstr>
      <vt:lpstr>Tahoma</vt:lpstr>
      <vt:lpstr>BattleLines</vt:lpstr>
      <vt:lpstr>Arial Black</vt:lpstr>
      <vt:lpstr>Stencil</vt:lpstr>
      <vt:lpstr>Mufferaw</vt:lpstr>
      <vt:lpstr>Calibri</vt:lpstr>
      <vt:lpstr>Maiandra GD</vt:lpstr>
      <vt:lpstr>Cooper Black</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Shouse</dc:creator>
  <cp:lastModifiedBy>Roger Shouse</cp:lastModifiedBy>
  <cp:revision>24</cp:revision>
  <dcterms:created xsi:type="dcterms:W3CDTF">2011-10-14T17:45:15Z</dcterms:created>
  <dcterms:modified xsi:type="dcterms:W3CDTF">2012-08-21T14:09:47Z</dcterms:modified>
</cp:coreProperties>
</file>