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18" r:id="rId3"/>
    <p:sldId id="319" r:id="rId4"/>
    <p:sldId id="320" r:id="rId5"/>
    <p:sldId id="335" r:id="rId6"/>
    <p:sldId id="332" r:id="rId7"/>
    <p:sldId id="333" r:id="rId8"/>
    <p:sldId id="257" r:id="rId9"/>
    <p:sldId id="331" r:id="rId10"/>
    <p:sldId id="337" r:id="rId11"/>
    <p:sldId id="329" r:id="rId12"/>
    <p:sldId id="330" r:id="rId13"/>
    <p:sldId id="261" r:id="rId14"/>
    <p:sldId id="338" r:id="rId15"/>
    <p:sldId id="336" r:id="rId16"/>
    <p:sldId id="340" r:id="rId17"/>
    <p:sldId id="339" r:id="rId18"/>
    <p:sldId id="321" r:id="rId19"/>
    <p:sldId id="322" r:id="rId20"/>
    <p:sldId id="323" r:id="rId21"/>
    <p:sldId id="324" r:id="rId22"/>
    <p:sldId id="325" r:id="rId23"/>
    <p:sldId id="326" r:id="rId24"/>
    <p:sldId id="327" r:id="rId25"/>
    <p:sldId id="266" r:id="rId26"/>
    <p:sldId id="341" r:id="rId27"/>
    <p:sldId id="267" r:id="rId28"/>
    <p:sldId id="268" r:id="rId29"/>
    <p:sldId id="342" r:id="rId30"/>
    <p:sldId id="343" r:id="rId31"/>
    <p:sldId id="353" r:id="rId32"/>
    <p:sldId id="344" r:id="rId33"/>
    <p:sldId id="263" r:id="rId34"/>
    <p:sldId id="345" r:id="rId35"/>
    <p:sldId id="346" r:id="rId36"/>
    <p:sldId id="347" r:id="rId37"/>
    <p:sldId id="269" r:id="rId38"/>
    <p:sldId id="270" r:id="rId39"/>
    <p:sldId id="348" r:id="rId40"/>
    <p:sldId id="349" r:id="rId41"/>
    <p:sldId id="271" r:id="rId42"/>
    <p:sldId id="350" r:id="rId43"/>
    <p:sldId id="272" r:id="rId44"/>
    <p:sldId id="351" r:id="rId45"/>
    <p:sldId id="352" r:id="rId46"/>
  </p:sldIdLst>
  <p:sldSz cx="9144000" cy="6858000" type="screen4x3"/>
  <p:notesSz cx="6858000" cy="9144000"/>
  <p:embeddedFontLst>
    <p:embeddedFont>
      <p:font typeface="Tahoma" pitchFamily="34" charset="0"/>
      <p:regular r:id="rId47"/>
      <p:bold r:id="rId48"/>
    </p:embeddedFont>
    <p:embeddedFont>
      <p:font typeface="BattleLines" pitchFamily="34" charset="0"/>
      <p:regular r:id="rId49"/>
    </p:embeddedFont>
    <p:embeddedFont>
      <p:font typeface="Mufferaw" pitchFamily="66" charset="0"/>
      <p:regular r:id="rId50"/>
    </p:embeddedFont>
    <p:embeddedFont>
      <p:font typeface="Currency" pitchFamily="2" charset="0"/>
      <p:regular r:id="rId51"/>
    </p:embeddedFont>
    <p:embeddedFont>
      <p:font typeface="Calibri" pitchFamily="34" charset="0"/>
      <p:regular r:id="rId52"/>
      <p:bold r:id="rId53"/>
      <p:italic r:id="rId54"/>
      <p:boldItalic r:id="rId55"/>
    </p:embeddedFont>
    <p:embeddedFont>
      <p:font typeface="Maiandra GD" pitchFamily="34" charset="0"/>
      <p:regular r:id="rId56"/>
      <p:bold r:id="rId57"/>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00FFFF"/>
    <a:srgbClr val="FFFFFF"/>
    <a:srgbClr val="EEECE1"/>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176E15-5917-45F3-9DF3-4AA5E3633052}"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1775-72DC-4C98-9FD1-BC5B6C627B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76E15-5917-45F3-9DF3-4AA5E3633052}"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1775-72DC-4C98-9FD1-BC5B6C627B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76E15-5917-45F3-9DF3-4AA5E3633052}"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1775-72DC-4C98-9FD1-BC5B6C627B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76E15-5917-45F3-9DF3-4AA5E3633052}"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1775-72DC-4C98-9FD1-BC5B6C627B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176E15-5917-45F3-9DF3-4AA5E3633052}"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71775-72DC-4C98-9FD1-BC5B6C627B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176E15-5917-45F3-9DF3-4AA5E3633052}"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71775-72DC-4C98-9FD1-BC5B6C627B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176E15-5917-45F3-9DF3-4AA5E3633052}" type="datetimeFigureOut">
              <a:rPr lang="en-US" smtClean="0"/>
              <a:pPr/>
              <a:t>8/21/2012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71775-72DC-4C98-9FD1-BC5B6C627B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176E15-5917-45F3-9DF3-4AA5E3633052}" type="datetimeFigureOut">
              <a:rPr lang="en-US" smtClean="0"/>
              <a:pPr/>
              <a:t>8/21/2012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71775-72DC-4C98-9FD1-BC5B6C627B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76E15-5917-45F3-9DF3-4AA5E3633052}" type="datetimeFigureOut">
              <a:rPr lang="en-US" smtClean="0"/>
              <a:pPr/>
              <a:t>8/21/2012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71775-72DC-4C98-9FD1-BC5B6C627B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76E15-5917-45F3-9DF3-4AA5E3633052}"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71775-72DC-4C98-9FD1-BC5B6C627B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176E15-5917-45F3-9DF3-4AA5E3633052}"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71775-72DC-4C98-9FD1-BC5B6C627B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76E15-5917-45F3-9DF3-4AA5E3633052}" type="datetimeFigureOut">
              <a:rPr lang="en-US" smtClean="0"/>
              <a:pPr/>
              <a:t>8/21/2012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71775-72DC-4C98-9FD1-BC5B6C627B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ceoworld.biz/ceo/2009/05/21/breaking-the-habit-of-public-deb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gbayer.com/v2-wordpress/wp-content/uploads/2010/08/Paying-Bills.jpg"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gbayer.com/v2-wordpress/wp-content/uploads/2010/08/Paying-Bills.jpg"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1.bp.blogspot.com/-XF52NH5hzCw/TWVAXuNaNjI/AAAAAAAAATk/1vydq1N8PXk/s1600/friends.png" TargetMode="Externa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4.bp.blogspot.com/-xBa0eHP5I1w/TgZNg7EB5qI/AAAAAAAAAC8/IjrjBanu48A/s1600/106378904.jpg"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152_A_BonusDrop"/>
          <p:cNvPicPr>
            <a:picLocks noChangeAspect="1" noChangeArrowheads="1"/>
          </p:cNvPicPr>
          <p:nvPr/>
        </p:nvPicPr>
        <p:blipFill>
          <a:blip r:embed="rId2" cstate="print"/>
          <a:srcRect/>
          <a:stretch>
            <a:fillRect/>
          </a:stretch>
        </p:blipFill>
        <p:spPr bwMode="auto">
          <a:xfrm>
            <a:off x="0" y="0"/>
            <a:ext cx="9144000" cy="6861175"/>
          </a:xfrm>
          <a:prstGeom prst="rect">
            <a:avLst/>
          </a:prstGeom>
          <a:noFill/>
        </p:spPr>
      </p:pic>
      <p:sp>
        <p:nvSpPr>
          <p:cNvPr id="18434" name="TextBox 3"/>
          <p:cNvSpPr txBox="1">
            <a:spLocks noChangeArrowheads="1"/>
          </p:cNvSpPr>
          <p:nvPr/>
        </p:nvSpPr>
        <p:spPr bwMode="auto">
          <a:xfrm>
            <a:off x="152400" y="152400"/>
            <a:ext cx="8839200" cy="1569660"/>
          </a:xfrm>
          <a:prstGeom prst="rect">
            <a:avLst/>
          </a:prstGeom>
          <a:solidFill>
            <a:srgbClr val="006600"/>
          </a:solidFill>
          <a:ln w="9525">
            <a:noFill/>
            <a:miter lim="800000"/>
            <a:headEnd/>
            <a:tailEnd/>
          </a:ln>
        </p:spPr>
        <p:txBody>
          <a:bodyPr wrap="square">
            <a:spAutoFit/>
          </a:bodyPr>
          <a:lstStyle/>
          <a:p>
            <a:pPr algn="ctr"/>
            <a:r>
              <a:rPr lang="en-US" sz="3200" b="0" dirty="0" smtClean="0">
                <a:solidFill>
                  <a:srgbClr val="99FF66"/>
                </a:solidFill>
                <a:effectLst>
                  <a:outerShdw blurRad="38100" dist="38100" dir="2700000" algn="tl">
                    <a:srgbClr val="000000">
                      <a:alpha val="43137"/>
                    </a:srgbClr>
                  </a:outerShdw>
                </a:effectLst>
                <a:latin typeface="Currency" pitchFamily="2" charset="0"/>
              </a:rPr>
              <a:t>The Current Trend Has Grave Spiritual consequences</a:t>
            </a:r>
            <a:endParaRPr lang="en-US" sz="3200" b="0" dirty="0">
              <a:solidFill>
                <a:srgbClr val="99FF66"/>
              </a:solidFill>
              <a:effectLst>
                <a:outerShdw blurRad="38100" dist="38100" dir="2700000" algn="tl">
                  <a:srgbClr val="000000">
                    <a:alpha val="43137"/>
                  </a:srgbClr>
                </a:outerShdw>
              </a:effectLst>
              <a:latin typeface="Currency" pitchFamily="2" charset="0"/>
            </a:endParaRPr>
          </a:p>
        </p:txBody>
      </p:sp>
      <p:sp>
        <p:nvSpPr>
          <p:cNvPr id="3" name="Rectangle 2"/>
          <p:cNvSpPr/>
          <p:nvPr/>
        </p:nvSpPr>
        <p:spPr>
          <a:xfrm>
            <a:off x="457200" y="1676400"/>
            <a:ext cx="8305800" cy="1077218"/>
          </a:xfrm>
          <a:prstGeom prst="rect">
            <a:avLst/>
          </a:prstGeom>
        </p:spPr>
        <p:txBody>
          <a:bodyPr wrap="square">
            <a:spAutoFit/>
          </a:bodyPr>
          <a:lstStyle/>
          <a:p>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1. Financial difficulties is the leading cause of 	divorce today</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Rectangle 4"/>
          <p:cNvSpPr/>
          <p:nvPr/>
        </p:nvSpPr>
        <p:spPr>
          <a:xfrm>
            <a:off x="381000" y="3810000"/>
            <a:ext cx="8610600" cy="584775"/>
          </a:xfrm>
          <a:prstGeom prst="rect">
            <a:avLst/>
          </a:prstGeom>
        </p:spPr>
        <p:txBody>
          <a:bodyPr wrap="square">
            <a:spAutoFit/>
          </a:bodyPr>
          <a:lstStyle/>
          <a:p>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3. We haven’t learned contentment</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0" name="Picture 9" descr="debt 3.jpg"/>
          <p:cNvPicPr>
            <a:picLocks noChangeAspect="1"/>
          </p:cNvPicPr>
          <p:nvPr/>
        </p:nvPicPr>
        <p:blipFill>
          <a:blip r:embed="rId3" cstate="print"/>
          <a:stretch>
            <a:fillRect/>
          </a:stretch>
        </p:blipFill>
        <p:spPr>
          <a:xfrm>
            <a:off x="7239000" y="2209800"/>
            <a:ext cx="1773268" cy="2362200"/>
          </a:xfrm>
          <a:prstGeom prst="rect">
            <a:avLst/>
          </a:prstGeom>
        </p:spPr>
      </p:pic>
      <p:sp>
        <p:nvSpPr>
          <p:cNvPr id="4" name="Rectangle 3"/>
          <p:cNvSpPr/>
          <p:nvPr/>
        </p:nvSpPr>
        <p:spPr>
          <a:xfrm>
            <a:off x="381000" y="2819400"/>
            <a:ext cx="8458200" cy="1077218"/>
          </a:xfrm>
          <a:prstGeom prst="rect">
            <a:avLst/>
          </a:prstGeom>
        </p:spPr>
        <p:txBody>
          <a:bodyPr wrap="square">
            <a:spAutoFit/>
          </a:bodyPr>
          <a:lstStyle/>
          <a:p>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2. We are </a:t>
            </a:r>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proving</a:t>
            </a: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that we are not good 	stewards</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52400" y="152400"/>
            <a:ext cx="8839200" cy="6494085"/>
          </a:xfrm>
          <a:prstGeom prst="rect">
            <a:avLst/>
          </a:prstGeom>
          <a:solidFill>
            <a:srgbClr val="CCFFFF"/>
          </a:solidFill>
          <a:ln w="9525">
            <a:noFill/>
            <a:miter lim="800000"/>
            <a:headEnd/>
            <a:tailEnd/>
          </a:ln>
        </p:spPr>
        <p:txBody>
          <a:bodyPr wrap="square">
            <a:spAutoFit/>
          </a:bodyPr>
          <a:lstStyle/>
          <a:p>
            <a:r>
              <a:rPr lang="en-US" sz="3200" b="1" dirty="0">
                <a:effectLst>
                  <a:outerShdw blurRad="38100" dist="38100" dir="2700000" algn="tl">
                    <a:srgbClr val="000000">
                      <a:alpha val="43137"/>
                    </a:srgbClr>
                  </a:outerShdw>
                </a:effectLst>
                <a:latin typeface="Maiandra GD" pitchFamily="34" charset="0"/>
              </a:rPr>
              <a:t>Phil </a:t>
            </a:r>
            <a:r>
              <a:rPr lang="en-US" sz="3200" b="1" dirty="0" smtClean="0">
                <a:effectLst>
                  <a:outerShdw blurRad="38100" dist="38100" dir="2700000" algn="tl">
                    <a:srgbClr val="000000">
                      <a:alpha val="43137"/>
                    </a:srgbClr>
                  </a:outerShdw>
                </a:effectLst>
                <a:latin typeface="Maiandra GD" pitchFamily="34" charset="0"/>
              </a:rPr>
              <a:t>4:10-13 But I rejoiced in the Lord greatly, that now at last you have revived your concern for me; indeed, you were concerned before, but you lacked opportunity. Not that I speak from want; for I have learned to be content in whatever circumstances I am. I know how to get along with humble means, and I also know how to live in prosperity; in any and every circumstance I have learned the secret of being filled and going hungry, both of having abundance and suffering need.</a:t>
            </a:r>
            <a:endParaRPr lang="en-US" sz="3200" b="1"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52400" y="152400"/>
            <a:ext cx="8839200" cy="6494085"/>
          </a:xfrm>
          <a:prstGeom prst="rect">
            <a:avLst/>
          </a:prstGeom>
          <a:solidFill>
            <a:srgbClr val="CCFFFF"/>
          </a:solidFill>
          <a:ln w="9525">
            <a:noFill/>
            <a:miter lim="800000"/>
            <a:headEnd/>
            <a:tailEnd/>
          </a:ln>
        </p:spPr>
        <p:txBody>
          <a:bodyPr wrap="square">
            <a:spAutoFit/>
          </a:bodyPr>
          <a:lstStyle/>
          <a:p>
            <a:r>
              <a:rPr lang="en-US" sz="3200" b="1" dirty="0">
                <a:effectLst>
                  <a:outerShdw blurRad="38100" dist="38100" dir="2700000" algn="tl">
                    <a:srgbClr val="000000">
                      <a:alpha val="43137"/>
                    </a:srgbClr>
                  </a:outerShdw>
                </a:effectLst>
                <a:latin typeface="Maiandra GD" pitchFamily="34" charset="0"/>
              </a:rPr>
              <a:t>Phil </a:t>
            </a:r>
            <a:r>
              <a:rPr lang="en-US" sz="3200" b="1" dirty="0" smtClean="0">
                <a:effectLst>
                  <a:outerShdw blurRad="38100" dist="38100" dir="2700000" algn="tl">
                    <a:srgbClr val="000000">
                      <a:alpha val="43137"/>
                    </a:srgbClr>
                  </a:outerShdw>
                </a:effectLst>
                <a:latin typeface="Maiandra GD" pitchFamily="34" charset="0"/>
              </a:rPr>
              <a:t>4:10-13 But I rejoiced in the Lord greatly, that now at last you have revived your concern for me; indeed, you were concerned before, but you lacked opportunity. Not that I speak from want; for </a:t>
            </a:r>
            <a:r>
              <a:rPr lang="en-US" sz="3200" b="1" dirty="0" smtClean="0">
                <a:solidFill>
                  <a:srgbClr val="FF0000"/>
                </a:solidFill>
                <a:effectLst>
                  <a:outerShdw blurRad="38100" dist="38100" dir="2700000" algn="tl">
                    <a:srgbClr val="000000">
                      <a:alpha val="43137"/>
                    </a:srgbClr>
                  </a:outerShdw>
                </a:effectLst>
                <a:latin typeface="Maiandra GD" pitchFamily="34" charset="0"/>
              </a:rPr>
              <a:t>I have learned </a:t>
            </a:r>
            <a:r>
              <a:rPr lang="en-US" sz="3200" b="1" dirty="0" smtClean="0">
                <a:effectLst>
                  <a:outerShdw blurRad="38100" dist="38100" dir="2700000" algn="tl">
                    <a:srgbClr val="000000">
                      <a:alpha val="43137"/>
                    </a:srgbClr>
                  </a:outerShdw>
                </a:effectLst>
                <a:latin typeface="Maiandra GD" pitchFamily="34" charset="0"/>
              </a:rPr>
              <a:t>to be content in whatever circumstances I am. I know how to get along with humble means, and I also know how to live in prosperity; in any and every circumstance </a:t>
            </a:r>
            <a:r>
              <a:rPr lang="en-US" sz="3200" b="1" dirty="0" smtClean="0">
                <a:solidFill>
                  <a:srgbClr val="FF0000"/>
                </a:solidFill>
                <a:effectLst>
                  <a:outerShdw blurRad="38100" dist="38100" dir="2700000" algn="tl">
                    <a:srgbClr val="000000">
                      <a:alpha val="43137"/>
                    </a:srgbClr>
                  </a:outerShdw>
                </a:effectLst>
                <a:latin typeface="Maiandra GD" pitchFamily="34" charset="0"/>
              </a:rPr>
              <a:t>I have learned </a:t>
            </a:r>
            <a:r>
              <a:rPr lang="en-US" sz="3200" b="1" dirty="0" smtClean="0">
                <a:effectLst>
                  <a:outerShdw blurRad="38100" dist="38100" dir="2700000" algn="tl">
                    <a:srgbClr val="000000">
                      <a:alpha val="43137"/>
                    </a:srgbClr>
                  </a:outerShdw>
                </a:effectLst>
                <a:latin typeface="Maiandra GD" pitchFamily="34" charset="0"/>
              </a:rPr>
              <a:t>the secret of being filled and going hungry, both of having abundance and suffering need.</a:t>
            </a:r>
            <a:endParaRPr lang="en-US" sz="3200" b="1"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D:\Multimedia\A_Original\114_A_BonusPho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1143000" y="685800"/>
            <a:ext cx="3200400" cy="4031873"/>
          </a:xfrm>
          <a:prstGeom prst="rect">
            <a:avLst/>
          </a:prstGeom>
          <a:solidFill>
            <a:schemeClr val="bg1"/>
          </a:solidFill>
          <a:ln>
            <a:solidFill>
              <a:schemeClr val="tx1"/>
            </a:solidFill>
          </a:ln>
        </p:spPr>
        <p:txBody>
          <a:bodyPr wrap="square" rtlCol="0">
            <a:spAutoFit/>
          </a:bodyPr>
          <a:lstStyle/>
          <a:p>
            <a:r>
              <a:rPr lang="en-US" sz="3200" b="1" dirty="0" smtClean="0">
                <a:effectLst>
                  <a:outerShdw blurRad="38100" dist="38100" dir="2700000" algn="tl">
                    <a:srgbClr val="000000">
                      <a:alpha val="43137"/>
                    </a:srgbClr>
                  </a:outerShdw>
                </a:effectLst>
                <a:latin typeface="Maiandra GD" pitchFamily="34" charset="0"/>
              </a:rPr>
              <a:t>1 Tim 6:6 But godliness actually is a means of great gain, when accompanied by contentment.</a:t>
            </a:r>
          </a:p>
        </p:txBody>
      </p:sp>
      <p:pic>
        <p:nvPicPr>
          <p:cNvPr id="41986" name="Picture 2" descr="http://www.buymorestuff.org/bms_mosaic_big.jpg"/>
          <p:cNvPicPr>
            <a:picLocks noChangeAspect="1" noChangeArrowheads="1"/>
          </p:cNvPicPr>
          <p:nvPr/>
        </p:nvPicPr>
        <p:blipFill>
          <a:blip r:embed="rId3" cstate="print"/>
          <a:srcRect/>
          <a:stretch>
            <a:fillRect/>
          </a:stretch>
        </p:blipFill>
        <p:spPr bwMode="auto">
          <a:xfrm>
            <a:off x="4495800" y="228600"/>
            <a:ext cx="3990975" cy="5983109"/>
          </a:xfrm>
          <a:prstGeom prst="rect">
            <a:avLst/>
          </a:prstGeom>
          <a:noFill/>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D:\Multimedia\A_Original\114_A_BonusPho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4267200" y="381000"/>
            <a:ext cx="4495800" cy="5016758"/>
          </a:xfrm>
          <a:prstGeom prst="rect">
            <a:avLst/>
          </a:prstGeom>
          <a:solidFill>
            <a:schemeClr val="bg1"/>
          </a:solidFill>
          <a:ln>
            <a:solidFill>
              <a:schemeClr val="tx1"/>
            </a:solidFill>
          </a:ln>
        </p:spPr>
        <p:txBody>
          <a:bodyPr wrap="square" rtlCol="0">
            <a:spAutoFit/>
          </a:bodyPr>
          <a:lstStyle/>
          <a:p>
            <a:r>
              <a:rPr lang="en-US" sz="3200" b="1" dirty="0" smtClean="0">
                <a:effectLst>
                  <a:outerShdw blurRad="38100" dist="38100" dir="2700000" algn="tl">
                    <a:srgbClr val="000000">
                      <a:alpha val="43137"/>
                    </a:srgbClr>
                  </a:outerShdw>
                </a:effectLst>
                <a:latin typeface="Maiandra GD" pitchFamily="34" charset="0"/>
              </a:rPr>
              <a:t>Heb 13:5 Let your character be free from the love of money, being content with what you have; for He Himself has said, "I WILL NEVER DESERT YOU, NOR WILL I EVER FORSAKE YOU,"</a:t>
            </a:r>
          </a:p>
        </p:txBody>
      </p:sp>
      <p:pic>
        <p:nvPicPr>
          <p:cNvPr id="41986" name="Picture 2" descr="http://www.buymorestuff.org/bms_mosaic_big.jpg"/>
          <p:cNvPicPr>
            <a:picLocks noChangeAspect="1" noChangeArrowheads="1"/>
          </p:cNvPicPr>
          <p:nvPr/>
        </p:nvPicPr>
        <p:blipFill>
          <a:blip r:embed="rId3" cstate="print"/>
          <a:srcRect/>
          <a:stretch>
            <a:fillRect/>
          </a:stretch>
        </p:blipFill>
        <p:spPr bwMode="auto">
          <a:xfrm>
            <a:off x="152400" y="304800"/>
            <a:ext cx="3990975" cy="59831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152_A_BonusDrop"/>
          <p:cNvPicPr>
            <a:picLocks noChangeAspect="1" noChangeArrowheads="1"/>
          </p:cNvPicPr>
          <p:nvPr/>
        </p:nvPicPr>
        <p:blipFill>
          <a:blip r:embed="rId2" cstate="print"/>
          <a:srcRect/>
          <a:stretch>
            <a:fillRect/>
          </a:stretch>
        </p:blipFill>
        <p:spPr bwMode="auto">
          <a:xfrm>
            <a:off x="0" y="0"/>
            <a:ext cx="9144000" cy="6861175"/>
          </a:xfrm>
          <a:prstGeom prst="rect">
            <a:avLst/>
          </a:prstGeom>
          <a:noFill/>
        </p:spPr>
      </p:pic>
      <p:sp>
        <p:nvSpPr>
          <p:cNvPr id="18434" name="TextBox 3"/>
          <p:cNvSpPr txBox="1">
            <a:spLocks noChangeArrowheads="1"/>
          </p:cNvSpPr>
          <p:nvPr/>
        </p:nvSpPr>
        <p:spPr bwMode="auto">
          <a:xfrm>
            <a:off x="152400" y="152400"/>
            <a:ext cx="8839200" cy="1569660"/>
          </a:xfrm>
          <a:prstGeom prst="rect">
            <a:avLst/>
          </a:prstGeom>
          <a:solidFill>
            <a:srgbClr val="006600"/>
          </a:solidFill>
          <a:ln w="9525">
            <a:noFill/>
            <a:miter lim="800000"/>
            <a:headEnd/>
            <a:tailEnd/>
          </a:ln>
        </p:spPr>
        <p:txBody>
          <a:bodyPr wrap="square">
            <a:spAutoFit/>
          </a:bodyPr>
          <a:lstStyle/>
          <a:p>
            <a:pPr algn="ctr"/>
            <a:r>
              <a:rPr lang="en-US" sz="3200" b="0" dirty="0" smtClean="0">
                <a:solidFill>
                  <a:srgbClr val="99FF66"/>
                </a:solidFill>
                <a:effectLst>
                  <a:outerShdw blurRad="38100" dist="38100" dir="2700000" algn="tl">
                    <a:srgbClr val="000000">
                      <a:alpha val="43137"/>
                    </a:srgbClr>
                  </a:outerShdw>
                </a:effectLst>
                <a:latin typeface="Currency" pitchFamily="2" charset="0"/>
              </a:rPr>
              <a:t>The Current Trend Has Grave Spiritual consequences</a:t>
            </a:r>
            <a:endParaRPr lang="en-US" sz="3200" b="0" dirty="0">
              <a:solidFill>
                <a:srgbClr val="99FF66"/>
              </a:solidFill>
              <a:effectLst>
                <a:outerShdw blurRad="38100" dist="38100" dir="2700000" algn="tl">
                  <a:srgbClr val="000000">
                    <a:alpha val="43137"/>
                  </a:srgbClr>
                </a:outerShdw>
              </a:effectLst>
              <a:latin typeface="Currency" pitchFamily="2" charset="0"/>
            </a:endParaRPr>
          </a:p>
        </p:txBody>
      </p:sp>
      <p:sp>
        <p:nvSpPr>
          <p:cNvPr id="3" name="Rectangle 2"/>
          <p:cNvSpPr/>
          <p:nvPr/>
        </p:nvSpPr>
        <p:spPr>
          <a:xfrm>
            <a:off x="457200" y="1676400"/>
            <a:ext cx="8305800" cy="1077218"/>
          </a:xfrm>
          <a:prstGeom prst="rect">
            <a:avLst/>
          </a:prstGeom>
        </p:spPr>
        <p:txBody>
          <a:bodyPr wrap="square">
            <a:spAutoFit/>
          </a:bodyPr>
          <a:lstStyle/>
          <a:p>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1. Financial difficulties is the leading cause of 	divorce today</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Rectangle 4"/>
          <p:cNvSpPr/>
          <p:nvPr/>
        </p:nvSpPr>
        <p:spPr>
          <a:xfrm>
            <a:off x="381000" y="3810000"/>
            <a:ext cx="8610600" cy="584775"/>
          </a:xfrm>
          <a:prstGeom prst="rect">
            <a:avLst/>
          </a:prstGeom>
        </p:spPr>
        <p:txBody>
          <a:bodyPr wrap="square">
            <a:spAutoFit/>
          </a:bodyPr>
          <a:lstStyle/>
          <a:p>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3. We haven’t learned contentment</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Rectangle 5"/>
          <p:cNvSpPr/>
          <p:nvPr/>
        </p:nvSpPr>
        <p:spPr>
          <a:xfrm>
            <a:off x="381000" y="4495800"/>
            <a:ext cx="8534400" cy="1077218"/>
          </a:xfrm>
          <a:prstGeom prst="rect">
            <a:avLst/>
          </a:prstGeom>
        </p:spPr>
        <p:txBody>
          <a:bodyPr wrap="square">
            <a:spAutoFit/>
          </a:bodyPr>
          <a:lstStyle/>
          <a:p>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4. Puts us in the position of not being able to 	help others </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0" name="Picture 9" descr="debt 3.jpg"/>
          <p:cNvPicPr>
            <a:picLocks noChangeAspect="1"/>
          </p:cNvPicPr>
          <p:nvPr/>
        </p:nvPicPr>
        <p:blipFill>
          <a:blip r:embed="rId3" cstate="print"/>
          <a:stretch>
            <a:fillRect/>
          </a:stretch>
        </p:blipFill>
        <p:spPr>
          <a:xfrm>
            <a:off x="7239000" y="2209800"/>
            <a:ext cx="1773268" cy="2362200"/>
          </a:xfrm>
          <a:prstGeom prst="rect">
            <a:avLst/>
          </a:prstGeom>
        </p:spPr>
      </p:pic>
      <p:sp>
        <p:nvSpPr>
          <p:cNvPr id="4" name="Rectangle 3"/>
          <p:cNvSpPr/>
          <p:nvPr/>
        </p:nvSpPr>
        <p:spPr>
          <a:xfrm>
            <a:off x="381000" y="2819400"/>
            <a:ext cx="8458200" cy="1077218"/>
          </a:xfrm>
          <a:prstGeom prst="rect">
            <a:avLst/>
          </a:prstGeom>
        </p:spPr>
        <p:txBody>
          <a:bodyPr wrap="square">
            <a:spAutoFit/>
          </a:bodyPr>
          <a:lstStyle/>
          <a:p>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2. We are proving that we are not good 	stewards</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97_A_BonusDrop"/>
          <p:cNvPicPr>
            <a:picLocks noChangeAspect="1" noChangeArrowheads="1"/>
          </p:cNvPicPr>
          <p:nvPr/>
        </p:nvPicPr>
        <p:blipFill>
          <a:blip r:embed="rId2" cstate="print"/>
          <a:srcRect/>
          <a:stretch>
            <a:fillRect/>
          </a:stretch>
        </p:blipFill>
        <p:spPr bwMode="auto">
          <a:xfrm>
            <a:off x="0" y="0"/>
            <a:ext cx="9144000" cy="6861175"/>
          </a:xfrm>
          <a:prstGeom prst="rect">
            <a:avLst/>
          </a:prstGeom>
          <a:noFill/>
        </p:spPr>
      </p:pic>
      <p:sp>
        <p:nvSpPr>
          <p:cNvPr id="7" name="Rectangle 6"/>
          <p:cNvSpPr/>
          <p:nvPr/>
        </p:nvSpPr>
        <p:spPr>
          <a:xfrm>
            <a:off x="152400" y="457200"/>
            <a:ext cx="8839200" cy="1569660"/>
          </a:xfrm>
          <a:prstGeom prst="rect">
            <a:avLst/>
          </a:prstGeom>
          <a:solidFill>
            <a:srgbClr val="FFC000"/>
          </a:solidFill>
        </p:spPr>
        <p:txBody>
          <a:bodyPr wrap="square">
            <a:spAutoFit/>
          </a:bodyPr>
          <a:lstStyle/>
          <a:p>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Gal 6:10 So then, while we have opportunity, let us do good to all men, and especially to those who are of the household of the faith.</a:t>
            </a:r>
          </a:p>
        </p:txBody>
      </p:sp>
      <p:pic>
        <p:nvPicPr>
          <p:cNvPr id="12" name="Picture 11" descr="writing check.jpg"/>
          <p:cNvPicPr>
            <a:picLocks noChangeAspect="1"/>
          </p:cNvPicPr>
          <p:nvPr/>
        </p:nvPicPr>
        <p:blipFill>
          <a:blip r:embed="rId3" cstate="print"/>
          <a:stretch>
            <a:fillRect/>
          </a:stretch>
        </p:blipFill>
        <p:spPr>
          <a:xfrm>
            <a:off x="3733800" y="2743200"/>
            <a:ext cx="2300748" cy="3962400"/>
          </a:xfrm>
          <a:prstGeom prst="rect">
            <a:avLst/>
          </a:prstGeom>
        </p:spPr>
      </p:pic>
    </p:spTree>
  </p:cSld>
  <p:clrMapOvr>
    <a:masterClrMapping/>
  </p:clrMapOvr>
  <p:transition spd="slow">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152_A_BonusDrop"/>
          <p:cNvPicPr>
            <a:picLocks noChangeAspect="1" noChangeArrowheads="1"/>
          </p:cNvPicPr>
          <p:nvPr/>
        </p:nvPicPr>
        <p:blipFill>
          <a:blip r:embed="rId2" cstate="print"/>
          <a:srcRect/>
          <a:stretch>
            <a:fillRect/>
          </a:stretch>
        </p:blipFill>
        <p:spPr bwMode="auto">
          <a:xfrm>
            <a:off x="0" y="0"/>
            <a:ext cx="9144000" cy="6861175"/>
          </a:xfrm>
          <a:prstGeom prst="rect">
            <a:avLst/>
          </a:prstGeom>
          <a:noFill/>
        </p:spPr>
      </p:pic>
      <p:pic>
        <p:nvPicPr>
          <p:cNvPr id="11" name="Picture 8" descr="D:\Multimedia\A_Original\061_A_Photo.jpg"/>
          <p:cNvPicPr>
            <a:picLocks noChangeAspect="1" noChangeArrowheads="1"/>
          </p:cNvPicPr>
          <p:nvPr/>
        </p:nvPicPr>
        <p:blipFill>
          <a:blip r:embed="rId3" cstate="print"/>
          <a:srcRect/>
          <a:stretch>
            <a:fillRect/>
          </a:stretch>
        </p:blipFill>
        <p:spPr bwMode="auto">
          <a:xfrm>
            <a:off x="2971800" y="0"/>
            <a:ext cx="6172200" cy="6858000"/>
          </a:xfrm>
          <a:prstGeom prst="rect">
            <a:avLst/>
          </a:prstGeom>
          <a:noFill/>
        </p:spPr>
      </p:pic>
      <p:sp>
        <p:nvSpPr>
          <p:cNvPr id="18434" name="TextBox 3"/>
          <p:cNvSpPr txBox="1">
            <a:spLocks noChangeArrowheads="1"/>
          </p:cNvSpPr>
          <p:nvPr/>
        </p:nvSpPr>
        <p:spPr bwMode="auto">
          <a:xfrm>
            <a:off x="152400" y="152400"/>
            <a:ext cx="8839200" cy="1569660"/>
          </a:xfrm>
          <a:prstGeom prst="rect">
            <a:avLst/>
          </a:prstGeom>
          <a:solidFill>
            <a:srgbClr val="006600"/>
          </a:solidFill>
          <a:ln w="9525">
            <a:noFill/>
            <a:miter lim="800000"/>
            <a:headEnd/>
            <a:tailEnd/>
          </a:ln>
        </p:spPr>
        <p:txBody>
          <a:bodyPr wrap="square">
            <a:spAutoFit/>
          </a:bodyPr>
          <a:lstStyle/>
          <a:p>
            <a:pPr algn="ctr"/>
            <a:r>
              <a:rPr lang="en-US" sz="3200" b="0" dirty="0" smtClean="0">
                <a:solidFill>
                  <a:srgbClr val="99FF66"/>
                </a:solidFill>
                <a:effectLst>
                  <a:outerShdw blurRad="38100" dist="38100" dir="2700000" algn="tl">
                    <a:srgbClr val="000000">
                      <a:alpha val="43137"/>
                    </a:srgbClr>
                  </a:outerShdw>
                </a:effectLst>
                <a:latin typeface="Currency" pitchFamily="2" charset="0"/>
              </a:rPr>
              <a:t>The Current Trend Has Grave Spiritual consequences</a:t>
            </a:r>
            <a:endParaRPr lang="en-US" sz="3200" b="0" dirty="0">
              <a:solidFill>
                <a:srgbClr val="99FF66"/>
              </a:solidFill>
              <a:effectLst>
                <a:outerShdw blurRad="38100" dist="38100" dir="2700000" algn="tl">
                  <a:srgbClr val="000000">
                    <a:alpha val="43137"/>
                  </a:srgbClr>
                </a:outerShdw>
              </a:effectLst>
              <a:latin typeface="Currency" pitchFamily="2" charset="0"/>
            </a:endParaRPr>
          </a:p>
        </p:txBody>
      </p:sp>
      <p:sp>
        <p:nvSpPr>
          <p:cNvPr id="3" name="Rectangle 2"/>
          <p:cNvSpPr/>
          <p:nvPr/>
        </p:nvSpPr>
        <p:spPr>
          <a:xfrm>
            <a:off x="457200" y="1676400"/>
            <a:ext cx="8305800" cy="1077218"/>
          </a:xfrm>
          <a:prstGeom prst="rect">
            <a:avLst/>
          </a:prstGeom>
        </p:spPr>
        <p:txBody>
          <a:bodyPr wrap="square">
            <a:spAutoFit/>
          </a:bodyPr>
          <a:lstStyle/>
          <a:p>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1. Financial difficulties is the leading cause of 	divorce today</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Rectangle 4"/>
          <p:cNvSpPr/>
          <p:nvPr/>
        </p:nvSpPr>
        <p:spPr>
          <a:xfrm>
            <a:off x="381000" y="3810000"/>
            <a:ext cx="8610600" cy="584775"/>
          </a:xfrm>
          <a:prstGeom prst="rect">
            <a:avLst/>
          </a:prstGeom>
        </p:spPr>
        <p:txBody>
          <a:bodyPr wrap="square">
            <a:spAutoFit/>
          </a:bodyPr>
          <a:lstStyle/>
          <a:p>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3. We haven’t learned contentment</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Rectangle 5"/>
          <p:cNvSpPr/>
          <p:nvPr/>
        </p:nvSpPr>
        <p:spPr>
          <a:xfrm>
            <a:off x="381000" y="4495800"/>
            <a:ext cx="8534400" cy="1077218"/>
          </a:xfrm>
          <a:prstGeom prst="rect">
            <a:avLst/>
          </a:prstGeom>
        </p:spPr>
        <p:txBody>
          <a:bodyPr wrap="square">
            <a:spAutoFit/>
          </a:bodyPr>
          <a:lstStyle/>
          <a:p>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4. Puts us in the position of not being able to 	help others </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Rectangle 6"/>
          <p:cNvSpPr/>
          <p:nvPr/>
        </p:nvSpPr>
        <p:spPr>
          <a:xfrm>
            <a:off x="381000" y="5562600"/>
            <a:ext cx="8534400" cy="1077218"/>
          </a:xfrm>
          <a:prstGeom prst="rect">
            <a:avLst/>
          </a:prstGeom>
          <a:solidFill>
            <a:srgbClr val="B2B2B2"/>
          </a:solidFill>
        </p:spPr>
        <p:txBody>
          <a:bodyPr wrap="square">
            <a:spAutoFit/>
          </a:bodyPr>
          <a:lstStyle/>
          <a:p>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5. Unless the trend turns, we become future 	benevolent cases for the church</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Rectangle 3"/>
          <p:cNvSpPr/>
          <p:nvPr/>
        </p:nvSpPr>
        <p:spPr>
          <a:xfrm>
            <a:off x="381000" y="2819400"/>
            <a:ext cx="8458200" cy="1077218"/>
          </a:xfrm>
          <a:prstGeom prst="rect">
            <a:avLst/>
          </a:prstGeom>
        </p:spPr>
        <p:txBody>
          <a:bodyPr wrap="square">
            <a:spAutoFit/>
          </a:bodyPr>
          <a:lstStyle/>
          <a:p>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2. We are </a:t>
            </a:r>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proving</a:t>
            </a: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that we are not good 	stewards</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020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50" name="TextBox 3"/>
          <p:cNvSpPr txBox="1">
            <a:spLocks noChangeArrowheads="1"/>
          </p:cNvSpPr>
          <p:nvPr/>
        </p:nvSpPr>
        <p:spPr bwMode="auto">
          <a:xfrm>
            <a:off x="228600" y="381000"/>
            <a:ext cx="8686800" cy="784830"/>
          </a:xfrm>
          <a:prstGeom prst="rect">
            <a:avLst/>
          </a:prstGeom>
          <a:solidFill>
            <a:srgbClr val="006600"/>
          </a:solidFill>
          <a:ln w="9525">
            <a:noFill/>
            <a:miter lim="800000"/>
            <a:headEnd/>
            <a:tailEnd/>
          </a:ln>
          <a:effectLst>
            <a:glow rad="228600">
              <a:schemeClr val="accent2">
                <a:satMod val="175000"/>
                <a:alpha val="40000"/>
              </a:schemeClr>
            </a:glow>
          </a:effectLst>
        </p:spPr>
        <p:txBody>
          <a:bodyPr wrap="square">
            <a:spAutoFit/>
          </a:bodyPr>
          <a:lstStyle/>
          <a:p>
            <a:pPr algn="ctr"/>
            <a:r>
              <a:rPr lang="en-US" sz="4500" dirty="0" smtClean="0">
                <a:solidFill>
                  <a:srgbClr val="99FF66"/>
                </a:solidFill>
                <a:effectLst>
                  <a:outerShdw blurRad="38100" dist="38100" dir="2700000" algn="tl">
                    <a:srgbClr val="000000">
                      <a:alpha val="43137"/>
                    </a:srgbClr>
                  </a:outerShdw>
                </a:effectLst>
                <a:latin typeface="Currency" pitchFamily="2" charset="0"/>
              </a:rPr>
              <a:t>How Bad Is It?</a:t>
            </a:r>
            <a:endParaRPr lang="en-US" b="0" dirty="0">
              <a:solidFill>
                <a:srgbClr val="99FF66"/>
              </a:solidFill>
              <a:effectLst>
                <a:outerShdw blurRad="38100" dist="38100" dir="2700000" algn="tl">
                  <a:srgbClr val="000000">
                    <a:alpha val="43137"/>
                  </a:srgbClr>
                </a:outerShdw>
              </a:effectLst>
              <a:latin typeface="Currency" pitchFamily="2" charset="0"/>
            </a:endParaRPr>
          </a:p>
        </p:txBody>
      </p:sp>
      <p:pic>
        <p:nvPicPr>
          <p:cNvPr id="3" name="Picture 2" descr="bills 3.jpg"/>
          <p:cNvPicPr>
            <a:picLocks noChangeAspect="1"/>
          </p:cNvPicPr>
          <p:nvPr/>
        </p:nvPicPr>
        <p:blipFill>
          <a:blip r:embed="rId3" cstate="print"/>
          <a:stretch>
            <a:fillRect/>
          </a:stretch>
        </p:blipFill>
        <p:spPr>
          <a:xfrm>
            <a:off x="2057400" y="2057400"/>
            <a:ext cx="5080000" cy="4216400"/>
          </a:xfrm>
          <a:prstGeom prst="ellipse">
            <a:avLst/>
          </a:prstGeom>
          <a:ln>
            <a:noFill/>
          </a:ln>
          <a:effectLst>
            <a:softEdge rad="112500"/>
          </a:effectLst>
        </p:spPr>
      </p:pic>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49_A_JuiceDrop"/>
          <p:cNvPicPr>
            <a:picLocks noChangeAspect="1" noChangeArrowheads="1"/>
          </p:cNvPicPr>
          <p:nvPr/>
        </p:nvPicPr>
        <p:blipFill>
          <a:blip r:embed="rId2" cstate="print"/>
          <a:srcRect/>
          <a:stretch>
            <a:fillRect/>
          </a:stretch>
        </p:blipFill>
        <p:spPr bwMode="auto">
          <a:xfrm>
            <a:off x="-3429000" y="-76200"/>
            <a:ext cx="12573000" cy="7086600"/>
          </a:xfrm>
          <a:prstGeom prst="rect">
            <a:avLst/>
          </a:prstGeom>
          <a:noFill/>
        </p:spPr>
      </p:pic>
      <p:sp>
        <p:nvSpPr>
          <p:cNvPr id="6" name="TextBox 5"/>
          <p:cNvSpPr txBox="1"/>
          <p:nvPr/>
        </p:nvSpPr>
        <p:spPr>
          <a:xfrm>
            <a:off x="381000" y="2961382"/>
            <a:ext cx="8534400" cy="1077218"/>
          </a:xfrm>
          <a:prstGeom prst="rect">
            <a:avLst/>
          </a:prstGeom>
          <a:noFill/>
        </p:spPr>
        <p:txBody>
          <a:bodyPr wrap="square" rtlCol="0">
            <a:spAutoFit/>
          </a:bodyPr>
          <a:lstStyle/>
          <a:p>
            <a:pPr>
              <a:buFont typeface="Arial" pitchFamily="34" charset="0"/>
              <a:buChar char="•"/>
            </a:pP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Average household debt</a:t>
            </a:r>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is $118,000 (credit 	cards, mortgages, student loans)</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1" name="Picture 10" descr="credit card trap.jpg"/>
          <p:cNvPicPr>
            <a:picLocks noChangeAspect="1"/>
          </p:cNvPicPr>
          <p:nvPr/>
        </p:nvPicPr>
        <p:blipFill>
          <a:blip r:embed="rId3" cstate="print"/>
          <a:stretch>
            <a:fillRect/>
          </a:stretch>
        </p:blipFill>
        <p:spPr>
          <a:xfrm>
            <a:off x="5410200" y="4283344"/>
            <a:ext cx="3653852" cy="1888856"/>
          </a:xfrm>
          <a:prstGeom prst="rect">
            <a:avLst/>
          </a:prstGeom>
        </p:spPr>
      </p:pic>
      <p:pic>
        <p:nvPicPr>
          <p:cNvPr id="14" name="Picture 13" descr="debt 4].jpg"/>
          <p:cNvPicPr>
            <a:picLocks noChangeAspect="1"/>
          </p:cNvPicPr>
          <p:nvPr/>
        </p:nvPicPr>
        <p:blipFill>
          <a:blip r:embed="rId4" cstate="print"/>
          <a:stretch>
            <a:fillRect/>
          </a:stretch>
        </p:blipFill>
        <p:spPr>
          <a:xfrm>
            <a:off x="6705600" y="0"/>
            <a:ext cx="22860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838200" y="4267200"/>
            <a:ext cx="5105400" cy="1077218"/>
          </a:xfrm>
          <a:prstGeom prst="rect">
            <a:avLst/>
          </a:prstGeom>
        </p:spPr>
        <p:txBody>
          <a:bodyPr wrap="square">
            <a:spAutoFit/>
          </a:bodyPr>
          <a:lstStyle/>
          <a:p>
            <a:pPr>
              <a:buFont typeface="Arial" pitchFamily="34" charset="0"/>
              <a:buChar char="•"/>
            </a:pP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Average household 	saving was $397.00 </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074" name="TextBox 3"/>
          <p:cNvSpPr txBox="1">
            <a:spLocks noChangeArrowheads="1"/>
          </p:cNvSpPr>
          <p:nvPr/>
        </p:nvSpPr>
        <p:spPr bwMode="auto">
          <a:xfrm>
            <a:off x="304800" y="228600"/>
            <a:ext cx="8458200" cy="1077218"/>
          </a:xfrm>
          <a:prstGeom prst="rect">
            <a:avLst/>
          </a:prstGeom>
          <a:noFill/>
          <a:ln w="9525">
            <a:noFill/>
            <a:miter lim="800000"/>
            <a:headEnd/>
            <a:tailEnd/>
          </a:ln>
        </p:spPr>
        <p:txBody>
          <a:bodyPr>
            <a:spAutoFit/>
          </a:bodyPr>
          <a:lstStyle/>
          <a:p>
            <a:pPr>
              <a:buFont typeface="Arial" pitchFamily="34" charset="0"/>
              <a:buChar char="•"/>
            </a:pP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The </a:t>
            </a:r>
            <a:r>
              <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average household </a:t>
            </a:r>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has a balance of 	$16</a:t>
            </a: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,000 </a:t>
            </a:r>
            <a:r>
              <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on credit cards</a:t>
            </a:r>
          </a:p>
        </p:txBody>
      </p:sp>
      <p:sp>
        <p:nvSpPr>
          <p:cNvPr id="4" name="Rectangle 3"/>
          <p:cNvSpPr/>
          <p:nvPr/>
        </p:nvSpPr>
        <p:spPr>
          <a:xfrm>
            <a:off x="381000" y="1589782"/>
            <a:ext cx="8610600" cy="1077218"/>
          </a:xfrm>
          <a:prstGeom prst="rect">
            <a:avLst/>
          </a:prstGeom>
        </p:spPr>
        <p:txBody>
          <a:bodyPr wrap="square">
            <a:spAutoFit/>
          </a:bodyPr>
          <a:lstStyle/>
          <a:p>
            <a:pPr>
              <a:buFont typeface="Arial" pitchFamily="34" charset="0"/>
              <a:buChar char="•"/>
            </a:pP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Enough credit cards in America for every 	man, woman and child to have 5 each</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074"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jpg"/>
          <p:cNvPicPr>
            <a:picLocks noChangeAspect="1"/>
          </p:cNvPicPr>
          <p:nvPr/>
        </p:nvPicPr>
        <p:blipFill>
          <a:blip r:embed="rId2" cstate="print"/>
          <a:srcRect r="50234"/>
          <a:stretch>
            <a:fillRect/>
          </a:stretch>
        </p:blipFill>
        <p:spPr>
          <a:xfrm>
            <a:off x="0" y="0"/>
            <a:ext cx="5410200" cy="6858000"/>
          </a:xfrm>
          <a:prstGeom prst="rect">
            <a:avLst/>
          </a:prstGeom>
        </p:spPr>
      </p:pic>
      <p:sp>
        <p:nvSpPr>
          <p:cNvPr id="11" name="TextBox 10"/>
          <p:cNvSpPr txBox="1"/>
          <p:nvPr/>
        </p:nvSpPr>
        <p:spPr>
          <a:xfrm>
            <a:off x="5181600" y="533400"/>
            <a:ext cx="3962400" cy="1631216"/>
          </a:xfrm>
          <a:prstGeom prst="rect">
            <a:avLst/>
          </a:prstGeom>
          <a:noFill/>
        </p:spPr>
        <p:txBody>
          <a:bodyPr wrap="square" rtlCol="0">
            <a:spAutoFit/>
          </a:bodyPr>
          <a:lstStyle/>
          <a:p>
            <a:pPr algn="ctr"/>
            <a:r>
              <a:rPr lang="en-US" sz="10000" dirty="0" smtClean="0">
                <a:effectLst>
                  <a:outerShdw blurRad="38100" dist="38100" dir="2700000" algn="tl">
                    <a:srgbClr val="000000">
                      <a:alpha val="43137"/>
                    </a:srgbClr>
                  </a:outerShdw>
                </a:effectLst>
                <a:latin typeface="Tall Paul" pitchFamily="2" charset="0"/>
              </a:rPr>
              <a:t>Guardrails</a:t>
            </a:r>
            <a:endParaRPr lang="en-US" sz="10000" dirty="0">
              <a:effectLst>
                <a:outerShdw blurRad="38100" dist="38100" dir="2700000" algn="tl">
                  <a:srgbClr val="000000">
                    <a:alpha val="43137"/>
                  </a:srgbClr>
                </a:outerShdw>
              </a:effectLst>
              <a:latin typeface="Tall Paul" pitchFamily="2" charset="0"/>
            </a:endParaRPr>
          </a:p>
        </p:txBody>
      </p:sp>
      <p:pic>
        <p:nvPicPr>
          <p:cNvPr id="12" name="Picture 11" descr="guardrail crash.jpg"/>
          <p:cNvPicPr>
            <a:picLocks noChangeAspect="1"/>
          </p:cNvPicPr>
          <p:nvPr/>
        </p:nvPicPr>
        <p:blipFill>
          <a:blip r:embed="rId3" cstate="print"/>
          <a:stretch>
            <a:fillRect/>
          </a:stretch>
        </p:blipFill>
        <p:spPr>
          <a:xfrm rot="20793085">
            <a:off x="5849855" y="2955401"/>
            <a:ext cx="2732065" cy="2137082"/>
          </a:xfrm>
          <a:prstGeom prst="rect">
            <a:avLst/>
          </a:prstGeom>
          <a:effectLst>
            <a:glow rad="228600">
              <a:schemeClr val="accent4">
                <a:satMod val="175000"/>
                <a:alpha val="40000"/>
              </a:schemeClr>
            </a:glow>
          </a:effectLst>
        </p:spPr>
      </p:pic>
      <p:sp>
        <p:nvSpPr>
          <p:cNvPr id="5" name="TextBox 4"/>
          <p:cNvSpPr txBox="1"/>
          <p:nvPr/>
        </p:nvSpPr>
        <p:spPr>
          <a:xfrm>
            <a:off x="152400" y="4267200"/>
            <a:ext cx="5105400" cy="2062103"/>
          </a:xfrm>
          <a:prstGeom prst="rect">
            <a:avLst/>
          </a:prstGeom>
          <a:noFill/>
        </p:spPr>
        <p:txBody>
          <a:bodyPr wrap="square" rtlCol="0">
            <a:spAutoFit/>
          </a:bodyPr>
          <a:lstStyle/>
          <a:p>
            <a:pPr algn="ctr"/>
            <a:r>
              <a:rPr lang="en-US" sz="3200" b="0" i="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Hitting guardrails will cause some damage, but it keeps you from destroying your life</a:t>
            </a:r>
            <a:endParaRPr lang="en-US" sz="3200" b="0" i="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My Documents\Power Point Sermons\college man.JPG"/>
          <p:cNvPicPr>
            <a:picLocks noChangeAspect="1" noChangeArrowheads="1"/>
          </p:cNvPicPr>
          <p:nvPr/>
        </p:nvPicPr>
        <p:blipFill>
          <a:blip r:embed="rId2" cstate="print"/>
          <a:srcRect r="18611"/>
          <a:stretch>
            <a:fillRect/>
          </a:stretch>
        </p:blipFill>
        <p:spPr bwMode="auto">
          <a:xfrm>
            <a:off x="0" y="0"/>
            <a:ext cx="3200400" cy="6858000"/>
          </a:xfrm>
          <a:prstGeom prst="rect">
            <a:avLst/>
          </a:prstGeom>
          <a:noFill/>
        </p:spPr>
      </p:pic>
      <p:sp>
        <p:nvSpPr>
          <p:cNvPr id="4" name="TextBox 3"/>
          <p:cNvSpPr txBox="1"/>
          <p:nvPr/>
        </p:nvSpPr>
        <p:spPr>
          <a:xfrm>
            <a:off x="228600" y="218182"/>
            <a:ext cx="8915400" cy="1077218"/>
          </a:xfrm>
          <a:prstGeom prst="rect">
            <a:avLst/>
          </a:prstGeom>
          <a:noFill/>
        </p:spPr>
        <p:txBody>
          <a:bodyPr wrap="square" rtlCol="0">
            <a:spAutoFit/>
          </a:bodyPr>
          <a:lstStyle/>
          <a:p>
            <a:pPr>
              <a:buFont typeface="Arial" pitchFamily="34" charset="0"/>
              <a:buChar char="•"/>
            </a:pPr>
            <a:r>
              <a:rPr lang="en-US" sz="3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 typical credit card purchase ends up costing 		112% more than if cash were used.</a:t>
            </a:r>
            <a:endParaRPr lang="en-US" sz="3200" b="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2362200" y="1600200"/>
            <a:ext cx="6705600" cy="2554545"/>
          </a:xfrm>
          <a:prstGeom prst="rect">
            <a:avLst/>
          </a:prstGeom>
          <a:noFill/>
        </p:spPr>
        <p:txBody>
          <a:bodyPr wrap="square" rtlCol="0">
            <a:spAutoFit/>
          </a:bodyPr>
          <a:lstStyle/>
          <a:p>
            <a:pPr>
              <a:buFont typeface="Arial" pitchFamily="34" charset="0"/>
              <a:buChar char="•"/>
            </a:pPr>
            <a:r>
              <a:rPr lang="en-US" sz="3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 $1,000 charge on an average 	credit card will take almost 22 	years to pay and will cost a 	total of $3,300 if only 2% 	minimum payments are made.</a:t>
            </a:r>
            <a:endParaRPr lang="en-US" sz="3200" b="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3276600" y="4267200"/>
            <a:ext cx="5562600" cy="1077218"/>
          </a:xfrm>
          <a:prstGeom prst="rect">
            <a:avLst/>
          </a:prstGeom>
          <a:noFill/>
        </p:spPr>
        <p:txBody>
          <a:bodyPr wrap="square" rtlCol="0">
            <a:spAutoFit/>
          </a:bodyPr>
          <a:lstStyle/>
          <a:p>
            <a:pPr>
              <a:buFont typeface="Arial" pitchFamily="34" charset="0"/>
              <a:buChar char="•"/>
            </a:pPr>
            <a:r>
              <a:rPr lang="en-US" sz="3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23% of Americans admit to 	maxing out a credit card</a:t>
            </a:r>
            <a:endParaRPr lang="en-US" sz="3200" b="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 name="Rectangle 7"/>
          <p:cNvSpPr/>
          <p:nvPr/>
        </p:nvSpPr>
        <p:spPr bwMode="auto">
          <a:xfrm>
            <a:off x="533400" y="76200"/>
            <a:ext cx="762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p:txBody>
      </p:sp>
      <p:sp>
        <p:nvSpPr>
          <p:cNvPr id="9" name="Rectangle 8"/>
          <p:cNvSpPr/>
          <p:nvPr/>
        </p:nvSpPr>
        <p:spPr bwMode="auto">
          <a:xfrm>
            <a:off x="2514600" y="2286000"/>
            <a:ext cx="762000" cy="175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a typeface="Tahoma" pitchFamily="34" charset="0"/>
              <a:cs typeface="Tahoma" pitchFamily="34" charset="0"/>
            </a:endParaRPr>
          </a:p>
        </p:txBody>
      </p:sp>
      <p:sp>
        <p:nvSpPr>
          <p:cNvPr id="10" name="Rectangle 9"/>
          <p:cNvSpPr/>
          <p:nvPr/>
        </p:nvSpPr>
        <p:spPr bwMode="auto">
          <a:xfrm>
            <a:off x="2971800" y="5486400"/>
            <a:ext cx="533400" cy="1219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184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52400" y="528697"/>
            <a:ext cx="8991600" cy="2062103"/>
          </a:xfrm>
          <a:prstGeom prst="rect">
            <a:avLst/>
          </a:prstGeom>
          <a:solidFill>
            <a:srgbClr val="FFFFFF">
              <a:alpha val="60000"/>
            </a:srgbClr>
          </a:solidFill>
        </p:spPr>
        <p:txBody>
          <a:bodyPr wrap="square">
            <a:spAutoFit/>
          </a:bodyPr>
          <a:lstStyle/>
          <a:p>
            <a:pPr>
              <a:buFont typeface="Arial" pitchFamily="34" charset="0"/>
              <a:buChar char="•"/>
            </a:pPr>
            <a:r>
              <a:rPr lang="en-US" sz="3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50% of college students have 4 or more 	credit cards with an average balance of 	$3,000, 25% of college students carry a 	balance of $10,000</a:t>
            </a:r>
            <a:endParaRPr lang="en-US" sz="3200" b="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Rectangle 6"/>
          <p:cNvSpPr/>
          <p:nvPr/>
        </p:nvSpPr>
        <p:spPr>
          <a:xfrm>
            <a:off x="152400" y="4831140"/>
            <a:ext cx="8839200" cy="1569660"/>
          </a:xfrm>
          <a:prstGeom prst="rect">
            <a:avLst/>
          </a:prstGeom>
        </p:spPr>
        <p:txBody>
          <a:bodyPr wrap="square">
            <a:spAutoFit/>
          </a:bodyPr>
          <a:lstStyle/>
          <a:p>
            <a:pPr>
              <a:buFont typeface="Arial" pitchFamily="34" charset="0"/>
              <a:buChar char="•"/>
            </a:pPr>
            <a:r>
              <a:rPr lang="en-US" sz="3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In 2008 more college kids quit school to 	get a job to pay debt than for failing 	grades</a:t>
            </a:r>
            <a:endParaRPr lang="en-US" sz="3200" b="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0" name="Picture 9" descr="credit cards.jpg"/>
          <p:cNvPicPr>
            <a:picLocks noChangeAspect="1"/>
          </p:cNvPicPr>
          <p:nvPr/>
        </p:nvPicPr>
        <p:blipFill>
          <a:blip r:embed="rId3" cstate="print"/>
          <a:stretch>
            <a:fillRect/>
          </a:stretch>
        </p:blipFill>
        <p:spPr>
          <a:xfrm>
            <a:off x="4991100" y="2133600"/>
            <a:ext cx="4152900" cy="2768600"/>
          </a:xfrm>
          <a:prstGeom prst="ellipse">
            <a:avLst/>
          </a:prstGeom>
          <a:ln>
            <a:noFill/>
          </a:ln>
          <a:effectLst>
            <a:softEdge rad="112500"/>
          </a:effectLst>
        </p:spPr>
      </p:pic>
      <p:sp>
        <p:nvSpPr>
          <p:cNvPr id="6" name="TextBox 5"/>
          <p:cNvSpPr txBox="1"/>
          <p:nvPr/>
        </p:nvSpPr>
        <p:spPr>
          <a:xfrm>
            <a:off x="152400" y="3002340"/>
            <a:ext cx="8763000" cy="1569660"/>
          </a:xfrm>
          <a:prstGeom prst="rect">
            <a:avLst/>
          </a:prstGeom>
          <a:solidFill>
            <a:srgbClr val="FFFFFF">
              <a:alpha val="50196"/>
            </a:srgbClr>
          </a:solidFill>
        </p:spPr>
        <p:txBody>
          <a:bodyPr wrap="square" rtlCol="0">
            <a:spAutoFit/>
          </a:bodyPr>
          <a:lstStyle/>
          <a:p>
            <a:pPr>
              <a:buFont typeface="Arial" pitchFamily="34" charset="0"/>
              <a:buChar char="•"/>
            </a:pPr>
            <a:r>
              <a:rPr lang="en-US" sz="3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People using credit cards in fast food 	restaurants spend up to 50% more than 	when they pay cash</a:t>
            </a:r>
            <a:endParaRPr lang="en-US" sz="3200" b="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005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171" name="Picture 3" descr="C:\Users\Roger Shouse\Desktop\Current Files\Pics\Money\debt.jpg"/>
          <p:cNvPicPr>
            <a:picLocks noChangeAspect="1" noChangeArrowheads="1"/>
          </p:cNvPicPr>
          <p:nvPr/>
        </p:nvPicPr>
        <p:blipFill>
          <a:blip r:embed="rId3" cstate="print"/>
          <a:srcRect/>
          <a:stretch>
            <a:fillRect/>
          </a:stretch>
        </p:blipFill>
        <p:spPr bwMode="auto">
          <a:xfrm>
            <a:off x="3962400" y="1600200"/>
            <a:ext cx="5080000" cy="5054600"/>
          </a:xfrm>
          <a:prstGeom prst="rect">
            <a:avLst/>
          </a:prstGeom>
          <a:noFill/>
        </p:spPr>
      </p:pic>
      <p:sp>
        <p:nvSpPr>
          <p:cNvPr id="4" name="Rectangle 3"/>
          <p:cNvSpPr/>
          <p:nvPr/>
        </p:nvSpPr>
        <p:spPr>
          <a:xfrm>
            <a:off x="152400" y="228600"/>
            <a:ext cx="8839200" cy="1077218"/>
          </a:xfrm>
          <a:prstGeom prst="rect">
            <a:avLst/>
          </a:prstGeom>
        </p:spPr>
        <p:txBody>
          <a:bodyPr wrap="square">
            <a:spAutoFit/>
          </a:bodyPr>
          <a:lstStyle/>
          <a:p>
            <a:pPr>
              <a:buFont typeface="Arial" pitchFamily="34" charset="0"/>
              <a:buChar char="•"/>
            </a:pPr>
            <a:r>
              <a:rPr lang="en-US" sz="3200" b="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In 2008 </a:t>
            </a:r>
            <a:r>
              <a:rPr lang="en-US" sz="32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more than 50% of income went for 	debts</a:t>
            </a:r>
            <a:endParaRPr lang="en-US" sz="3200" b="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Rectangle 4"/>
          <p:cNvSpPr/>
          <p:nvPr/>
        </p:nvSpPr>
        <p:spPr>
          <a:xfrm>
            <a:off x="152400" y="2123182"/>
            <a:ext cx="4038600" cy="1077218"/>
          </a:xfrm>
          <a:prstGeom prst="rect">
            <a:avLst/>
          </a:prstGeom>
        </p:spPr>
        <p:txBody>
          <a:bodyPr wrap="square">
            <a:spAutoFit/>
          </a:bodyPr>
          <a:lstStyle/>
          <a:p>
            <a:pPr>
              <a:buFont typeface="Arial" pitchFamily="34" charset="0"/>
              <a:buChar char="•"/>
            </a:pPr>
            <a:r>
              <a:rPr lang="en-US" sz="3200" b="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43% spend more 	than they make</a:t>
            </a:r>
            <a:endParaRPr lang="en-US" sz="3200" b="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D:\Multimedia\A_Original\092_A_BonusPho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290" name="TextBox 3"/>
          <p:cNvSpPr txBox="1">
            <a:spLocks noChangeArrowheads="1"/>
          </p:cNvSpPr>
          <p:nvPr/>
        </p:nvSpPr>
        <p:spPr bwMode="auto">
          <a:xfrm>
            <a:off x="533400" y="304800"/>
            <a:ext cx="8382000" cy="584200"/>
          </a:xfrm>
          <a:prstGeom prst="rect">
            <a:avLst/>
          </a:prstGeom>
          <a:noFill/>
          <a:ln w="9525">
            <a:noFill/>
            <a:miter lim="800000"/>
            <a:headEnd/>
            <a:tailEnd/>
          </a:ln>
        </p:spPr>
        <p:txBody>
          <a:bodyPr>
            <a:spAutoFit/>
          </a:bodyPr>
          <a:lstStyle/>
          <a:p>
            <a:pPr algn="ctr"/>
            <a:r>
              <a:rPr lang="en-US" sz="32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“Golden Years are often </a:t>
            </a:r>
            <a:r>
              <a:rPr lang="en-US" sz="3200"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Not GOLDEN”</a:t>
            </a:r>
            <a:endParaRPr lang="en-US" sz="32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Rectangle 2"/>
          <p:cNvSpPr/>
          <p:nvPr/>
        </p:nvSpPr>
        <p:spPr>
          <a:xfrm>
            <a:off x="381000" y="1219200"/>
            <a:ext cx="7467600" cy="584775"/>
          </a:xfrm>
          <a:prstGeom prst="rect">
            <a:avLst/>
          </a:prstGeom>
        </p:spPr>
        <p:txBody>
          <a:bodyPr wrap="square">
            <a:spAutoFit/>
          </a:bodyPr>
          <a:lstStyle/>
          <a:p>
            <a:pPr>
              <a:buFont typeface="Arial" pitchFamily="34" charset="0"/>
              <a:buChar char="•"/>
            </a:pP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93% of retirees carry some debt</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Rectangle 3"/>
          <p:cNvSpPr/>
          <p:nvPr/>
        </p:nvSpPr>
        <p:spPr>
          <a:xfrm>
            <a:off x="381000" y="2057400"/>
            <a:ext cx="8382000" cy="1077218"/>
          </a:xfrm>
          <a:prstGeom prst="rect">
            <a:avLst/>
          </a:prstGeom>
        </p:spPr>
        <p:txBody>
          <a:bodyPr wrap="square">
            <a:spAutoFit/>
          </a:bodyPr>
          <a:lstStyle/>
          <a:p>
            <a:pPr>
              <a:buFont typeface="Arial" pitchFamily="34" charset="0"/>
              <a:buChar char="•"/>
            </a:pP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62% of people age 65 and older have a 	retirement income under $30,000</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Rectangle 4"/>
          <p:cNvSpPr/>
          <p:nvPr/>
        </p:nvSpPr>
        <p:spPr>
          <a:xfrm>
            <a:off x="457200" y="3200400"/>
            <a:ext cx="8382000" cy="584775"/>
          </a:xfrm>
          <a:prstGeom prst="rect">
            <a:avLst/>
          </a:prstGeom>
        </p:spPr>
        <p:txBody>
          <a:bodyPr wrap="square">
            <a:spAutoFit/>
          </a:bodyPr>
          <a:lstStyle/>
          <a:p>
            <a:pPr>
              <a:buFont typeface="Arial" pitchFamily="34" charset="0"/>
              <a:buChar char="•"/>
            </a:pP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27% haven’t paid off their mortgages</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Rectangle 5"/>
          <p:cNvSpPr/>
          <p:nvPr/>
        </p:nvSpPr>
        <p:spPr>
          <a:xfrm>
            <a:off x="457200" y="3886200"/>
            <a:ext cx="8458200" cy="1077218"/>
          </a:xfrm>
          <a:prstGeom prst="rect">
            <a:avLst/>
          </a:prstGeom>
        </p:spPr>
        <p:txBody>
          <a:bodyPr wrap="square">
            <a:spAutoFit/>
          </a:bodyPr>
          <a:lstStyle/>
          <a:p>
            <a:pPr>
              <a:buFont typeface="Arial" pitchFamily="34" charset="0"/>
              <a:buChar char="•"/>
            </a:pP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Average credit card debt for 65-69 year olds 	is $5,800</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Rectangle 6"/>
          <p:cNvSpPr/>
          <p:nvPr/>
        </p:nvSpPr>
        <p:spPr>
          <a:xfrm>
            <a:off x="457200" y="5018782"/>
            <a:ext cx="8458200" cy="1077218"/>
          </a:xfrm>
          <a:prstGeom prst="rect">
            <a:avLst/>
          </a:prstGeom>
        </p:spPr>
        <p:txBody>
          <a:bodyPr wrap="square">
            <a:spAutoFit/>
          </a:bodyPr>
          <a:lstStyle/>
          <a:p>
            <a:pPr>
              <a:buFont typeface="Arial" pitchFamily="34" charset="0"/>
              <a:buChar char="•"/>
            </a:pP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14% of 64 year olds face retirement with a 	negative net worth</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2209800" y="3810000"/>
            <a:ext cx="6400800" cy="14478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pic>
        <p:nvPicPr>
          <p:cNvPr id="39938" name="Picture 2" descr="Breaking the habit of public debt! thumbnail">
            <a:hlinkClick r:id="rId2" tooltip="Breaking the habit of public debt!"/>
          </p:cNvPr>
          <p:cNvPicPr>
            <a:picLocks noChangeAspect="1" noChangeArrowheads="1"/>
          </p:cNvPicPr>
          <p:nvPr/>
        </p:nvPicPr>
        <p:blipFill>
          <a:blip r:embed="rId3" cstate="print"/>
          <a:srcRect/>
          <a:stretch>
            <a:fillRect/>
          </a:stretch>
        </p:blipFill>
        <p:spPr bwMode="auto">
          <a:xfrm rot="21120924">
            <a:off x="-321760" y="134686"/>
            <a:ext cx="4373078" cy="3962790"/>
          </a:xfrm>
          <a:prstGeom prst="rect">
            <a:avLst/>
          </a:prstGeom>
          <a:noFill/>
        </p:spPr>
      </p:pic>
      <p:sp>
        <p:nvSpPr>
          <p:cNvPr id="5" name="TextBox 4"/>
          <p:cNvSpPr txBox="1"/>
          <p:nvPr/>
        </p:nvSpPr>
        <p:spPr>
          <a:xfrm>
            <a:off x="3962400" y="381000"/>
            <a:ext cx="4648200" cy="1508105"/>
          </a:xfrm>
          <a:prstGeom prst="rect">
            <a:avLst/>
          </a:prstGeom>
          <a:noFill/>
        </p:spPr>
        <p:txBody>
          <a:bodyPr wrap="square" rtlCol="0">
            <a:spAutoFit/>
          </a:bodyPr>
          <a:lstStyle/>
          <a:p>
            <a:r>
              <a:rPr lang="en-US" sz="3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“Average in America, is overweight and broke”</a:t>
            </a:r>
            <a:r>
              <a:rPr lang="en-US" b="0" dirty="0" smtClean="0">
                <a:effectLst>
                  <a:outerShdw blurRad="38100" dist="38100" dir="2700000" algn="tl">
                    <a:srgbClr val="000000">
                      <a:alpha val="43137"/>
                    </a:srgbClr>
                  </a:outerShdw>
                </a:effectLst>
                <a:latin typeface="+mj-lt"/>
              </a:rPr>
              <a:t> </a:t>
            </a:r>
          </a:p>
          <a:p>
            <a:pPr algn="r"/>
            <a:r>
              <a:rPr lang="en-US" sz="2800" b="0" dirty="0" smtClean="0">
                <a:latin typeface="+mj-lt"/>
              </a:rPr>
              <a:t>(Dave Ramsey)</a:t>
            </a:r>
            <a:endParaRPr lang="en-US" sz="2800" b="0" dirty="0">
              <a:latin typeface="+mj-lt"/>
            </a:endParaRPr>
          </a:p>
        </p:txBody>
      </p:sp>
      <p:sp>
        <p:nvSpPr>
          <p:cNvPr id="7" name="Oval 6"/>
          <p:cNvSpPr/>
          <p:nvPr/>
        </p:nvSpPr>
        <p:spPr bwMode="auto">
          <a:xfrm>
            <a:off x="381000" y="3886200"/>
            <a:ext cx="7924800" cy="1295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6" name="TextBox 5"/>
          <p:cNvSpPr txBox="1"/>
          <p:nvPr/>
        </p:nvSpPr>
        <p:spPr>
          <a:xfrm>
            <a:off x="685800" y="4215825"/>
            <a:ext cx="7391400" cy="584775"/>
          </a:xfrm>
          <a:prstGeom prst="rect">
            <a:avLst/>
          </a:prstGeom>
          <a:noFill/>
        </p:spPr>
        <p:txBody>
          <a:bodyPr wrap="square" rtlCol="0">
            <a:spAutoFit/>
          </a:bodyPr>
          <a:lstStyle/>
          <a:p>
            <a:pPr algn="ctr"/>
            <a:r>
              <a:rPr lang="en-US" sz="3200" b="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Toys R Us has become “Woe are We.”</a:t>
            </a:r>
            <a:endParaRPr lang="en-US" sz="3200" b="0" i="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145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76200" y="152400"/>
            <a:ext cx="9067800" cy="584775"/>
          </a:xfrm>
          <a:prstGeom prst="rect">
            <a:avLst/>
          </a:prstGeom>
          <a:solidFill>
            <a:srgbClr val="FFFF00"/>
          </a:solidFill>
        </p:spPr>
        <p:txBody>
          <a:bodyPr wrap="square" rtlCol="0">
            <a:spAutoFit/>
          </a:bodyPr>
          <a:lstStyle/>
          <a:p>
            <a:pPr algn="ctr"/>
            <a:r>
              <a:rPr lang="en-US" sz="3200" dirty="0" smtClean="0">
                <a:latin typeface="Currency" pitchFamily="2" charset="0"/>
                <a:ea typeface="Tahoma" pitchFamily="34" charset="0"/>
                <a:cs typeface="Tahoma" pitchFamily="34" charset="0"/>
              </a:rPr>
              <a:t>The Signs of Coming Disaster</a:t>
            </a:r>
            <a:endParaRPr lang="en-US" sz="3200" dirty="0">
              <a:latin typeface="Currency" pitchFamily="2" charset="0"/>
              <a:ea typeface="Tahoma" pitchFamily="34" charset="0"/>
              <a:cs typeface="Tahoma" pitchFamily="34" charset="0"/>
            </a:endParaRPr>
          </a:p>
        </p:txBody>
      </p:sp>
      <p:sp>
        <p:nvSpPr>
          <p:cNvPr id="3" name="TextBox 2"/>
          <p:cNvSpPr txBox="1"/>
          <p:nvPr/>
        </p:nvSpPr>
        <p:spPr>
          <a:xfrm>
            <a:off x="0" y="914400"/>
            <a:ext cx="91440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1. We don’t know what’s going on</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p:cNvSpPr txBox="1"/>
          <p:nvPr/>
        </p:nvSpPr>
        <p:spPr>
          <a:xfrm>
            <a:off x="0" y="1625025"/>
            <a:ext cx="91440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2. Consider credit cards as money</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2286000"/>
            <a:ext cx="104394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3. Use credit cards to get the necessities of life</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0" y="2996625"/>
            <a:ext cx="8991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4. Borrowing to pay other debt</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TextBox 6"/>
          <p:cNvSpPr txBox="1"/>
          <p:nvPr/>
        </p:nvSpPr>
        <p:spPr>
          <a:xfrm>
            <a:off x="0" y="3733800"/>
            <a:ext cx="84582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5. Look for get rich quick schemes</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9" name="Picture 6" descr="Budget picture"/>
          <p:cNvPicPr>
            <a:picLocks noChangeAspect="1" noChangeArrowheads="1"/>
          </p:cNvPicPr>
          <p:nvPr/>
        </p:nvPicPr>
        <p:blipFill>
          <a:blip r:embed="rId3" cstate="print"/>
          <a:srcRect/>
          <a:stretch>
            <a:fillRect/>
          </a:stretch>
        </p:blipFill>
        <p:spPr bwMode="auto">
          <a:xfrm>
            <a:off x="6858000" y="762000"/>
            <a:ext cx="2190750" cy="1552575"/>
          </a:xfrm>
          <a:prstGeom prst="rect">
            <a:avLst/>
          </a:prstGeom>
          <a:noFill/>
        </p:spPr>
      </p:pic>
      <p:pic>
        <p:nvPicPr>
          <p:cNvPr id="35842" name="Picture 2" descr="http://assets.nydailynews.com/img/2009/11/10/alg_piggy.jpg"/>
          <p:cNvPicPr>
            <a:picLocks noChangeAspect="1" noChangeArrowheads="1"/>
          </p:cNvPicPr>
          <p:nvPr/>
        </p:nvPicPr>
        <p:blipFill>
          <a:blip r:embed="rId4" cstate="print"/>
          <a:srcRect/>
          <a:stretch>
            <a:fillRect/>
          </a:stretch>
        </p:blipFill>
        <p:spPr bwMode="auto">
          <a:xfrm>
            <a:off x="1447800" y="4648200"/>
            <a:ext cx="2854285" cy="1889125"/>
          </a:xfrm>
          <a:prstGeom prst="rect">
            <a:avLst/>
          </a:prstGeom>
          <a:noFill/>
        </p:spPr>
      </p:pic>
      <p:pic>
        <p:nvPicPr>
          <p:cNvPr id="11" name="Picture 2" descr="http://assets.nydailynews.com/img/2009/11/10/alg_piggy.jpg"/>
          <p:cNvPicPr>
            <a:picLocks noChangeAspect="1" noChangeArrowheads="1"/>
          </p:cNvPicPr>
          <p:nvPr/>
        </p:nvPicPr>
        <p:blipFill>
          <a:blip r:embed="rId4" cstate="print"/>
          <a:srcRect/>
          <a:stretch>
            <a:fillRect/>
          </a:stretch>
        </p:blipFill>
        <p:spPr bwMode="auto">
          <a:xfrm>
            <a:off x="4572000" y="4648200"/>
            <a:ext cx="2854285" cy="1889125"/>
          </a:xfrm>
          <a:prstGeom prst="rect">
            <a:avLst/>
          </a:prstGeom>
          <a:noFill/>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145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76200" y="152400"/>
            <a:ext cx="9067800" cy="584775"/>
          </a:xfrm>
          <a:prstGeom prst="rect">
            <a:avLst/>
          </a:prstGeom>
          <a:solidFill>
            <a:srgbClr val="FFFF00"/>
          </a:solidFill>
        </p:spPr>
        <p:txBody>
          <a:bodyPr wrap="square" rtlCol="0">
            <a:spAutoFit/>
          </a:bodyPr>
          <a:lstStyle/>
          <a:p>
            <a:pPr algn="ctr"/>
            <a:r>
              <a:rPr lang="en-US" sz="3200" dirty="0" smtClean="0">
                <a:latin typeface="Currency" pitchFamily="2" charset="0"/>
                <a:ea typeface="Tahoma" pitchFamily="34" charset="0"/>
                <a:cs typeface="Tahoma" pitchFamily="34" charset="0"/>
              </a:rPr>
              <a:t>The Signs of Coming Disaster</a:t>
            </a:r>
            <a:endParaRPr lang="en-US" sz="3200" dirty="0">
              <a:latin typeface="Currency" pitchFamily="2" charset="0"/>
              <a:ea typeface="Tahoma" pitchFamily="34" charset="0"/>
              <a:cs typeface="Tahoma" pitchFamily="34" charset="0"/>
            </a:endParaRPr>
          </a:p>
        </p:txBody>
      </p:sp>
      <p:sp>
        <p:nvSpPr>
          <p:cNvPr id="3" name="TextBox 2"/>
          <p:cNvSpPr txBox="1"/>
          <p:nvPr/>
        </p:nvSpPr>
        <p:spPr>
          <a:xfrm>
            <a:off x="0" y="914400"/>
            <a:ext cx="91440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6. Collectors call</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p:cNvSpPr txBox="1"/>
          <p:nvPr/>
        </p:nvSpPr>
        <p:spPr>
          <a:xfrm>
            <a:off x="0" y="1625025"/>
            <a:ext cx="91440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7. Tempted to be dishonest</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0" y="2286000"/>
            <a:ext cx="104394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8. View bankruptcy as a solution</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0" y="2996625"/>
            <a:ext cx="8991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9. No specific plans</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TextBox 6"/>
          <p:cNvSpPr txBox="1"/>
          <p:nvPr/>
        </p:nvSpPr>
        <p:spPr>
          <a:xfrm>
            <a:off x="0" y="3733800"/>
            <a:ext cx="84582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10. Dying spiritual life</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2" name="Picture 11" descr="credit cards.jpg"/>
          <p:cNvPicPr>
            <a:picLocks noChangeAspect="1"/>
          </p:cNvPicPr>
          <p:nvPr/>
        </p:nvPicPr>
        <p:blipFill>
          <a:blip r:embed="rId3" cstate="print"/>
          <a:stretch>
            <a:fillRect/>
          </a:stretch>
        </p:blipFill>
        <p:spPr>
          <a:xfrm rot="20308314">
            <a:off x="4386822" y="2606526"/>
            <a:ext cx="4853976" cy="3235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0" y="76200"/>
            <a:ext cx="3581400" cy="5509200"/>
          </a:xfrm>
          <a:prstGeom prst="rect">
            <a:avLst/>
          </a:prstGeom>
          <a:noFill/>
        </p:spPr>
        <p:txBody>
          <a:bodyPr wrap="square" rtlCol="0">
            <a:spAutoFit/>
          </a:bodyPr>
          <a:lstStyle/>
          <a:p>
            <a:r>
              <a:rPr lang="en-US" sz="3200" b="1" i="1" dirty="0" smtClean="0">
                <a:latin typeface="Tahoma" pitchFamily="34" charset="0"/>
                <a:ea typeface="Tahoma" pitchFamily="34" charset="0"/>
                <a:cs typeface="Tahoma" pitchFamily="34" charset="0"/>
              </a:rPr>
              <a:t>If you cross certain lines you increase the potential of immediately hurting yourself right now and making your future not the way you planned</a:t>
            </a:r>
            <a:endParaRPr lang="en-US" sz="3200" b="1" i="1" dirty="0">
              <a:latin typeface="Tahoma" pitchFamily="34" charset="0"/>
              <a:ea typeface="Tahoma" pitchFamily="34" charset="0"/>
              <a:cs typeface="Tahoma" pitchFamily="34" charset="0"/>
            </a:endParaRPr>
          </a:p>
        </p:txBody>
      </p:sp>
      <p:pic>
        <p:nvPicPr>
          <p:cNvPr id="3" name="Picture 2" descr="background.jpg"/>
          <p:cNvPicPr>
            <a:picLocks noChangeAspect="1"/>
          </p:cNvPicPr>
          <p:nvPr/>
        </p:nvPicPr>
        <p:blipFill>
          <a:blip r:embed="rId2" cstate="print"/>
          <a:srcRect r="50234"/>
          <a:stretch>
            <a:fillRect/>
          </a:stretch>
        </p:blipFill>
        <p:spPr>
          <a:xfrm>
            <a:off x="0" y="0"/>
            <a:ext cx="5410200" cy="6858000"/>
          </a:xfrm>
          <a:prstGeom prst="rect">
            <a:avLst/>
          </a:prstGeom>
        </p:spPr>
      </p:pic>
      <p:sp>
        <p:nvSpPr>
          <p:cNvPr id="4" name="TextBox 3"/>
          <p:cNvSpPr txBox="1"/>
          <p:nvPr/>
        </p:nvSpPr>
        <p:spPr>
          <a:xfrm>
            <a:off x="762000" y="304800"/>
            <a:ext cx="3810000" cy="1631216"/>
          </a:xfrm>
          <a:prstGeom prst="rect">
            <a:avLst/>
          </a:prstGeom>
          <a:noFill/>
        </p:spPr>
        <p:txBody>
          <a:bodyPr wrap="square" rtlCol="0">
            <a:spAutoFit/>
          </a:bodyPr>
          <a:lstStyle/>
          <a:p>
            <a:pPr algn="ctr"/>
            <a:r>
              <a:rPr lang="en-US" sz="10000" dirty="0" smtClean="0">
                <a:latin typeface="Tall Paul" pitchFamily="2" charset="0"/>
              </a:rPr>
              <a:t>Guardrails</a:t>
            </a:r>
            <a:endParaRPr lang="en-US" sz="10000" dirty="0">
              <a:latin typeface="Tall Paul" pitchFamily="2" charset="0"/>
            </a:endParaRPr>
          </a:p>
        </p:txBody>
      </p:sp>
    </p:spTree>
  </p:cSld>
  <p:clrMapOvr>
    <a:masterClrMapping/>
  </p:clrMapOvr>
  <p:transition spd="slow">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121_A_BonusDrop"/>
          <p:cNvPicPr>
            <a:picLocks noChangeAspect="1" noChangeArrowheads="1"/>
          </p:cNvPicPr>
          <p:nvPr/>
        </p:nvPicPr>
        <p:blipFill>
          <a:blip r:embed="rId2" cstate="print"/>
          <a:srcRect/>
          <a:stretch>
            <a:fillRect/>
          </a:stretch>
        </p:blipFill>
        <p:spPr bwMode="auto">
          <a:xfrm>
            <a:off x="0" y="-3175"/>
            <a:ext cx="9144000" cy="6861175"/>
          </a:xfrm>
          <a:prstGeom prst="rect">
            <a:avLst/>
          </a:prstGeom>
          <a:noFill/>
        </p:spPr>
      </p:pic>
      <p:sp>
        <p:nvSpPr>
          <p:cNvPr id="2" name="TextBox 1"/>
          <p:cNvSpPr txBox="1"/>
          <p:nvPr/>
        </p:nvSpPr>
        <p:spPr>
          <a:xfrm>
            <a:off x="228600" y="152400"/>
            <a:ext cx="8763000" cy="584775"/>
          </a:xfrm>
          <a:prstGeom prst="rect">
            <a:avLst/>
          </a:prstGeom>
          <a:solidFill>
            <a:srgbClr val="FFFF00"/>
          </a:solidFill>
        </p:spPr>
        <p:txBody>
          <a:bodyPr wrap="square" rtlCol="0">
            <a:spAutoFit/>
          </a:bodyPr>
          <a:lstStyle/>
          <a:p>
            <a:r>
              <a:rPr lang="en-US" sz="3200" dirty="0" smtClean="0">
                <a:latin typeface="Tahoma" pitchFamily="34" charset="0"/>
                <a:ea typeface="Tahoma" pitchFamily="34" charset="0"/>
                <a:cs typeface="Tahoma" pitchFamily="34" charset="0"/>
              </a:rPr>
              <a:t>1. Don’t be fooled by the Pied Piper of Money</a:t>
            </a:r>
            <a:endParaRPr lang="en-US" sz="3200" dirty="0">
              <a:latin typeface="Tahoma" pitchFamily="34" charset="0"/>
              <a:ea typeface="Tahoma" pitchFamily="34" charset="0"/>
              <a:cs typeface="Tahoma" pitchFamily="34" charset="0"/>
            </a:endParaRPr>
          </a:p>
        </p:txBody>
      </p:sp>
      <p:sp>
        <p:nvSpPr>
          <p:cNvPr id="3" name="TextBox 2"/>
          <p:cNvSpPr txBox="1"/>
          <p:nvPr/>
        </p:nvSpPr>
        <p:spPr>
          <a:xfrm>
            <a:off x="1371600" y="2057400"/>
            <a:ext cx="7239000" cy="584775"/>
          </a:xfrm>
          <a:prstGeom prst="rect">
            <a:avLst/>
          </a:prstGeom>
          <a:noFill/>
        </p:spPr>
        <p:txBody>
          <a:bodyPr wrap="square" rtlCol="0">
            <a:spAutoFit/>
          </a:bodyPr>
          <a:lstStyle/>
          <a:p>
            <a:pPr>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Maiandra GD" pitchFamily="34" charset="0"/>
              </a:rPr>
              <a:t> Ps 39:4-6</a:t>
            </a:r>
            <a:endParaRPr lang="en-US" sz="3200" b="1" dirty="0">
              <a:solidFill>
                <a:schemeClr val="bg1"/>
              </a:solidFill>
              <a:effectLst>
                <a:outerShdw blurRad="38100" dist="38100" dir="2700000" algn="tl">
                  <a:srgbClr val="000000">
                    <a:alpha val="43137"/>
                  </a:srgbClr>
                </a:outerShdw>
              </a:effectLst>
              <a:latin typeface="Maiandra GD" pitchFamily="34" charset="0"/>
            </a:endParaRPr>
          </a:p>
        </p:txBody>
      </p:sp>
      <p:pic>
        <p:nvPicPr>
          <p:cNvPr id="5" name="Picture 4" descr="man chasing carrot.jpg"/>
          <p:cNvPicPr>
            <a:picLocks noChangeAspect="1"/>
          </p:cNvPicPr>
          <p:nvPr/>
        </p:nvPicPr>
        <p:blipFill>
          <a:blip r:embed="rId3" cstate="print"/>
          <a:srcRect l="2809" t="3333"/>
          <a:stretch>
            <a:fillRect/>
          </a:stretch>
        </p:blipFill>
        <p:spPr>
          <a:xfrm>
            <a:off x="5562600" y="990600"/>
            <a:ext cx="3290244"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121_A_BonusDrop"/>
          <p:cNvPicPr>
            <a:picLocks noChangeAspect="1" noChangeArrowheads="1"/>
          </p:cNvPicPr>
          <p:nvPr/>
        </p:nvPicPr>
        <p:blipFill>
          <a:blip r:embed="rId2" cstate="print"/>
          <a:srcRect/>
          <a:stretch>
            <a:fillRect/>
          </a:stretch>
        </p:blipFill>
        <p:spPr bwMode="auto">
          <a:xfrm>
            <a:off x="0" y="-3175"/>
            <a:ext cx="9144000" cy="6861175"/>
          </a:xfrm>
          <a:prstGeom prst="rect">
            <a:avLst/>
          </a:prstGeom>
          <a:noFill/>
        </p:spPr>
      </p:pic>
      <p:sp>
        <p:nvSpPr>
          <p:cNvPr id="2" name="TextBox 1"/>
          <p:cNvSpPr txBox="1"/>
          <p:nvPr/>
        </p:nvSpPr>
        <p:spPr>
          <a:xfrm>
            <a:off x="228600" y="152400"/>
            <a:ext cx="8763000" cy="584775"/>
          </a:xfrm>
          <a:prstGeom prst="rect">
            <a:avLst/>
          </a:prstGeom>
          <a:solidFill>
            <a:srgbClr val="FFFF00"/>
          </a:solidFill>
        </p:spPr>
        <p:txBody>
          <a:bodyPr wrap="square" rtlCol="0">
            <a:spAutoFit/>
          </a:bodyPr>
          <a:lstStyle/>
          <a:p>
            <a:r>
              <a:rPr lang="en-US" sz="3200" dirty="0" smtClean="0">
                <a:latin typeface="Tahoma" pitchFamily="34" charset="0"/>
                <a:ea typeface="Tahoma" pitchFamily="34" charset="0"/>
                <a:cs typeface="Tahoma" pitchFamily="34" charset="0"/>
              </a:rPr>
              <a:t>1. Don’t be fooled by the Pied Piper of Money</a:t>
            </a:r>
            <a:endParaRPr lang="en-US" sz="3200" dirty="0">
              <a:latin typeface="Tahoma" pitchFamily="34" charset="0"/>
              <a:ea typeface="Tahoma" pitchFamily="34" charset="0"/>
              <a:cs typeface="Tahoma" pitchFamily="34" charset="0"/>
            </a:endParaRPr>
          </a:p>
        </p:txBody>
      </p:sp>
      <p:pic>
        <p:nvPicPr>
          <p:cNvPr id="5" name="Picture 4" descr="man chasing carrot.jpg"/>
          <p:cNvPicPr>
            <a:picLocks noChangeAspect="1"/>
          </p:cNvPicPr>
          <p:nvPr/>
        </p:nvPicPr>
        <p:blipFill>
          <a:blip r:embed="rId3" cstate="print"/>
          <a:srcRect l="2809" t="3333"/>
          <a:stretch>
            <a:fillRect/>
          </a:stretch>
        </p:blipFill>
        <p:spPr>
          <a:xfrm>
            <a:off x="5562600" y="990600"/>
            <a:ext cx="3290244"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533400" y="1143000"/>
            <a:ext cx="7239000" cy="584775"/>
          </a:xfrm>
          <a:prstGeom prst="rect">
            <a:avLst/>
          </a:prstGeom>
          <a:noFill/>
        </p:spPr>
        <p:txBody>
          <a:bodyPr wrap="square" rtlCol="0">
            <a:spAutoFit/>
          </a:bodyPr>
          <a:lstStyle/>
          <a:p>
            <a:pPr>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Maiandra GD" pitchFamily="34" charset="0"/>
              </a:rPr>
              <a:t> More is not necessarily better</a:t>
            </a:r>
            <a:endParaRPr lang="en-US" sz="3200" b="1" dirty="0">
              <a:solidFill>
                <a:schemeClr val="bg1"/>
              </a:solidFill>
              <a:effectLst>
                <a:outerShdw blurRad="38100" dist="38100" dir="2700000" algn="tl">
                  <a:srgbClr val="000000">
                    <a:alpha val="43137"/>
                  </a:srgbClr>
                </a:outerShdw>
              </a:effectLst>
              <a:latin typeface="Maiandra GD" pitchFamily="34" charset="0"/>
            </a:endParaRPr>
          </a:p>
        </p:txBody>
      </p:sp>
      <p:sp>
        <p:nvSpPr>
          <p:cNvPr id="6" name="TextBox 5"/>
          <p:cNvSpPr txBox="1"/>
          <p:nvPr/>
        </p:nvSpPr>
        <p:spPr>
          <a:xfrm>
            <a:off x="152400" y="1981200"/>
            <a:ext cx="5486400" cy="30469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3200" b="1" dirty="0" err="1" smtClean="0">
                <a:effectLst>
                  <a:outerShdw blurRad="38100" dist="38100" dir="2700000" algn="tl">
                    <a:srgbClr val="000000">
                      <a:alpha val="43137"/>
                    </a:srgbClr>
                  </a:outerShdw>
                </a:effectLst>
                <a:latin typeface="Maiandra GD" pitchFamily="34" charset="0"/>
              </a:rPr>
              <a:t>Ecc</a:t>
            </a:r>
            <a:r>
              <a:rPr lang="en-US" sz="3200" b="1" dirty="0" smtClean="0">
                <a:effectLst>
                  <a:outerShdw blurRad="38100" dist="38100" dir="2700000" algn="tl">
                    <a:srgbClr val="000000">
                      <a:alpha val="43137"/>
                    </a:srgbClr>
                  </a:outerShdw>
                </a:effectLst>
                <a:latin typeface="Maiandra GD" pitchFamily="34" charset="0"/>
              </a:rPr>
              <a:t> 5:12 The sleep of the working man is pleasant, whether he eats little or much. But the full stomach of the rich man does not allow him to sleep.</a:t>
            </a:r>
          </a:p>
        </p:txBody>
      </p:sp>
      <p:sp>
        <p:nvSpPr>
          <p:cNvPr id="7" name="TextBox 6"/>
          <p:cNvSpPr txBox="1"/>
          <p:nvPr/>
        </p:nvSpPr>
        <p:spPr>
          <a:xfrm>
            <a:off x="304800" y="2362200"/>
            <a:ext cx="5181600" cy="2062103"/>
          </a:xfrm>
          <a:prstGeom prst="rect">
            <a:avLst/>
          </a:prstGeom>
          <a:solidFill>
            <a:srgbClr val="EEECE1"/>
          </a:solidFill>
          <a:ln>
            <a:solidFill>
              <a:schemeClr val="tx1"/>
            </a:solidFill>
          </a:ln>
        </p:spPr>
        <p:txBody>
          <a:bodyPr wrap="square" rtlCol="0">
            <a:spAutoFit/>
          </a:bodyPr>
          <a:lstStyle/>
          <a:p>
            <a:r>
              <a:rPr lang="en-US" sz="3200" b="1" dirty="0" err="1" smtClean="0">
                <a:effectLst>
                  <a:outerShdw blurRad="38100" dist="38100" dir="2700000" algn="tl">
                    <a:srgbClr val="000000">
                      <a:alpha val="43137"/>
                    </a:srgbClr>
                  </a:outerShdw>
                </a:effectLst>
                <a:latin typeface="Maiandra GD" pitchFamily="34" charset="0"/>
              </a:rPr>
              <a:t>Lk</a:t>
            </a:r>
            <a:r>
              <a:rPr lang="en-US" sz="3200" b="1" dirty="0" smtClean="0">
                <a:effectLst>
                  <a:outerShdw blurRad="38100" dist="38100" dir="2700000" algn="tl">
                    <a:srgbClr val="000000">
                      <a:alpha val="43137"/>
                    </a:srgbClr>
                  </a:outerShdw>
                </a:effectLst>
                <a:latin typeface="Maiandra GD" pitchFamily="34" charset="0"/>
              </a:rPr>
              <a:t> 10:41 "Martha, Martha, you are worried and bothered about so many things;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6"/>
                                        </p:tgtEl>
                                      </p:cBhvr>
                                    </p:animEffect>
                                    <p:set>
                                      <p:cBhvr>
                                        <p:cTn id="20" dur="1" fill="hold">
                                          <p:stCondLst>
                                            <p:cond delay="1999"/>
                                          </p:stCondLst>
                                        </p:cTn>
                                        <p:tgtEl>
                                          <p:spTgt spid="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005_A_JuiceDrop"/>
          <p:cNvPicPr>
            <a:picLocks noChangeAspect="1" noChangeArrowheads="1"/>
          </p:cNvPicPr>
          <p:nvPr/>
        </p:nvPicPr>
        <p:blipFill>
          <a:blip r:embed="rId2" cstate="print"/>
          <a:srcRect/>
          <a:stretch>
            <a:fillRect/>
          </a:stretch>
        </p:blipFill>
        <p:spPr bwMode="auto">
          <a:xfrm>
            <a:off x="0" y="0"/>
            <a:ext cx="9144000" cy="2971800"/>
          </a:xfrm>
          <a:prstGeom prst="rect">
            <a:avLst/>
          </a:prstGeom>
          <a:noFill/>
        </p:spPr>
      </p:pic>
      <p:sp>
        <p:nvSpPr>
          <p:cNvPr id="4" name="Rounded Rectangle 3"/>
          <p:cNvSpPr/>
          <p:nvPr/>
        </p:nvSpPr>
        <p:spPr bwMode="auto">
          <a:xfrm>
            <a:off x="1295400" y="457200"/>
            <a:ext cx="7315200" cy="1371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3" name="Rounded Rectangle 2"/>
          <p:cNvSpPr/>
          <p:nvPr/>
        </p:nvSpPr>
        <p:spPr bwMode="auto">
          <a:xfrm>
            <a:off x="533400" y="228600"/>
            <a:ext cx="7924800" cy="1447800"/>
          </a:xfrm>
          <a:prstGeom prst="roundRect">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Tahoma" pitchFamily="34" charset="0"/>
            </a:endParaRPr>
          </a:p>
        </p:txBody>
      </p:sp>
      <p:sp>
        <p:nvSpPr>
          <p:cNvPr id="5122" name="TextBox 3"/>
          <p:cNvSpPr txBox="1">
            <a:spLocks noChangeArrowheads="1"/>
          </p:cNvSpPr>
          <p:nvPr/>
        </p:nvSpPr>
        <p:spPr bwMode="auto">
          <a:xfrm>
            <a:off x="381000" y="152400"/>
            <a:ext cx="8382000" cy="1200329"/>
          </a:xfrm>
          <a:prstGeom prst="rect">
            <a:avLst/>
          </a:prstGeom>
          <a:noFill/>
          <a:ln w="9525">
            <a:noFill/>
            <a:miter lim="800000"/>
            <a:headEnd/>
            <a:tailEnd/>
          </a:ln>
        </p:spPr>
        <p:txBody>
          <a:bodyPr>
            <a:spAutoFit/>
          </a:bodyPr>
          <a:lstStyle/>
          <a:p>
            <a:pPr algn="ctr"/>
            <a:r>
              <a:rPr lang="en-US" sz="7200" b="0" dirty="0" smtClean="0">
                <a:solidFill>
                  <a:srgbClr val="FF0000"/>
                </a:solidFill>
                <a:effectLst>
                  <a:outerShdw blurRad="38100" dist="38100" dir="2700000" algn="tl">
                    <a:srgbClr val="000000">
                      <a:alpha val="43137"/>
                    </a:srgbClr>
                  </a:outerShdw>
                </a:effectLst>
                <a:latin typeface="BattleLines" pitchFamily="34" charset="0"/>
              </a:rPr>
              <a:t>God’s </a:t>
            </a:r>
            <a:r>
              <a:rPr lang="en-US" sz="7200" b="0" dirty="0">
                <a:solidFill>
                  <a:srgbClr val="FF0000"/>
                </a:solidFill>
                <a:effectLst>
                  <a:outerShdw blurRad="38100" dist="38100" dir="2700000" algn="tl">
                    <a:srgbClr val="000000">
                      <a:alpha val="43137"/>
                    </a:srgbClr>
                  </a:outerShdw>
                </a:effectLst>
                <a:latin typeface="BattleLines" pitchFamily="34" charset="0"/>
              </a:rPr>
              <a:t>guardrails </a:t>
            </a:r>
          </a:p>
        </p:txBody>
      </p:sp>
      <p:pic>
        <p:nvPicPr>
          <p:cNvPr id="5" name="Picture 4" descr="guardrail_right.jpg"/>
          <p:cNvPicPr>
            <a:picLocks noChangeAspect="1"/>
          </p:cNvPicPr>
          <p:nvPr/>
        </p:nvPicPr>
        <p:blipFill>
          <a:blip r:embed="rId3" cstate="print"/>
          <a:stretch>
            <a:fillRect/>
          </a:stretch>
        </p:blipFill>
        <p:spPr>
          <a:xfrm>
            <a:off x="4038600" y="3048000"/>
            <a:ext cx="2895600" cy="1017984"/>
          </a:xfrm>
          <a:prstGeom prst="rect">
            <a:avLst/>
          </a:prstGeom>
        </p:spPr>
      </p:pic>
      <p:pic>
        <p:nvPicPr>
          <p:cNvPr id="6" name="Picture 5" descr="guardrail_left.jpg"/>
          <p:cNvPicPr>
            <a:picLocks noChangeAspect="1"/>
          </p:cNvPicPr>
          <p:nvPr/>
        </p:nvPicPr>
        <p:blipFill>
          <a:blip r:embed="rId4" cstate="print"/>
          <a:stretch>
            <a:fillRect/>
          </a:stretch>
        </p:blipFill>
        <p:spPr>
          <a:xfrm>
            <a:off x="2819400" y="3048000"/>
            <a:ext cx="2895600" cy="1017984"/>
          </a:xfrm>
          <a:prstGeom prst="rect">
            <a:avLst/>
          </a:prstGeom>
        </p:spPr>
      </p:pic>
      <p:pic>
        <p:nvPicPr>
          <p:cNvPr id="8" name="Picture 5" descr="005_A_JuiceDrop"/>
          <p:cNvPicPr>
            <a:picLocks noChangeAspect="1" noChangeArrowheads="1"/>
          </p:cNvPicPr>
          <p:nvPr/>
        </p:nvPicPr>
        <p:blipFill>
          <a:blip r:embed="rId2" cstate="print"/>
          <a:srcRect/>
          <a:stretch>
            <a:fillRect/>
          </a:stretch>
        </p:blipFill>
        <p:spPr bwMode="auto">
          <a:xfrm>
            <a:off x="0" y="4114800"/>
            <a:ext cx="9144000" cy="2743200"/>
          </a:xfrm>
          <a:prstGeom prst="rect">
            <a:avLst/>
          </a:prstGeom>
          <a:noFill/>
        </p:spPr>
      </p:pic>
      <p:sp>
        <p:nvSpPr>
          <p:cNvPr id="9" name="TextBox 8"/>
          <p:cNvSpPr txBox="1"/>
          <p:nvPr/>
        </p:nvSpPr>
        <p:spPr>
          <a:xfrm>
            <a:off x="1371600" y="4648200"/>
            <a:ext cx="6477000" cy="1077218"/>
          </a:xfrm>
          <a:prstGeom prst="rect">
            <a:avLst/>
          </a:prstGeom>
          <a:solidFill>
            <a:srgbClr val="FFFFFF">
              <a:alpha val="50196"/>
            </a:srgbClr>
          </a:solidFill>
          <a:ln w="38100">
            <a:solidFill>
              <a:schemeClr val="bg1"/>
            </a:solidFill>
          </a:ln>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God’s guardrails keep us from ruining our lives</a:t>
            </a:r>
            <a:endParaRPr lang="en-US" sz="3200" b="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121_A_BonusDrop"/>
          <p:cNvPicPr>
            <a:picLocks noChangeAspect="1" noChangeArrowheads="1"/>
          </p:cNvPicPr>
          <p:nvPr/>
        </p:nvPicPr>
        <p:blipFill>
          <a:blip r:embed="rId2" cstate="print"/>
          <a:srcRect/>
          <a:stretch>
            <a:fillRect/>
          </a:stretch>
        </p:blipFill>
        <p:spPr bwMode="auto">
          <a:xfrm>
            <a:off x="0" y="-3175"/>
            <a:ext cx="9144000" cy="6861175"/>
          </a:xfrm>
          <a:prstGeom prst="rect">
            <a:avLst/>
          </a:prstGeom>
          <a:noFill/>
        </p:spPr>
      </p:pic>
      <p:sp>
        <p:nvSpPr>
          <p:cNvPr id="2" name="TextBox 1"/>
          <p:cNvSpPr txBox="1"/>
          <p:nvPr/>
        </p:nvSpPr>
        <p:spPr>
          <a:xfrm>
            <a:off x="228600" y="152400"/>
            <a:ext cx="8763000" cy="584775"/>
          </a:xfrm>
          <a:prstGeom prst="rect">
            <a:avLst/>
          </a:prstGeom>
          <a:solidFill>
            <a:srgbClr val="FFFF00"/>
          </a:solidFill>
        </p:spPr>
        <p:txBody>
          <a:bodyPr wrap="square" rtlCol="0">
            <a:spAutoFit/>
          </a:bodyPr>
          <a:lstStyle/>
          <a:p>
            <a:r>
              <a:rPr lang="en-US" sz="3200" dirty="0" smtClean="0">
                <a:latin typeface="Tahoma" pitchFamily="34" charset="0"/>
                <a:ea typeface="Tahoma" pitchFamily="34" charset="0"/>
                <a:cs typeface="Tahoma" pitchFamily="34" charset="0"/>
              </a:rPr>
              <a:t>1. Don’t be fooled by the Pied Piper of Money</a:t>
            </a:r>
            <a:endParaRPr lang="en-US" sz="3200" dirty="0">
              <a:latin typeface="Tahoma" pitchFamily="34" charset="0"/>
              <a:ea typeface="Tahoma" pitchFamily="34" charset="0"/>
              <a:cs typeface="Tahoma" pitchFamily="34" charset="0"/>
            </a:endParaRPr>
          </a:p>
        </p:txBody>
      </p:sp>
      <p:pic>
        <p:nvPicPr>
          <p:cNvPr id="5" name="Picture 4" descr="man chasing carrot.jpg"/>
          <p:cNvPicPr>
            <a:picLocks noChangeAspect="1"/>
          </p:cNvPicPr>
          <p:nvPr/>
        </p:nvPicPr>
        <p:blipFill>
          <a:blip r:embed="rId3" cstate="print"/>
          <a:srcRect l="2809" t="3333"/>
          <a:stretch>
            <a:fillRect/>
          </a:stretch>
        </p:blipFill>
        <p:spPr>
          <a:xfrm>
            <a:off x="5562600" y="990600"/>
            <a:ext cx="3290244"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533400" y="1143000"/>
            <a:ext cx="7239000" cy="584775"/>
          </a:xfrm>
          <a:prstGeom prst="rect">
            <a:avLst/>
          </a:prstGeom>
          <a:noFill/>
        </p:spPr>
        <p:txBody>
          <a:bodyPr wrap="square" rtlCol="0">
            <a:spAutoFit/>
          </a:bodyPr>
          <a:lstStyle/>
          <a:p>
            <a:pPr>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Maiandra GD" pitchFamily="34" charset="0"/>
              </a:rPr>
              <a:t> More is not necessarily better</a:t>
            </a:r>
            <a:endParaRPr lang="en-US" sz="3200" b="1" dirty="0">
              <a:solidFill>
                <a:schemeClr val="bg1"/>
              </a:solidFill>
              <a:effectLst>
                <a:outerShdw blurRad="38100" dist="38100" dir="2700000" algn="tl">
                  <a:srgbClr val="000000">
                    <a:alpha val="43137"/>
                  </a:srgbClr>
                </a:outerShdw>
              </a:effectLst>
              <a:latin typeface="Maiandra GD" pitchFamily="34" charset="0"/>
            </a:endParaRPr>
          </a:p>
        </p:txBody>
      </p:sp>
      <p:sp>
        <p:nvSpPr>
          <p:cNvPr id="8" name="TextBox 7"/>
          <p:cNvSpPr txBox="1"/>
          <p:nvPr/>
        </p:nvSpPr>
        <p:spPr>
          <a:xfrm>
            <a:off x="533400" y="1981200"/>
            <a:ext cx="67818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Tall Paul" pitchFamily="2" charset="0"/>
              </a:rPr>
              <a:t> </a:t>
            </a:r>
            <a:r>
              <a:rPr lang="en-US" sz="32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Money doesn’t buy happiness</a:t>
            </a:r>
            <a:endParaRPr lang="en-US" sz="3200" dirty="0">
              <a:solidFill>
                <a:schemeClr val="bg1"/>
              </a:solidFill>
              <a:effectLst>
                <a:outerShdw blurRad="38100" dist="38100" dir="2700000" algn="tl">
                  <a:srgbClr val="000000">
                    <a:alpha val="43137"/>
                  </a:srgbClr>
                </a:outerShdw>
              </a:effectLst>
              <a:latin typeface="Tall Paul" pitchFamily="2" charset="0"/>
            </a:endParaRPr>
          </a:p>
        </p:txBody>
      </p:sp>
      <p:sp>
        <p:nvSpPr>
          <p:cNvPr id="9" name="TextBox 8"/>
          <p:cNvSpPr txBox="1"/>
          <p:nvPr/>
        </p:nvSpPr>
        <p:spPr>
          <a:xfrm>
            <a:off x="228600" y="2819400"/>
            <a:ext cx="5867400" cy="2554545"/>
          </a:xfrm>
          <a:prstGeom prst="rect">
            <a:avLst/>
          </a:prstGeom>
          <a:solidFill>
            <a:srgbClr val="00FFFF"/>
          </a:solidFill>
        </p:spPr>
        <p:txBody>
          <a:bodyPr wrap="square" rtlCol="0">
            <a:spAutoFit/>
          </a:bodyPr>
          <a:lstStyle/>
          <a:p>
            <a:r>
              <a:rPr lang="en-US" sz="3200" b="1" dirty="0" err="1" smtClean="0">
                <a:effectLst>
                  <a:outerShdw blurRad="38100" dist="38100" dir="2700000" algn="tl">
                    <a:srgbClr val="000000">
                      <a:alpha val="43137"/>
                    </a:srgbClr>
                  </a:outerShdw>
                </a:effectLst>
                <a:latin typeface="Maiandra GD" pitchFamily="34" charset="0"/>
              </a:rPr>
              <a:t>Ecc</a:t>
            </a:r>
            <a:r>
              <a:rPr lang="en-US" sz="3200" b="1" dirty="0" smtClean="0">
                <a:effectLst>
                  <a:outerShdw blurRad="38100" dist="38100" dir="2700000" algn="tl">
                    <a:srgbClr val="000000">
                      <a:alpha val="43137"/>
                    </a:srgbClr>
                  </a:outerShdw>
                </a:effectLst>
                <a:latin typeface="Maiandra GD" pitchFamily="34" charset="0"/>
              </a:rPr>
              <a:t> 5:10 He who loves money will not be satisfied with money, nor he who loves abundance with its income. This too is vanity.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s3.hubimg.com/u/2792606_f260.jpg"/>
          <p:cNvPicPr>
            <a:picLocks noChangeAspect="1" noChangeArrowheads="1"/>
          </p:cNvPicPr>
          <p:nvPr/>
        </p:nvPicPr>
        <p:blipFill>
          <a:blip r:embed="rId2" cstate="print"/>
          <a:srcRect/>
          <a:stretch>
            <a:fillRect/>
          </a:stretch>
        </p:blipFill>
        <p:spPr bwMode="auto">
          <a:xfrm>
            <a:off x="0" y="304800"/>
            <a:ext cx="5181600" cy="5181600"/>
          </a:xfrm>
          <a:prstGeom prst="rect">
            <a:avLst/>
          </a:prstGeom>
          <a:noFill/>
        </p:spPr>
      </p:pic>
      <p:sp>
        <p:nvSpPr>
          <p:cNvPr id="5" name="TextBox 4"/>
          <p:cNvSpPr txBox="1"/>
          <p:nvPr/>
        </p:nvSpPr>
        <p:spPr>
          <a:xfrm>
            <a:off x="4724400" y="914400"/>
            <a:ext cx="4114800" cy="3785652"/>
          </a:xfrm>
          <a:prstGeom prst="rect">
            <a:avLst/>
          </a:prstGeom>
          <a:noFill/>
          <a:ln>
            <a:solidFill>
              <a:schemeClr val="tx1"/>
            </a:solidFill>
          </a:ln>
        </p:spPr>
        <p:txBody>
          <a:bodyPr wrap="square" rtlCol="0">
            <a:spAutoFit/>
          </a:bodyPr>
          <a:lstStyle/>
          <a:p>
            <a:pPr algn="ctr"/>
            <a:r>
              <a:rPr lang="en-US" sz="6000" dirty="0" smtClean="0">
                <a:effectLst>
                  <a:outerShdw blurRad="38100" dist="38100" dir="2700000" algn="tl">
                    <a:srgbClr val="000000">
                      <a:alpha val="43137"/>
                    </a:srgbClr>
                  </a:outerShdw>
                </a:effectLst>
                <a:latin typeface="Tall Paul" pitchFamily="2" charset="0"/>
              </a:rPr>
              <a:t>Money may buy a fine dog…but only love will make him wag his tail!</a:t>
            </a:r>
            <a:endParaRPr lang="en-US" sz="6000" dirty="0">
              <a:effectLst>
                <a:outerShdw blurRad="38100" dist="38100" dir="2700000" algn="tl">
                  <a:srgbClr val="000000">
                    <a:alpha val="43137"/>
                  </a:srgbClr>
                </a:outerShdw>
              </a:effectLst>
              <a:latin typeface="Tall Paul" pitchFamily="2" charset="0"/>
            </a:endParaRPr>
          </a:p>
        </p:txBody>
      </p:sp>
    </p:spTree>
  </p:cSld>
  <p:clrMapOvr>
    <a:masterClrMapping/>
  </p:clrMapOvr>
  <p:transition spd="slow">
    <p:zoom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121_A_BonusDrop"/>
          <p:cNvPicPr>
            <a:picLocks noChangeAspect="1" noChangeArrowheads="1"/>
          </p:cNvPicPr>
          <p:nvPr/>
        </p:nvPicPr>
        <p:blipFill>
          <a:blip r:embed="rId2" cstate="print"/>
          <a:srcRect/>
          <a:stretch>
            <a:fillRect/>
          </a:stretch>
        </p:blipFill>
        <p:spPr bwMode="auto">
          <a:xfrm>
            <a:off x="0" y="-3175"/>
            <a:ext cx="9144000" cy="6861175"/>
          </a:xfrm>
          <a:prstGeom prst="rect">
            <a:avLst/>
          </a:prstGeom>
          <a:noFill/>
        </p:spPr>
      </p:pic>
      <p:sp>
        <p:nvSpPr>
          <p:cNvPr id="2" name="TextBox 1"/>
          <p:cNvSpPr txBox="1"/>
          <p:nvPr/>
        </p:nvSpPr>
        <p:spPr>
          <a:xfrm>
            <a:off x="228600" y="152400"/>
            <a:ext cx="8763000" cy="584775"/>
          </a:xfrm>
          <a:prstGeom prst="rect">
            <a:avLst/>
          </a:prstGeom>
          <a:solidFill>
            <a:srgbClr val="FFFF00"/>
          </a:solidFill>
        </p:spPr>
        <p:txBody>
          <a:bodyPr wrap="square" rtlCol="0">
            <a:spAutoFit/>
          </a:bodyPr>
          <a:lstStyle/>
          <a:p>
            <a:r>
              <a:rPr lang="en-US" sz="3200" dirty="0" smtClean="0">
                <a:latin typeface="Tahoma" pitchFamily="34" charset="0"/>
                <a:ea typeface="Tahoma" pitchFamily="34" charset="0"/>
                <a:cs typeface="Tahoma" pitchFamily="34" charset="0"/>
              </a:rPr>
              <a:t>1. Don’t be fooled by the Pied Piper of Money</a:t>
            </a:r>
            <a:endParaRPr lang="en-US" sz="3200" dirty="0">
              <a:latin typeface="Tahoma" pitchFamily="34" charset="0"/>
              <a:ea typeface="Tahoma" pitchFamily="34" charset="0"/>
              <a:cs typeface="Tahoma" pitchFamily="34" charset="0"/>
            </a:endParaRPr>
          </a:p>
        </p:txBody>
      </p:sp>
      <p:pic>
        <p:nvPicPr>
          <p:cNvPr id="5" name="Picture 4" descr="man chasing carrot.jpg"/>
          <p:cNvPicPr>
            <a:picLocks noChangeAspect="1"/>
          </p:cNvPicPr>
          <p:nvPr/>
        </p:nvPicPr>
        <p:blipFill>
          <a:blip r:embed="rId3" cstate="print"/>
          <a:srcRect l="2809" t="3333"/>
          <a:stretch>
            <a:fillRect/>
          </a:stretch>
        </p:blipFill>
        <p:spPr>
          <a:xfrm>
            <a:off x="5562600" y="990600"/>
            <a:ext cx="3290244" cy="4343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533400" y="1143000"/>
            <a:ext cx="7239000" cy="584775"/>
          </a:xfrm>
          <a:prstGeom prst="rect">
            <a:avLst/>
          </a:prstGeom>
          <a:noFill/>
        </p:spPr>
        <p:txBody>
          <a:bodyPr wrap="square" rtlCol="0">
            <a:spAutoFit/>
          </a:bodyPr>
          <a:lstStyle/>
          <a:p>
            <a:pPr>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Maiandra GD" pitchFamily="34" charset="0"/>
              </a:rPr>
              <a:t> More is not necessarily better</a:t>
            </a:r>
            <a:endParaRPr lang="en-US" sz="3200" b="1" dirty="0">
              <a:solidFill>
                <a:schemeClr val="bg1"/>
              </a:solidFill>
              <a:effectLst>
                <a:outerShdw blurRad="38100" dist="38100" dir="2700000" algn="tl">
                  <a:srgbClr val="000000">
                    <a:alpha val="43137"/>
                  </a:srgbClr>
                </a:outerShdw>
              </a:effectLst>
              <a:latin typeface="Maiandra GD" pitchFamily="34" charset="0"/>
            </a:endParaRPr>
          </a:p>
        </p:txBody>
      </p:sp>
      <p:sp>
        <p:nvSpPr>
          <p:cNvPr id="8" name="TextBox 7"/>
          <p:cNvSpPr txBox="1"/>
          <p:nvPr/>
        </p:nvSpPr>
        <p:spPr>
          <a:xfrm>
            <a:off x="533400" y="1981200"/>
            <a:ext cx="67818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Tall Paul" pitchFamily="2" charset="0"/>
              </a:rPr>
              <a:t> </a:t>
            </a:r>
            <a:r>
              <a:rPr lang="en-US" sz="32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Money doesn’t buy happiness</a:t>
            </a:r>
            <a:endParaRPr lang="en-US" sz="3200" dirty="0">
              <a:solidFill>
                <a:schemeClr val="bg1"/>
              </a:solidFill>
              <a:effectLst>
                <a:outerShdw blurRad="38100" dist="38100" dir="2700000" algn="tl">
                  <a:srgbClr val="000000">
                    <a:alpha val="43137"/>
                  </a:srgbClr>
                </a:outerShdw>
              </a:effectLst>
              <a:latin typeface="Tall Paul" pitchFamily="2" charset="0"/>
            </a:endParaRPr>
          </a:p>
        </p:txBody>
      </p:sp>
      <p:sp>
        <p:nvSpPr>
          <p:cNvPr id="10" name="TextBox 9"/>
          <p:cNvSpPr txBox="1"/>
          <p:nvPr/>
        </p:nvSpPr>
        <p:spPr>
          <a:xfrm>
            <a:off x="533400" y="2667000"/>
            <a:ext cx="6705600" cy="1077218"/>
          </a:xfrm>
          <a:prstGeom prst="rect">
            <a:avLst/>
          </a:prstGeom>
          <a:noFill/>
        </p:spPr>
        <p:txBody>
          <a:bodyPr wrap="square" rtlCol="0">
            <a:spAutoFit/>
          </a:bodyPr>
          <a:lstStyle/>
          <a:p>
            <a:pPr>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What I need and what I want 	are not the same</a:t>
            </a:r>
            <a:endParaRPr lang="en-US" sz="32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1" name="TextBox 10"/>
          <p:cNvSpPr txBox="1"/>
          <p:nvPr/>
        </p:nvSpPr>
        <p:spPr>
          <a:xfrm>
            <a:off x="228600" y="3810000"/>
            <a:ext cx="6553200" cy="255454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latin typeface="Maiandra GD" pitchFamily="34" charset="0"/>
              </a:rPr>
              <a:t>Ps 39:4 “"LORD, make me to </a:t>
            </a:r>
            <a:r>
              <a:rPr lang="en-US" sz="3200" b="1" dirty="0" smtClean="0">
                <a:solidFill>
                  <a:schemeClr val="bg1"/>
                </a:solidFill>
                <a:effectLst>
                  <a:outerShdw blurRad="38100" dist="38100" dir="2700000" algn="tl">
                    <a:srgbClr val="000000">
                      <a:alpha val="43137"/>
                    </a:srgbClr>
                  </a:outerShdw>
                </a:effectLst>
                <a:latin typeface="Maiandra GD" pitchFamily="34" charset="0"/>
              </a:rPr>
              <a:t>know</a:t>
            </a:r>
            <a:r>
              <a:rPr lang="en-US" sz="3200" b="1" dirty="0" smtClean="0">
                <a:solidFill>
                  <a:srgbClr val="FFFF00"/>
                </a:solidFill>
                <a:effectLst>
                  <a:outerShdw blurRad="38100" dist="38100" dir="2700000" algn="tl">
                    <a:srgbClr val="000000">
                      <a:alpha val="43137"/>
                    </a:srgbClr>
                  </a:outerShdw>
                </a:effectLst>
                <a:latin typeface="Maiandra GD" pitchFamily="34" charset="0"/>
              </a:rPr>
              <a:t> my end, And what is the extent of my days, </a:t>
            </a:r>
            <a:r>
              <a:rPr lang="en-US" sz="3200" b="1" dirty="0" smtClean="0">
                <a:solidFill>
                  <a:schemeClr val="bg1"/>
                </a:solidFill>
                <a:effectLst>
                  <a:outerShdw blurRad="38100" dist="38100" dir="2700000" algn="tl">
                    <a:srgbClr val="000000">
                      <a:alpha val="43137"/>
                    </a:srgbClr>
                  </a:outerShdw>
                </a:effectLst>
                <a:latin typeface="Maiandra GD" pitchFamily="34" charset="0"/>
              </a:rPr>
              <a:t>Let me know </a:t>
            </a:r>
            <a:r>
              <a:rPr lang="en-US" sz="3200" b="1" dirty="0" smtClean="0">
                <a:solidFill>
                  <a:srgbClr val="FFFF00"/>
                </a:solidFill>
                <a:effectLst>
                  <a:outerShdw blurRad="38100" dist="38100" dir="2700000" algn="tl">
                    <a:srgbClr val="000000">
                      <a:alpha val="43137"/>
                    </a:srgbClr>
                  </a:outerShdw>
                </a:effectLst>
                <a:latin typeface="Maiandra GD" pitchFamily="34" charset="0"/>
              </a:rPr>
              <a:t>how transient I am.</a:t>
            </a:r>
          </a:p>
          <a:p>
            <a:endParaRPr lang="en-US" sz="3200" b="1" dirty="0">
              <a:solidFill>
                <a:srgbClr val="FFFF00"/>
              </a:solidFill>
              <a:effectLst>
                <a:outerShdw blurRad="38100" dist="38100" dir="2700000" algn="tl">
                  <a:srgbClr val="000000">
                    <a:alpha val="43137"/>
                  </a:srgbClr>
                </a:outerShdw>
              </a:effectLst>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34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1600200" y="762000"/>
            <a:ext cx="7848600" cy="1569660"/>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 Determine how you want to 	live…don’t let someone else 	determine that</a:t>
            </a:r>
            <a:endParaRPr lang="en-US" sz="3200" b="1"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5" name="Picture 2" descr="personal-finance-budget"/>
          <p:cNvPicPr>
            <a:picLocks noChangeAspect="1" noChangeArrowheads="1"/>
          </p:cNvPicPr>
          <p:nvPr/>
        </p:nvPicPr>
        <p:blipFill>
          <a:blip r:embed="rId3" cstate="print"/>
          <a:srcRect/>
          <a:stretch>
            <a:fillRect/>
          </a:stretch>
        </p:blipFill>
        <p:spPr bwMode="auto">
          <a:xfrm>
            <a:off x="6019800" y="1905000"/>
            <a:ext cx="2895600" cy="2895600"/>
          </a:xfrm>
          <a:prstGeom prst="rect">
            <a:avLst/>
          </a:prstGeom>
          <a:noFill/>
        </p:spPr>
      </p:pic>
      <p:sp>
        <p:nvSpPr>
          <p:cNvPr id="3" name="TextBox 2"/>
          <p:cNvSpPr txBox="1"/>
          <p:nvPr/>
        </p:nvSpPr>
        <p:spPr>
          <a:xfrm>
            <a:off x="1600200" y="2514600"/>
            <a:ext cx="5181600" cy="4031873"/>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aiandra GD" pitchFamily="34" charset="0"/>
                <a:ea typeface="Tahoma" pitchFamily="34" charset="0"/>
                <a:cs typeface="Tahoma" pitchFamily="34" charset="0"/>
              </a:rPr>
              <a:t>2 Tim 2:15 Be diligent to present yourself approved to God as a workman who does not need to be ashamed, handling accurately the word of truth.</a:t>
            </a:r>
          </a:p>
          <a:p>
            <a:endParaRPr lang="en-US" sz="3200" dirty="0">
              <a:latin typeface="Tahoma" pitchFamily="34" charset="0"/>
              <a:ea typeface="Tahoma" pitchFamily="34" charset="0"/>
              <a:cs typeface="Tahoma" pitchFamily="34" charset="0"/>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145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2286000" y="1066800"/>
            <a:ext cx="2602379" cy="584775"/>
          </a:xfrm>
          <a:prstGeom prst="rect">
            <a:avLst/>
          </a:prstGeom>
        </p:spPr>
        <p:txBody>
          <a:bodyPr wrap="none">
            <a:spAutoFit/>
          </a:bodyPr>
          <a:lstStyle/>
          <a:p>
            <a:pPr>
              <a:buFont typeface="Arial" pitchFamily="34" charset="0"/>
              <a:buChar char="•"/>
            </a:pPr>
            <a:r>
              <a:rPr lang="en-US" sz="3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Have a plan</a:t>
            </a:r>
            <a:endParaRPr lang="en-US" sz="3200" b="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61442" name="Picture 2" descr="http://gbayer.com/v2-wordpress/wp-content/uploads/2010/08/Paying-Bills.jpg">
            <a:hlinkClick r:id="rId3"/>
          </p:cNvPr>
          <p:cNvPicPr>
            <a:picLocks noChangeAspect="1" noChangeArrowheads="1"/>
          </p:cNvPicPr>
          <p:nvPr/>
        </p:nvPicPr>
        <p:blipFill>
          <a:blip r:embed="rId4" cstate="print"/>
          <a:srcRect/>
          <a:stretch>
            <a:fillRect/>
          </a:stretch>
        </p:blipFill>
        <p:spPr bwMode="auto">
          <a:xfrm>
            <a:off x="4876800" y="609600"/>
            <a:ext cx="4048125" cy="2686051"/>
          </a:xfrm>
          <a:prstGeom prst="rect">
            <a:avLst/>
          </a:prstGeom>
          <a:noFill/>
        </p:spPr>
      </p:pic>
      <p:sp>
        <p:nvSpPr>
          <p:cNvPr id="12" name="TextBox 11"/>
          <p:cNvSpPr txBox="1"/>
          <p:nvPr/>
        </p:nvSpPr>
        <p:spPr>
          <a:xfrm>
            <a:off x="1524000" y="1905000"/>
            <a:ext cx="3276600" cy="584775"/>
          </a:xfrm>
          <a:prstGeom prst="rect">
            <a:avLst/>
          </a:prstGeom>
          <a:noFill/>
        </p:spPr>
        <p:txBody>
          <a:bodyPr wrap="square" rtlCol="0">
            <a:spAutoFit/>
          </a:bodyPr>
          <a:lstStyle/>
          <a:p>
            <a:pPr>
              <a:buFont typeface="Arial" pitchFamily="34" charset="0"/>
              <a:buChar char="•"/>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Make sacrifices</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http://drought.unl.edu/gallery/2006/Arkansas/images/WoollyHollow1.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6" name="Rectangle 5"/>
          <p:cNvSpPr/>
          <p:nvPr/>
        </p:nvSpPr>
        <p:spPr>
          <a:xfrm>
            <a:off x="1371600" y="5105400"/>
            <a:ext cx="7696200" cy="584775"/>
          </a:xfrm>
          <a:prstGeom prst="rect">
            <a:avLst/>
          </a:prstGeom>
        </p:spPr>
        <p:txBody>
          <a:bodyPr wrap="square">
            <a:spAutoFit/>
          </a:bodyPr>
          <a:lstStyle/>
          <a:p>
            <a:pPr>
              <a:buFont typeface="Arial" pitchFamily="34" charset="0"/>
              <a:buChar char="•"/>
            </a:pPr>
            <a:r>
              <a:rPr lang="en-US" sz="32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Gen 41:17-24 (29-30)</a:t>
            </a:r>
            <a:r>
              <a:rPr lang="en-US" b="0" dirty="0" smtClean="0">
                <a:solidFill>
                  <a:schemeClr val="bg1"/>
                </a:solidFill>
                <a:effectLst>
                  <a:outerShdw blurRad="38100" dist="38100" dir="2700000" algn="tl">
                    <a:srgbClr val="000000">
                      <a:alpha val="43137"/>
                    </a:srgbClr>
                  </a:outerShdw>
                </a:effectLst>
              </a:rPr>
              <a:t> </a:t>
            </a:r>
            <a:endParaRPr lang="en-US" b="0"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304800" y="3072825"/>
            <a:ext cx="8686800" cy="1569660"/>
          </a:xfrm>
          <a:prstGeom prst="rect">
            <a:avLst/>
          </a:prstGeom>
        </p:spPr>
        <p:txBody>
          <a:bodyPr wrap="square">
            <a:spAutoFit/>
          </a:bodyPr>
          <a:lstStyle/>
          <a:p>
            <a:pPr>
              <a:buFont typeface="Arial" pitchFamily="34" charset="0"/>
              <a:buChar char="•"/>
            </a:pPr>
            <a:r>
              <a:rPr lang="en-US" sz="3200" b="1" dirty="0" smtClean="0">
                <a:solidFill>
                  <a:schemeClr val="bg1"/>
                </a:solidFill>
                <a:effectLst>
                  <a:outerShdw blurRad="38100" dist="38100" dir="2700000" algn="tl">
                    <a:srgbClr val="000000">
                      <a:alpha val="43137"/>
                    </a:srgbClr>
                  </a:outerShdw>
                </a:effectLst>
              </a:rPr>
              <a:t> </a:t>
            </a:r>
            <a:r>
              <a:rPr lang="en-US" sz="3200" b="1" dirty="0" err="1" smtClean="0">
                <a:solidFill>
                  <a:schemeClr val="bg1"/>
                </a:solidFill>
                <a:effectLst>
                  <a:outerShdw blurRad="38100" dist="38100" dir="2700000" algn="tl">
                    <a:srgbClr val="000000">
                      <a:alpha val="43137"/>
                    </a:srgbClr>
                  </a:outerShdw>
                </a:effectLst>
              </a:rPr>
              <a:t>Lk</a:t>
            </a:r>
            <a:r>
              <a:rPr lang="en-US" sz="3200" b="1" dirty="0" smtClean="0">
                <a:solidFill>
                  <a:schemeClr val="bg1"/>
                </a:solidFill>
                <a:effectLst>
                  <a:outerShdw blurRad="38100" dist="38100" dir="2700000" algn="tl">
                    <a:srgbClr val="000000">
                      <a:alpha val="43137"/>
                    </a:srgbClr>
                  </a:outerShdw>
                </a:effectLst>
              </a:rPr>
              <a:t> 15:14 Now when he had spent everything, a 	severe famine occurred in that country, and 	be began to be in need.</a:t>
            </a:r>
            <a:endParaRPr lang="en-US" sz="32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1524000" y="152400"/>
            <a:ext cx="5791200"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Anticipate the famines in life</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145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2286000" y="1066800"/>
            <a:ext cx="2602379" cy="584775"/>
          </a:xfrm>
          <a:prstGeom prst="rect">
            <a:avLst/>
          </a:prstGeom>
        </p:spPr>
        <p:txBody>
          <a:bodyPr wrap="none">
            <a:spAutoFit/>
          </a:bodyPr>
          <a:lstStyle/>
          <a:p>
            <a:pPr>
              <a:buFont typeface="Arial" pitchFamily="34" charset="0"/>
              <a:buChar char="•"/>
            </a:pPr>
            <a:r>
              <a:rPr lang="en-US" sz="3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Have a plan</a:t>
            </a:r>
            <a:endParaRPr lang="en-US" sz="3200" b="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61442" name="Picture 2" descr="http://gbayer.com/v2-wordpress/wp-content/uploads/2010/08/Paying-Bills.jpg">
            <a:hlinkClick r:id="rId3"/>
          </p:cNvPr>
          <p:cNvPicPr>
            <a:picLocks noChangeAspect="1" noChangeArrowheads="1"/>
          </p:cNvPicPr>
          <p:nvPr/>
        </p:nvPicPr>
        <p:blipFill>
          <a:blip r:embed="rId4" cstate="print"/>
          <a:srcRect/>
          <a:stretch>
            <a:fillRect/>
          </a:stretch>
        </p:blipFill>
        <p:spPr bwMode="auto">
          <a:xfrm>
            <a:off x="4876800" y="609600"/>
            <a:ext cx="4048125" cy="2686051"/>
          </a:xfrm>
          <a:prstGeom prst="rect">
            <a:avLst/>
          </a:prstGeom>
          <a:noFill/>
        </p:spPr>
      </p:pic>
      <p:sp>
        <p:nvSpPr>
          <p:cNvPr id="12" name="TextBox 11"/>
          <p:cNvSpPr txBox="1"/>
          <p:nvPr/>
        </p:nvSpPr>
        <p:spPr>
          <a:xfrm>
            <a:off x="1524000" y="1905000"/>
            <a:ext cx="3276600" cy="584775"/>
          </a:xfrm>
          <a:prstGeom prst="rect">
            <a:avLst/>
          </a:prstGeom>
          <a:noFill/>
        </p:spPr>
        <p:txBody>
          <a:bodyPr wrap="square" rtlCol="0">
            <a:spAutoFit/>
          </a:bodyPr>
          <a:lstStyle/>
          <a:p>
            <a:pPr>
              <a:buFont typeface="Arial" pitchFamily="34" charset="0"/>
              <a:buChar char="•"/>
            </a:pPr>
            <a:r>
              <a:rPr lang="en-US"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Make sacrifices</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TextBox 5"/>
          <p:cNvSpPr txBox="1"/>
          <p:nvPr/>
        </p:nvSpPr>
        <p:spPr>
          <a:xfrm>
            <a:off x="1371600" y="2819400"/>
            <a:ext cx="4267200" cy="1077218"/>
          </a:xfrm>
          <a:prstGeom prst="rect">
            <a:avLst/>
          </a:prstGeom>
          <a:noFill/>
        </p:spPr>
        <p:txBody>
          <a:bodyPr wrap="square" rtlCol="0">
            <a:spAutoFit/>
          </a:bodyPr>
          <a:lstStyle/>
          <a:p>
            <a:pPr>
              <a:buFont typeface="Arial" pitchFamily="34" charset="0"/>
              <a:buChar char="•"/>
            </a:pPr>
            <a:r>
              <a:rPr lang="en-US" sz="32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Live a lifestyle 	you can afford</a:t>
            </a:r>
            <a:endPar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144_A_BonusDrop"/>
          <p:cNvPicPr>
            <a:picLocks noChangeAspect="1" noChangeArrowheads="1"/>
          </p:cNvPicPr>
          <p:nvPr/>
        </p:nvPicPr>
        <p:blipFill>
          <a:blip r:embed="rId2" cstate="print"/>
          <a:srcRect/>
          <a:stretch>
            <a:fillRect/>
          </a:stretch>
        </p:blipFill>
        <p:spPr bwMode="auto">
          <a:xfrm>
            <a:off x="0" y="0"/>
            <a:ext cx="9144000" cy="6861175"/>
          </a:xfrm>
          <a:prstGeom prst="rect">
            <a:avLst/>
          </a:prstGeom>
          <a:noFill/>
        </p:spPr>
      </p:pic>
      <p:sp>
        <p:nvSpPr>
          <p:cNvPr id="2" name="TextBox 1"/>
          <p:cNvSpPr txBox="1"/>
          <p:nvPr/>
        </p:nvSpPr>
        <p:spPr>
          <a:xfrm>
            <a:off x="2209800" y="76200"/>
            <a:ext cx="6705600" cy="1569660"/>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3. Demonstrate with your money that God is the Lord of your life</a:t>
            </a:r>
            <a:endParaRPr lang="en-US" sz="3200" b="1"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TextBox 2"/>
          <p:cNvSpPr txBox="1"/>
          <p:nvPr/>
        </p:nvSpPr>
        <p:spPr>
          <a:xfrm>
            <a:off x="2362200" y="1905000"/>
            <a:ext cx="6477000" cy="2431435"/>
          </a:xfrm>
          <a:prstGeom prst="rect">
            <a:avLst/>
          </a:prstGeom>
          <a:solidFill>
            <a:srgbClr val="00FFFF"/>
          </a:solidFill>
        </p:spPr>
        <p:txBody>
          <a:bodyPr wrap="square" rtlCol="0">
            <a:spAutoFit/>
          </a:bodyPr>
          <a:lstStyle/>
          <a:p>
            <a:pPr algn="ctr"/>
            <a:r>
              <a:rPr lang="en-US" sz="3200" i="1" dirty="0" smtClean="0">
                <a:latin typeface="Tahoma" pitchFamily="34" charset="0"/>
                <a:ea typeface="Tahoma" pitchFamily="34" charset="0"/>
                <a:cs typeface="Tahoma" pitchFamily="34" charset="0"/>
              </a:rPr>
              <a:t>There are three conversions of a man: the conversion of his mind; the conversion of his heart; and the conversion of his wallet – </a:t>
            </a:r>
          </a:p>
          <a:p>
            <a:pPr algn="r"/>
            <a:r>
              <a:rPr lang="en-US" sz="2400" dirty="0" smtClean="0">
                <a:latin typeface="Tahoma" pitchFamily="34" charset="0"/>
                <a:ea typeface="Tahoma" pitchFamily="34" charset="0"/>
                <a:cs typeface="Tahoma" pitchFamily="34" charset="0"/>
              </a:rPr>
              <a:t>Martin Luther</a:t>
            </a:r>
            <a:endParaRPr lang="en-US" sz="2400" dirty="0">
              <a:latin typeface="Tahoma" pitchFamily="34" charset="0"/>
              <a:ea typeface="Tahoma" pitchFamily="34" charset="0"/>
              <a:cs typeface="Tahoma" pitchFamily="34" charset="0"/>
            </a:endParaRPr>
          </a:p>
        </p:txBody>
      </p:sp>
      <p:pic>
        <p:nvPicPr>
          <p:cNvPr id="24578" name="Picture 2" descr="http://www.mupolice.com/cp/images/Wallet-002.gif"/>
          <p:cNvPicPr>
            <a:picLocks noChangeAspect="1" noChangeArrowheads="1"/>
          </p:cNvPicPr>
          <p:nvPr/>
        </p:nvPicPr>
        <p:blipFill>
          <a:blip r:embed="rId3" cstate="print"/>
          <a:srcRect/>
          <a:stretch>
            <a:fillRect/>
          </a:stretch>
        </p:blipFill>
        <p:spPr bwMode="auto">
          <a:xfrm>
            <a:off x="533400" y="1371600"/>
            <a:ext cx="1543050" cy="1466851"/>
          </a:xfrm>
          <a:prstGeom prst="rect">
            <a:avLst/>
          </a:prstGeom>
          <a:noFill/>
        </p:spPr>
      </p:pic>
      <p:pic>
        <p:nvPicPr>
          <p:cNvPr id="6" name="Picture 2" descr="http://www.mupolice.com/cp/images/Wallet-002.gif"/>
          <p:cNvPicPr>
            <a:picLocks noChangeAspect="1" noChangeArrowheads="1"/>
          </p:cNvPicPr>
          <p:nvPr/>
        </p:nvPicPr>
        <p:blipFill>
          <a:blip r:embed="rId3" cstate="print"/>
          <a:srcRect/>
          <a:stretch>
            <a:fillRect/>
          </a:stretch>
        </p:blipFill>
        <p:spPr bwMode="auto">
          <a:xfrm>
            <a:off x="533400" y="3276600"/>
            <a:ext cx="1543050" cy="1466851"/>
          </a:xfrm>
          <a:prstGeom prst="rect">
            <a:avLst/>
          </a:prstGeom>
          <a:noFill/>
        </p:spPr>
      </p:pic>
      <p:pic>
        <p:nvPicPr>
          <p:cNvPr id="7" name="Picture 2" descr="http://www.mupolice.com/cp/images/Wallet-002.gif"/>
          <p:cNvPicPr>
            <a:picLocks noChangeAspect="1" noChangeArrowheads="1"/>
          </p:cNvPicPr>
          <p:nvPr/>
        </p:nvPicPr>
        <p:blipFill>
          <a:blip r:embed="rId3" cstate="print"/>
          <a:srcRect/>
          <a:stretch>
            <a:fillRect/>
          </a:stretch>
        </p:blipFill>
        <p:spPr bwMode="auto">
          <a:xfrm>
            <a:off x="533400" y="5257800"/>
            <a:ext cx="1543050" cy="1466851"/>
          </a:xfrm>
          <a:prstGeom prst="rect">
            <a:avLst/>
          </a:prstGeom>
          <a:noFill/>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ross and road.jpg"/>
          <p:cNvPicPr>
            <a:picLocks noChangeAspect="1"/>
          </p:cNvPicPr>
          <p:nvPr/>
        </p:nvPicPr>
        <p:blipFill>
          <a:blip r:embed="rId2" cstate="print"/>
          <a:stretch>
            <a:fillRect/>
          </a:stretch>
        </p:blipFill>
        <p:spPr>
          <a:xfrm>
            <a:off x="0" y="0"/>
            <a:ext cx="9139943" cy="6858000"/>
          </a:xfrm>
          <a:prstGeom prst="rect">
            <a:avLst/>
          </a:prstGeom>
        </p:spPr>
      </p:pic>
      <p:sp>
        <p:nvSpPr>
          <p:cNvPr id="2" name="TextBox 1"/>
          <p:cNvSpPr txBox="1"/>
          <p:nvPr/>
        </p:nvSpPr>
        <p:spPr>
          <a:xfrm>
            <a:off x="76200" y="-76200"/>
            <a:ext cx="8915400" cy="2062103"/>
          </a:xfrm>
          <a:prstGeom prst="rect">
            <a:avLst/>
          </a:prstGeom>
          <a:solidFill>
            <a:srgbClr val="FFFFFF">
              <a:alpha val="50196"/>
            </a:srgbClr>
          </a:solidFill>
        </p:spPr>
        <p:txBody>
          <a:bodyPr wrap="square" rtlCol="0">
            <a:spAutoFit/>
          </a:bodyPr>
          <a:lstStyle/>
          <a:p>
            <a:r>
              <a:rPr lang="en-US" sz="3200" b="1" dirty="0" smtClean="0">
                <a:effectLst>
                  <a:outerShdw blurRad="38100" dist="38100" dir="2700000" algn="tl">
                    <a:srgbClr val="000000">
                      <a:alpha val="43137"/>
                    </a:srgbClr>
                  </a:outerShdw>
                </a:effectLst>
                <a:latin typeface="Maiandra GD" pitchFamily="34" charset="0"/>
              </a:rPr>
              <a:t>Mt 6:24 "No one can serve two masters; for either he will hate the one and love the other, or he will hold to one and despise the other. You cannot serve God and mammon.</a:t>
            </a:r>
          </a:p>
        </p:txBody>
      </p:sp>
      <p:sp>
        <p:nvSpPr>
          <p:cNvPr id="3" name="TextBox 2"/>
          <p:cNvSpPr txBox="1"/>
          <p:nvPr/>
        </p:nvSpPr>
        <p:spPr>
          <a:xfrm>
            <a:off x="2057400" y="2082225"/>
            <a:ext cx="6553200" cy="1077218"/>
          </a:xfrm>
          <a:prstGeom prst="rect">
            <a:avLst/>
          </a:prstGeom>
          <a:noFill/>
        </p:spPr>
        <p:txBody>
          <a:bodyPr wrap="square" rtlCol="0">
            <a:spAutoFit/>
          </a:bodyPr>
          <a:lstStyle/>
          <a:p>
            <a:r>
              <a:rPr lang="en-US" sz="3200" dirty="0" smtClean="0">
                <a:latin typeface="Tahoma" pitchFamily="34" charset="0"/>
                <a:ea typeface="Tahoma" pitchFamily="34" charset="0"/>
                <a:cs typeface="Tahoma" pitchFamily="34" charset="0"/>
              </a:rPr>
              <a:t>Make money without neglecting 	your soul</a:t>
            </a:r>
            <a:endParaRPr lang="en-US" sz="3200" dirty="0">
              <a:latin typeface="Tahoma" pitchFamily="34" charset="0"/>
              <a:ea typeface="Tahoma" pitchFamily="34" charset="0"/>
              <a:cs typeface="Tahoma" pitchFamily="34" charset="0"/>
            </a:endParaRPr>
          </a:p>
        </p:txBody>
      </p:sp>
      <p:sp>
        <p:nvSpPr>
          <p:cNvPr id="4" name="TextBox 3"/>
          <p:cNvSpPr txBox="1"/>
          <p:nvPr/>
        </p:nvSpPr>
        <p:spPr>
          <a:xfrm>
            <a:off x="2133600" y="3276600"/>
            <a:ext cx="6400800" cy="1077218"/>
          </a:xfrm>
          <a:prstGeom prst="rect">
            <a:avLst/>
          </a:prstGeom>
          <a:noFill/>
        </p:spPr>
        <p:txBody>
          <a:bodyPr wrap="square" rtlCol="0">
            <a:spAutoFit/>
          </a:bodyPr>
          <a:lstStyle/>
          <a:p>
            <a:r>
              <a:rPr lang="en-US" sz="3200" dirty="0" smtClean="0">
                <a:latin typeface="Tahoma" pitchFamily="34" charset="0"/>
                <a:ea typeface="Tahoma" pitchFamily="34" charset="0"/>
                <a:cs typeface="Tahoma" pitchFamily="34" charset="0"/>
              </a:rPr>
              <a:t>Save money without ignoring 	others (or the kingdom)</a:t>
            </a:r>
            <a:endParaRPr lang="en-US" sz="3200" dirty="0">
              <a:latin typeface="Tahoma" pitchFamily="34" charset="0"/>
              <a:ea typeface="Tahoma" pitchFamily="34" charset="0"/>
              <a:cs typeface="Tahoma" pitchFamily="34" charset="0"/>
            </a:endParaRPr>
          </a:p>
        </p:txBody>
      </p:sp>
      <p:sp>
        <p:nvSpPr>
          <p:cNvPr id="5" name="TextBox 4"/>
          <p:cNvSpPr txBox="1"/>
          <p:nvPr/>
        </p:nvSpPr>
        <p:spPr>
          <a:xfrm>
            <a:off x="2133600" y="4648200"/>
            <a:ext cx="6400800" cy="1077218"/>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Spend money without it defining 	your life </a:t>
            </a:r>
            <a:endParaRPr lang="en-US" sz="3200"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ess players.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685800" y="1173540"/>
            <a:ext cx="7848600" cy="1569660"/>
          </a:xfrm>
          <a:prstGeom prst="rect">
            <a:avLst/>
          </a:prstGeom>
          <a:noFill/>
        </p:spPr>
        <p:txBody>
          <a:bodyPr wrap="square" rtlCol="0">
            <a:spAutoFit/>
          </a:bodyPr>
          <a:lstStyle/>
          <a:p>
            <a:r>
              <a:rPr lang="en-US" sz="3200" b="1" dirty="0" err="1" smtClean="0">
                <a:solidFill>
                  <a:srgbClr val="FFFF00"/>
                </a:solidFill>
                <a:effectLst>
                  <a:outerShdw blurRad="38100" dist="38100" dir="2700000" algn="tl">
                    <a:srgbClr val="000000">
                      <a:alpha val="43137"/>
                    </a:srgbClr>
                  </a:outerShdw>
                </a:effectLst>
                <a:latin typeface="Maiandra GD" pitchFamily="34" charset="0"/>
              </a:rPr>
              <a:t>Prov</a:t>
            </a:r>
            <a:r>
              <a:rPr lang="en-US" sz="3200" b="1" dirty="0" smtClean="0">
                <a:solidFill>
                  <a:srgbClr val="FFFF00"/>
                </a:solidFill>
                <a:effectLst>
                  <a:outerShdw blurRad="38100" dist="38100" dir="2700000" algn="tl">
                    <a:srgbClr val="000000">
                      <a:alpha val="43137"/>
                    </a:srgbClr>
                  </a:outerShdw>
                </a:effectLst>
                <a:latin typeface="Maiandra GD" pitchFamily="34" charset="0"/>
              </a:rPr>
              <a:t> 14:20 The poor is hated even by his neighbor, But those who love the rich are many.</a:t>
            </a:r>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1.bp.blogspot.com/-XF52NH5hzCw/TWVAXuNaNjI/AAAAAAAAATk/1vydq1N8PXk/s320/friends.png">
            <a:hlinkClick r:id="rId2"/>
          </p:cNvPr>
          <p:cNvPicPr>
            <a:picLocks noChangeAspect="1" noChangeArrowheads="1"/>
          </p:cNvPicPr>
          <p:nvPr/>
        </p:nvPicPr>
        <p:blipFill>
          <a:blip r:embed="rId3" cstate="print"/>
          <a:srcRect/>
          <a:stretch>
            <a:fillRect/>
          </a:stretch>
        </p:blipFill>
        <p:spPr bwMode="auto">
          <a:xfrm>
            <a:off x="1676400" y="1676400"/>
            <a:ext cx="6019800" cy="4345546"/>
          </a:xfrm>
          <a:prstGeom prst="rect">
            <a:avLst/>
          </a:prstGeom>
          <a:noFill/>
        </p:spPr>
      </p:pic>
      <p:sp>
        <p:nvSpPr>
          <p:cNvPr id="2" name="TextBox 1"/>
          <p:cNvSpPr txBox="1"/>
          <p:nvPr/>
        </p:nvSpPr>
        <p:spPr>
          <a:xfrm>
            <a:off x="1295400" y="381000"/>
            <a:ext cx="6705600" cy="1754326"/>
          </a:xfrm>
          <a:prstGeom prst="rect">
            <a:avLst/>
          </a:prstGeom>
          <a:noFill/>
        </p:spPr>
        <p:txBody>
          <a:bodyPr wrap="square" rtlCol="0">
            <a:spAutoFit/>
          </a:bodyPr>
          <a:lstStyle/>
          <a:p>
            <a:pPr algn="ctr"/>
            <a:r>
              <a:rPr lang="en-US" sz="5400" dirty="0" smtClean="0">
                <a:effectLst>
                  <a:outerShdw blurRad="38100" dist="38100" dir="2700000" algn="tl">
                    <a:srgbClr val="000000">
                      <a:alpha val="43137"/>
                    </a:srgbClr>
                  </a:outerShdw>
                </a:effectLst>
                <a:latin typeface="Mufferaw" pitchFamily="66" charset="0"/>
                <a:ea typeface="Tahoma" pitchFamily="34" charset="0"/>
                <a:cs typeface="Mufferaw" pitchFamily="66" charset="0"/>
              </a:rPr>
              <a:t>Guardrails  </a:t>
            </a:r>
            <a:r>
              <a:rPr lang="en-US" sz="5400" dirty="0">
                <a:effectLst>
                  <a:outerShdw blurRad="38100" dist="38100" dir="2700000" algn="tl">
                    <a:srgbClr val="000000">
                      <a:alpha val="43137"/>
                    </a:srgbClr>
                  </a:outerShdw>
                </a:effectLst>
                <a:latin typeface="Mufferaw" pitchFamily="66" charset="0"/>
                <a:ea typeface="Tahoma" pitchFamily="34" charset="0"/>
                <a:cs typeface="Mufferaw" pitchFamily="66" charset="0"/>
              </a:rPr>
              <a:t>A</a:t>
            </a:r>
            <a:r>
              <a:rPr lang="en-US" sz="5400" dirty="0" smtClean="0">
                <a:effectLst>
                  <a:outerShdw blurRad="38100" dist="38100" dir="2700000" algn="tl">
                    <a:srgbClr val="000000">
                      <a:alpha val="43137"/>
                    </a:srgbClr>
                  </a:outerShdw>
                </a:effectLst>
                <a:latin typeface="Mufferaw" pitchFamily="66" charset="0"/>
                <a:ea typeface="Tahoma" pitchFamily="34" charset="0"/>
                <a:cs typeface="Mufferaw" pitchFamily="66" charset="0"/>
              </a:rPr>
              <a:t>round Relationships</a:t>
            </a:r>
            <a:endParaRPr lang="en-US" sz="5400" dirty="0">
              <a:effectLst>
                <a:outerShdw blurRad="38100" dist="38100" dir="2700000" algn="tl">
                  <a:srgbClr val="000000">
                    <a:alpha val="43137"/>
                  </a:srgbClr>
                </a:outerShdw>
              </a:effectLst>
              <a:latin typeface="Mufferaw" pitchFamily="66" charset="0"/>
              <a:ea typeface="Tahoma" pitchFamily="34" charset="0"/>
              <a:cs typeface="Mufferaw" pitchFamily="66" charset="0"/>
            </a:endParaRPr>
          </a:p>
        </p:txBody>
      </p:sp>
      <p:pic>
        <p:nvPicPr>
          <p:cNvPr id="4" name="Picture 3" descr="guardrail_right.jpg"/>
          <p:cNvPicPr>
            <a:picLocks noChangeAspect="1"/>
          </p:cNvPicPr>
          <p:nvPr/>
        </p:nvPicPr>
        <p:blipFill>
          <a:blip r:embed="rId4" cstate="print"/>
          <a:stretch>
            <a:fillRect/>
          </a:stretch>
        </p:blipFill>
        <p:spPr>
          <a:xfrm>
            <a:off x="3733800" y="5791200"/>
            <a:ext cx="2895600" cy="1017984"/>
          </a:xfrm>
          <a:prstGeom prst="rect">
            <a:avLst/>
          </a:prstGeom>
        </p:spPr>
      </p:pic>
      <p:pic>
        <p:nvPicPr>
          <p:cNvPr id="5" name="Picture 4" descr="guardrail_left.jpg"/>
          <p:cNvPicPr>
            <a:picLocks noChangeAspect="1"/>
          </p:cNvPicPr>
          <p:nvPr/>
        </p:nvPicPr>
        <p:blipFill>
          <a:blip r:embed="rId5" cstate="print"/>
          <a:stretch>
            <a:fillRect/>
          </a:stretch>
        </p:blipFill>
        <p:spPr>
          <a:xfrm>
            <a:off x="2514600" y="5791200"/>
            <a:ext cx="2895600" cy="1017984"/>
          </a:xfrm>
          <a:prstGeom prst="rect">
            <a:avLst/>
          </a:prstGeom>
        </p:spPr>
      </p:pic>
    </p:spTree>
  </p:cSld>
  <p:clrMapOvr>
    <a:masterClrMapping/>
  </p:clrMapOvr>
  <p:transition spd="slow">
    <p:cover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ess players.jpg"/>
          <p:cNvPicPr>
            <a:picLocks noChangeAspect="1"/>
          </p:cNvPicPr>
          <p:nvPr/>
        </p:nvPicPr>
        <p:blipFill>
          <a:blip r:embed="rId2" cstate="print"/>
          <a:stretch>
            <a:fillRect/>
          </a:stretch>
        </p:blipFill>
        <p:spPr>
          <a:xfrm>
            <a:off x="0" y="0"/>
            <a:ext cx="9144000" cy="6858000"/>
          </a:xfrm>
          <a:prstGeom prst="rect">
            <a:avLst/>
          </a:prstGeom>
        </p:spPr>
      </p:pic>
      <p:sp>
        <p:nvSpPr>
          <p:cNvPr id="7" name="TextBox 6"/>
          <p:cNvSpPr txBox="1"/>
          <p:nvPr/>
        </p:nvSpPr>
        <p:spPr>
          <a:xfrm>
            <a:off x="304800" y="950655"/>
            <a:ext cx="8763000" cy="2554545"/>
          </a:xfrm>
          <a:prstGeom prst="rect">
            <a:avLst/>
          </a:prstGeom>
          <a:noFill/>
        </p:spPr>
        <p:txBody>
          <a:bodyPr wrap="square" rtlCol="0">
            <a:spAutoFit/>
          </a:bodyPr>
          <a:lstStyle/>
          <a:p>
            <a:r>
              <a:rPr lang="en-US" sz="3200" b="1" dirty="0" err="1" smtClean="0">
                <a:solidFill>
                  <a:schemeClr val="bg1"/>
                </a:solidFill>
                <a:effectLst>
                  <a:outerShdw blurRad="38100" dist="38100" dir="2700000" algn="tl">
                    <a:srgbClr val="000000">
                      <a:alpha val="43137"/>
                    </a:srgbClr>
                  </a:outerShdw>
                </a:effectLst>
                <a:latin typeface="Maiandra GD" pitchFamily="34" charset="0"/>
              </a:rPr>
              <a:t>Lk</a:t>
            </a:r>
            <a:r>
              <a:rPr lang="en-US" sz="3200" b="1" dirty="0" smtClean="0">
                <a:solidFill>
                  <a:schemeClr val="bg1"/>
                </a:solidFill>
                <a:effectLst>
                  <a:outerShdw blurRad="38100" dist="38100" dir="2700000" algn="tl">
                    <a:srgbClr val="000000">
                      <a:alpha val="43137"/>
                    </a:srgbClr>
                  </a:outerShdw>
                </a:effectLst>
                <a:latin typeface="Maiandra GD" pitchFamily="34" charset="0"/>
              </a:rPr>
              <a:t> 12:15 And He said to them, "Beware, and be on your guard against every form of greed; for not even when one has an abundance does his life consist of his possessions."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ed free.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a:off x="609600" y="228600"/>
            <a:ext cx="8229600" cy="1077218"/>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Realize that your money won’t buy Heaven but it can keep you from it</a:t>
            </a:r>
            <a:endParaRPr lang="en-US" sz="3200" b="1"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TextBox 2"/>
          <p:cNvSpPr txBox="1"/>
          <p:nvPr/>
        </p:nvSpPr>
        <p:spPr>
          <a:xfrm>
            <a:off x="152400" y="1600200"/>
            <a:ext cx="8839200" cy="2062103"/>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latin typeface="Maiandra GD" pitchFamily="34" charset="0"/>
              </a:rPr>
              <a:t>Prov</a:t>
            </a:r>
            <a:r>
              <a:rPr lang="en-US" sz="3200" b="1" dirty="0" smtClean="0">
                <a:effectLst>
                  <a:outerShdw blurRad="38100" dist="38100" dir="2700000" algn="tl">
                    <a:srgbClr val="000000">
                      <a:alpha val="43137"/>
                    </a:srgbClr>
                  </a:outerShdw>
                </a:effectLst>
                <a:latin typeface="Maiandra GD" pitchFamily="34" charset="0"/>
              </a:rPr>
              <a:t> 11:28 He who trusts in his riches will fall, But the righteous will flourish like the green leaf.</a:t>
            </a:r>
          </a:p>
          <a:p>
            <a:endParaRPr lang="en-US" sz="3200" b="1" dirty="0">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ed free.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a:off x="609600" y="228600"/>
            <a:ext cx="8229600" cy="1077218"/>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Realize that your money won’t buy Heaven but it can keep you from it</a:t>
            </a:r>
            <a:endParaRPr lang="en-US" sz="3200" b="1"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4" name="TextBox 3"/>
          <p:cNvSpPr txBox="1"/>
          <p:nvPr/>
        </p:nvSpPr>
        <p:spPr>
          <a:xfrm>
            <a:off x="152400" y="1524000"/>
            <a:ext cx="8839200" cy="2062103"/>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latin typeface="Maiandra GD" pitchFamily="34" charset="0"/>
              </a:rPr>
              <a:t>Prov</a:t>
            </a:r>
            <a:r>
              <a:rPr lang="en-US" sz="3200" b="1" dirty="0" smtClean="0">
                <a:effectLst>
                  <a:outerShdw blurRad="38100" dist="38100" dir="2700000" algn="tl">
                    <a:srgbClr val="000000">
                      <a:alpha val="43137"/>
                    </a:srgbClr>
                  </a:outerShdw>
                </a:effectLst>
                <a:latin typeface="Maiandra GD" pitchFamily="34" charset="0"/>
              </a:rPr>
              <a:t> 11:4 Riches do not profit in the day of wrath, But righteousness delivers from death.</a:t>
            </a:r>
          </a:p>
          <a:p>
            <a:endParaRPr lang="en-US" sz="3200" b="1" dirty="0">
              <a:effectLst>
                <a:outerShdw blurRad="38100" dist="38100" dir="2700000" algn="tl">
                  <a:srgbClr val="000000">
                    <a:alpha val="43137"/>
                  </a:srgbClr>
                </a:outerShdw>
              </a:effectLst>
              <a:latin typeface="Maiandra GD"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4.bp.blogspot.com/-xBa0eHP5I1w/TgZNg7EB5qI/AAAAAAAAAC8/IjrjBanu48A/s320/106378904.jpg">
            <a:hlinkClick r:id="rId2"/>
          </p:cNvPr>
          <p:cNvPicPr>
            <a:picLocks noChangeAspect="1" noChangeArrowheads="1"/>
          </p:cNvPicPr>
          <p:nvPr/>
        </p:nvPicPr>
        <p:blipFill>
          <a:blip r:embed="rId3" cstate="print"/>
          <a:srcRect/>
          <a:stretch>
            <a:fillRect/>
          </a:stretch>
        </p:blipFill>
        <p:spPr bwMode="auto">
          <a:xfrm>
            <a:off x="1828800" y="3048000"/>
            <a:ext cx="5627077" cy="3657600"/>
          </a:xfrm>
          <a:prstGeom prst="rect">
            <a:avLst/>
          </a:prstGeom>
          <a:noFill/>
        </p:spPr>
      </p:pic>
      <p:sp>
        <p:nvSpPr>
          <p:cNvPr id="5" name="Rounded Rectangle 4"/>
          <p:cNvSpPr/>
          <p:nvPr/>
        </p:nvSpPr>
        <p:spPr>
          <a:xfrm>
            <a:off x="76200" y="76200"/>
            <a:ext cx="8991600" cy="3276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341055"/>
            <a:ext cx="8686800" cy="2554545"/>
          </a:xfrm>
          <a:prstGeom prst="rect">
            <a:avLst/>
          </a:prstGeom>
          <a:gradFill>
            <a:gsLst>
              <a:gs pos="0">
                <a:srgbClr val="FFF200"/>
              </a:gs>
              <a:gs pos="45000">
                <a:srgbClr val="FF7A00"/>
              </a:gs>
              <a:gs pos="70000">
                <a:srgbClr val="FF0300"/>
              </a:gs>
              <a:gs pos="100000">
                <a:srgbClr val="4D0808"/>
              </a:gs>
            </a:gsLst>
            <a:lin ang="5400000" scaled="0"/>
          </a:gradFill>
        </p:spPr>
        <p:txBody>
          <a:bodyPr wrap="square" rtlCol="0">
            <a:spAutoFit/>
          </a:bodyPr>
          <a:lstStyle/>
          <a:p>
            <a:r>
              <a:rPr lang="en-US" sz="3200" b="1" dirty="0" err="1" smtClean="0">
                <a:solidFill>
                  <a:schemeClr val="bg1"/>
                </a:solidFill>
                <a:effectLst>
                  <a:outerShdw blurRad="38100" dist="38100" dir="2700000" algn="tl">
                    <a:srgbClr val="000000">
                      <a:alpha val="43137"/>
                    </a:srgbClr>
                  </a:outerShdw>
                </a:effectLst>
                <a:latin typeface="Maiandra GD" pitchFamily="34" charset="0"/>
              </a:rPr>
              <a:t>Prov</a:t>
            </a:r>
            <a:r>
              <a:rPr lang="en-US" sz="3200" b="1" dirty="0" smtClean="0">
                <a:solidFill>
                  <a:schemeClr val="bg1"/>
                </a:solidFill>
                <a:effectLst>
                  <a:outerShdw blurRad="38100" dist="38100" dir="2700000" algn="tl">
                    <a:srgbClr val="000000">
                      <a:alpha val="43137"/>
                    </a:srgbClr>
                  </a:outerShdw>
                </a:effectLst>
                <a:latin typeface="Maiandra GD" pitchFamily="34" charset="0"/>
              </a:rPr>
              <a:t> 23:4-5 Do not weary yourself to gain wealth, Cease from your consideration of it. When you set your eyes on it, it is gone. For wealth certainly makes itself wings, Like an eagle that flies toward the heavens.</a:t>
            </a:r>
            <a:endParaRPr lang="en-US" sz="3200" b="1" dirty="0" err="1" smtClean="0">
              <a:solidFill>
                <a:schemeClr val="bg1"/>
              </a:solidFill>
              <a:effectLst>
                <a:outerShdw blurRad="38100" dist="38100" dir="2700000" algn="tl">
                  <a:srgbClr val="000000">
                    <a:alpha val="43137"/>
                  </a:srgbClr>
                </a:outerShdw>
              </a:effectLst>
              <a:latin typeface="Maiandra GD" pitchFamily="34" charset="0"/>
            </a:endParaRPr>
          </a:p>
        </p:txBody>
      </p:sp>
    </p:spTree>
  </p:cSld>
  <p:clrMapOvr>
    <a:masterClrMapping/>
  </p:clrMapOvr>
  <p:transition spd="slow">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emetery.jpg"/>
          <p:cNvPicPr>
            <a:picLocks noChangeAspect="1"/>
          </p:cNvPicPr>
          <p:nvPr/>
        </p:nvPicPr>
        <p:blipFill>
          <a:blip r:embed="rId2" cstate="print"/>
          <a:stretch>
            <a:fillRect/>
          </a:stretch>
        </p:blipFill>
        <p:spPr>
          <a:xfrm>
            <a:off x="0" y="-5379"/>
            <a:ext cx="9144000" cy="6863379"/>
          </a:xfrm>
          <a:prstGeom prst="rect">
            <a:avLst/>
          </a:prstGeom>
        </p:spPr>
      </p:pic>
      <p:sp>
        <p:nvSpPr>
          <p:cNvPr id="3" name="TextBox 2"/>
          <p:cNvSpPr txBox="1"/>
          <p:nvPr/>
        </p:nvSpPr>
        <p:spPr>
          <a:xfrm>
            <a:off x="914400" y="304800"/>
            <a:ext cx="7620000" cy="1569660"/>
          </a:xfrm>
          <a:prstGeom prst="rect">
            <a:avLst/>
          </a:prstGeom>
          <a:solidFill>
            <a:schemeClr val="bg1"/>
          </a:solidFill>
        </p:spPr>
        <p:txBody>
          <a:bodyPr wrap="square" rtlCol="0">
            <a:spAutoFit/>
          </a:bodyPr>
          <a:lstStyle/>
          <a:p>
            <a:r>
              <a:rPr lang="en-US" sz="3200" b="1" dirty="0" smtClean="0">
                <a:effectLst>
                  <a:outerShdw blurRad="38100" dist="38100" dir="2700000" algn="tl">
                    <a:srgbClr val="000000">
                      <a:alpha val="43137"/>
                    </a:srgbClr>
                  </a:outerShdw>
                </a:effectLst>
                <a:latin typeface="Maiandra GD" pitchFamily="34" charset="0"/>
              </a:rPr>
              <a:t>1 Tim 6:7 For we have brought nothing into the world, so we cannot take anything out of it either.</a:t>
            </a:r>
          </a:p>
        </p:txBody>
      </p:sp>
    </p:spTree>
  </p:cSld>
  <p:clrMapOvr>
    <a:masterClrMapping/>
  </p:clrMapOvr>
  <p:transition spd="slow">
    <p:split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020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304800" y="105757"/>
            <a:ext cx="8458200" cy="3247043"/>
          </a:xfrm>
          <a:prstGeom prst="rect">
            <a:avLst/>
          </a:prstGeom>
          <a:solidFill>
            <a:srgbClr val="EEECE1">
              <a:alpha val="60000"/>
            </a:srgbClr>
          </a:solidFill>
        </p:spPr>
        <p:txBody>
          <a:bodyPr wrap="square" rtlCol="0">
            <a:spAutoFit/>
          </a:bodyPr>
          <a:lstStyle/>
          <a:p>
            <a:pPr algn="ctr"/>
            <a:r>
              <a:rPr lang="en-US" sz="7500" dirty="0" smtClean="0">
                <a:solidFill>
                  <a:srgbClr val="00B050"/>
                </a:solidFill>
                <a:latin typeface="Currency" pitchFamily="2" charset="0"/>
              </a:rPr>
              <a:t>Guardrails</a:t>
            </a:r>
            <a:r>
              <a:rPr lang="en-US" sz="5500" dirty="0" smtClean="0">
                <a:solidFill>
                  <a:srgbClr val="00B050"/>
                </a:solidFill>
                <a:latin typeface="Currency" pitchFamily="2" charset="0"/>
              </a:rPr>
              <a:t> Around </a:t>
            </a:r>
            <a:r>
              <a:rPr lang="en-US" sz="7500" dirty="0" smtClean="0">
                <a:solidFill>
                  <a:srgbClr val="00B050"/>
                </a:solidFill>
                <a:latin typeface="Currency" pitchFamily="2" charset="0"/>
              </a:rPr>
              <a:t>Finances</a:t>
            </a:r>
            <a:endParaRPr lang="en-US" sz="7500" dirty="0">
              <a:solidFill>
                <a:srgbClr val="00B050"/>
              </a:solidFill>
              <a:latin typeface="Currency" pitchFamily="2" charset="0"/>
            </a:endParaRPr>
          </a:p>
        </p:txBody>
      </p:sp>
      <p:pic>
        <p:nvPicPr>
          <p:cNvPr id="6" name="Picture 5" descr="bills 3.jpg"/>
          <p:cNvPicPr>
            <a:picLocks noChangeAspect="1"/>
          </p:cNvPicPr>
          <p:nvPr/>
        </p:nvPicPr>
        <p:blipFill>
          <a:blip r:embed="rId3" cstate="print"/>
          <a:stretch>
            <a:fillRect/>
          </a:stretch>
        </p:blipFill>
        <p:spPr>
          <a:xfrm>
            <a:off x="2286000" y="2971800"/>
            <a:ext cx="4546600" cy="377367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020_A_JuiceDro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304800" y="105757"/>
            <a:ext cx="8458200" cy="3247043"/>
          </a:xfrm>
          <a:prstGeom prst="rect">
            <a:avLst/>
          </a:prstGeom>
          <a:solidFill>
            <a:srgbClr val="EEECE1">
              <a:alpha val="60000"/>
            </a:srgbClr>
          </a:solidFill>
        </p:spPr>
        <p:txBody>
          <a:bodyPr wrap="square" rtlCol="0">
            <a:spAutoFit/>
          </a:bodyPr>
          <a:lstStyle/>
          <a:p>
            <a:pPr algn="ctr"/>
            <a:r>
              <a:rPr lang="en-US" sz="7500" dirty="0" smtClean="0">
                <a:solidFill>
                  <a:srgbClr val="00B050"/>
                </a:solidFill>
                <a:latin typeface="Currency" pitchFamily="2" charset="0"/>
              </a:rPr>
              <a:t>Guardrails</a:t>
            </a:r>
            <a:r>
              <a:rPr lang="en-US" sz="5500" dirty="0" smtClean="0">
                <a:solidFill>
                  <a:srgbClr val="00B050"/>
                </a:solidFill>
                <a:latin typeface="Currency" pitchFamily="2" charset="0"/>
              </a:rPr>
              <a:t> Around </a:t>
            </a:r>
            <a:r>
              <a:rPr lang="en-US" sz="7500" dirty="0" smtClean="0">
                <a:solidFill>
                  <a:srgbClr val="00B050"/>
                </a:solidFill>
                <a:latin typeface="Currency" pitchFamily="2" charset="0"/>
              </a:rPr>
              <a:t>Finances</a:t>
            </a:r>
            <a:endParaRPr lang="en-US" sz="7500" dirty="0">
              <a:solidFill>
                <a:srgbClr val="00B050"/>
              </a:solidFill>
              <a:latin typeface="Currency" pitchFamily="2" charset="0"/>
            </a:endParaRPr>
          </a:p>
        </p:txBody>
      </p:sp>
      <p:pic>
        <p:nvPicPr>
          <p:cNvPr id="6" name="Picture 5" descr="bills 3.jpg"/>
          <p:cNvPicPr>
            <a:picLocks noChangeAspect="1"/>
          </p:cNvPicPr>
          <p:nvPr/>
        </p:nvPicPr>
        <p:blipFill>
          <a:blip r:embed="rId3" cstate="print"/>
          <a:stretch>
            <a:fillRect/>
          </a:stretch>
        </p:blipFill>
        <p:spPr>
          <a:xfrm>
            <a:off x="2286000" y="2971800"/>
            <a:ext cx="4546600" cy="3773678"/>
          </a:xfrm>
          <a:prstGeom prst="ellipse">
            <a:avLst/>
          </a:prstGeom>
          <a:ln>
            <a:noFill/>
          </a:ln>
          <a:effectLst>
            <a:softEdge rad="112500"/>
          </a:effectLst>
        </p:spPr>
      </p:pic>
    </p:spTree>
  </p:cSld>
  <p:clrMapOvr>
    <a:masterClrMapping/>
  </p:clrMapOvr>
  <p:transition spd="slow">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111_A_BonusDrop"/>
          <p:cNvPicPr>
            <a:picLocks noChangeAspect="1" noChangeArrowheads="1"/>
          </p:cNvPicPr>
          <p:nvPr/>
        </p:nvPicPr>
        <p:blipFill>
          <a:blip r:embed="rId2" cstate="print"/>
          <a:srcRect/>
          <a:stretch>
            <a:fillRect/>
          </a:stretch>
        </p:blipFill>
        <p:spPr bwMode="auto">
          <a:xfrm>
            <a:off x="0" y="-3175"/>
            <a:ext cx="9144000" cy="6861175"/>
          </a:xfrm>
          <a:prstGeom prst="rect">
            <a:avLst/>
          </a:prstGeom>
          <a:noFill/>
        </p:spPr>
      </p:pic>
      <p:sp>
        <p:nvSpPr>
          <p:cNvPr id="25602" name="TextBox 3"/>
          <p:cNvSpPr txBox="1">
            <a:spLocks noChangeArrowheads="1"/>
          </p:cNvSpPr>
          <p:nvPr/>
        </p:nvSpPr>
        <p:spPr bwMode="auto">
          <a:xfrm>
            <a:off x="457200" y="76200"/>
            <a:ext cx="8610600" cy="1569660"/>
          </a:xfrm>
          <a:prstGeom prst="rect">
            <a:avLst/>
          </a:prstGeom>
          <a:solidFill>
            <a:srgbClr val="006600"/>
          </a:solidFill>
          <a:ln w="9525">
            <a:noFill/>
            <a:miter lim="800000"/>
            <a:headEnd/>
            <a:tailEnd/>
          </a:ln>
        </p:spPr>
        <p:txBody>
          <a:bodyPr wrap="square">
            <a:spAutoFit/>
          </a:bodyPr>
          <a:lstStyle/>
          <a:p>
            <a:pPr algn="ctr"/>
            <a:r>
              <a:rPr lang="en-US" sz="3200" b="0" dirty="0" smtClean="0">
                <a:solidFill>
                  <a:srgbClr val="99FF66"/>
                </a:solidFill>
                <a:effectLst>
                  <a:outerShdw blurRad="38100" dist="38100" dir="2700000" algn="tl">
                    <a:srgbClr val="000000">
                      <a:alpha val="43137"/>
                    </a:srgbClr>
                  </a:outerShdw>
                </a:effectLst>
                <a:latin typeface="Currency" pitchFamily="2" charset="0"/>
              </a:rPr>
              <a:t>Few topics are more Biblical than the subject of Money</a:t>
            </a:r>
            <a:endParaRPr lang="en-US" sz="3200" b="0" dirty="0">
              <a:solidFill>
                <a:srgbClr val="99FF66"/>
              </a:solidFill>
              <a:effectLst>
                <a:outerShdw blurRad="38100" dist="38100" dir="2700000" algn="tl">
                  <a:srgbClr val="000000">
                    <a:alpha val="43137"/>
                  </a:srgbClr>
                </a:outerShdw>
              </a:effectLst>
              <a:latin typeface="Currency" pitchFamily="2" charset="0"/>
            </a:endParaRPr>
          </a:p>
        </p:txBody>
      </p:sp>
      <p:sp>
        <p:nvSpPr>
          <p:cNvPr id="3" name="Rectangle 2"/>
          <p:cNvSpPr/>
          <p:nvPr/>
        </p:nvSpPr>
        <p:spPr>
          <a:xfrm>
            <a:off x="1143000" y="2971800"/>
            <a:ext cx="8763000" cy="584775"/>
          </a:xfrm>
          <a:prstGeom prst="rect">
            <a:avLst/>
          </a:prstGeom>
        </p:spPr>
        <p:txBody>
          <a:bodyPr wrap="square">
            <a:spAutoFit/>
          </a:bodyPr>
          <a:lstStyle/>
          <a:p>
            <a:pPr>
              <a:buFont typeface="Arial" pitchFamily="34" charset="0"/>
              <a:buChar char="•"/>
            </a:pPr>
            <a:r>
              <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Proverbs:  </a:t>
            </a:r>
            <a:r>
              <a:rPr lang="en-US" sz="3200" b="0" i="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riches</a:t>
            </a: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(26x); </a:t>
            </a:r>
            <a:r>
              <a:rPr lang="en-US" sz="3200" b="0" i="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wealth</a:t>
            </a: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(17x</a:t>
            </a:r>
            <a:r>
              <a:rPr lang="en-US" b="0" dirty="0" smtClean="0">
                <a:solidFill>
                  <a:schemeClr val="bg1"/>
                </a:solidFill>
                <a:effectLst>
                  <a:outerShdw blurRad="38100" dist="38100" dir="2700000" algn="tl">
                    <a:srgbClr val="000000">
                      <a:alpha val="43137"/>
                    </a:srgbClr>
                  </a:outerShdw>
                </a:effectLst>
              </a:rPr>
              <a:t>)</a:t>
            </a:r>
            <a:endParaRPr lang="en-US" b="0" dirty="0">
              <a:solidFill>
                <a:schemeClr val="bg1"/>
              </a:solidFill>
              <a:effectLst>
                <a:outerShdw blurRad="38100" dist="38100" dir="2700000" algn="tl">
                  <a:srgbClr val="000000">
                    <a:alpha val="43137"/>
                  </a:srgbClr>
                </a:outerShdw>
              </a:effectLst>
            </a:endParaRPr>
          </a:p>
        </p:txBody>
      </p:sp>
      <p:pic>
        <p:nvPicPr>
          <p:cNvPr id="10" name="Picture 9" descr="bible2.gif"/>
          <p:cNvPicPr>
            <a:picLocks noChangeAspect="1"/>
          </p:cNvPicPr>
          <p:nvPr/>
        </p:nvPicPr>
        <p:blipFill>
          <a:blip r:embed="rId3" cstate="print"/>
          <a:stretch>
            <a:fillRect/>
          </a:stretch>
        </p:blipFill>
        <p:spPr>
          <a:xfrm>
            <a:off x="5638800" y="3733800"/>
            <a:ext cx="3661682" cy="2743200"/>
          </a:xfrm>
          <a:prstGeom prst="rect">
            <a:avLst/>
          </a:prstGeom>
        </p:spPr>
      </p:pic>
      <p:sp>
        <p:nvSpPr>
          <p:cNvPr id="4" name="Rectangle 3"/>
          <p:cNvSpPr/>
          <p:nvPr/>
        </p:nvSpPr>
        <p:spPr>
          <a:xfrm>
            <a:off x="1143000" y="3657600"/>
            <a:ext cx="5105400" cy="1569660"/>
          </a:xfrm>
          <a:prstGeom prst="rect">
            <a:avLst/>
          </a:prstGeom>
        </p:spPr>
        <p:txBody>
          <a:bodyPr wrap="square">
            <a:spAutoFit/>
          </a:bodyPr>
          <a:lstStyle/>
          <a:p>
            <a:pPr>
              <a:buFont typeface="Arial" pitchFamily="34" charset="0"/>
              <a:buChar char="•"/>
            </a:pPr>
            <a:r>
              <a:rPr lang="en-US" sz="3200" dirty="0" smtClean="0">
                <a:solidFill>
                  <a:schemeClr val="bg1"/>
                </a:solidFill>
                <a:latin typeface="Tahoma" pitchFamily="34" charset="0"/>
                <a:ea typeface="Tahoma" pitchFamily="34" charset="0"/>
                <a:cs typeface="Tahoma" pitchFamily="34" charset="0"/>
              </a:rPr>
              <a:t> </a:t>
            </a: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Ecclesiastes: picture of a man who has everything but in reality has nothing</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TextBox 6"/>
          <p:cNvSpPr txBox="1"/>
          <p:nvPr/>
        </p:nvSpPr>
        <p:spPr>
          <a:xfrm>
            <a:off x="1143000" y="1676400"/>
            <a:ext cx="6858000" cy="584775"/>
          </a:xfrm>
          <a:prstGeom prst="rect">
            <a:avLst/>
          </a:prstGeom>
          <a:noFill/>
        </p:spPr>
        <p:txBody>
          <a:bodyPr wrap="square" rtlCol="0">
            <a:spAutoFit/>
          </a:bodyPr>
          <a:lstStyle/>
          <a:p>
            <a:r>
              <a:rPr lang="en-US" sz="3200" dirty="0" smtClean="0">
                <a:solidFill>
                  <a:srgbClr val="FFFF00"/>
                </a:solidFill>
                <a:latin typeface="Arial" pitchFamily="34" charset="0"/>
                <a:cs typeface="Arial" pitchFamily="34" charset="0"/>
              </a:rPr>
              <a:t>There are 500 verses on Prayer</a:t>
            </a:r>
            <a:endParaRPr lang="en-US" sz="3200" dirty="0">
              <a:solidFill>
                <a:srgbClr val="FFFF00"/>
              </a:solidFill>
              <a:latin typeface="Arial" pitchFamily="34" charset="0"/>
              <a:cs typeface="Arial" pitchFamily="34" charset="0"/>
            </a:endParaRPr>
          </a:p>
        </p:txBody>
      </p:sp>
      <p:sp>
        <p:nvSpPr>
          <p:cNvPr id="8" name="TextBox 7"/>
          <p:cNvSpPr txBox="1"/>
          <p:nvPr/>
        </p:nvSpPr>
        <p:spPr>
          <a:xfrm>
            <a:off x="1143000" y="2362200"/>
            <a:ext cx="6781800" cy="584775"/>
          </a:xfrm>
          <a:prstGeom prst="rect">
            <a:avLst/>
          </a:prstGeom>
          <a:noFill/>
        </p:spPr>
        <p:txBody>
          <a:bodyPr wrap="square" rtlCol="0">
            <a:spAutoFit/>
          </a:bodyPr>
          <a:lstStyle/>
          <a:p>
            <a:r>
              <a:rPr lang="en-US" sz="3200" dirty="0" smtClean="0">
                <a:solidFill>
                  <a:srgbClr val="FFFF00"/>
                </a:solidFill>
                <a:latin typeface="Arial" pitchFamily="34" charset="0"/>
                <a:cs typeface="Arial" pitchFamily="34" charset="0"/>
              </a:rPr>
              <a:t>There’s 2,000 on money</a:t>
            </a:r>
            <a:endParaRPr lang="en-US" sz="32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111_A_BonusDrop"/>
          <p:cNvPicPr>
            <a:picLocks noChangeAspect="1" noChangeArrowheads="1"/>
          </p:cNvPicPr>
          <p:nvPr/>
        </p:nvPicPr>
        <p:blipFill>
          <a:blip r:embed="rId2" cstate="print"/>
          <a:srcRect/>
          <a:stretch>
            <a:fillRect/>
          </a:stretch>
        </p:blipFill>
        <p:spPr bwMode="auto">
          <a:xfrm>
            <a:off x="0" y="0"/>
            <a:ext cx="9144000" cy="6861175"/>
          </a:xfrm>
          <a:prstGeom prst="rect">
            <a:avLst/>
          </a:prstGeom>
          <a:noFill/>
        </p:spPr>
      </p:pic>
      <p:sp>
        <p:nvSpPr>
          <p:cNvPr id="25602" name="TextBox 3"/>
          <p:cNvSpPr txBox="1">
            <a:spLocks noChangeArrowheads="1"/>
          </p:cNvSpPr>
          <p:nvPr/>
        </p:nvSpPr>
        <p:spPr bwMode="auto">
          <a:xfrm>
            <a:off x="457200" y="76200"/>
            <a:ext cx="8610600" cy="1569660"/>
          </a:xfrm>
          <a:prstGeom prst="rect">
            <a:avLst/>
          </a:prstGeom>
          <a:solidFill>
            <a:srgbClr val="006600"/>
          </a:solidFill>
          <a:ln w="9525">
            <a:noFill/>
            <a:miter lim="800000"/>
            <a:headEnd/>
            <a:tailEnd/>
          </a:ln>
        </p:spPr>
        <p:txBody>
          <a:bodyPr wrap="square">
            <a:spAutoFit/>
          </a:bodyPr>
          <a:lstStyle/>
          <a:p>
            <a:pPr algn="ctr"/>
            <a:r>
              <a:rPr lang="en-US" sz="3200" b="0" dirty="0" smtClean="0">
                <a:solidFill>
                  <a:srgbClr val="99FF66"/>
                </a:solidFill>
                <a:effectLst>
                  <a:outerShdw blurRad="38100" dist="38100" dir="2700000" algn="tl">
                    <a:srgbClr val="000000">
                      <a:alpha val="43137"/>
                    </a:srgbClr>
                  </a:outerShdw>
                </a:effectLst>
                <a:latin typeface="Currency" pitchFamily="2" charset="0"/>
              </a:rPr>
              <a:t>Few Topics are more Biblical than the Subject of Money</a:t>
            </a:r>
            <a:endParaRPr lang="en-US" sz="3200" b="0" dirty="0">
              <a:solidFill>
                <a:srgbClr val="99FF66"/>
              </a:solidFill>
              <a:effectLst>
                <a:outerShdw blurRad="38100" dist="38100" dir="2700000" algn="tl">
                  <a:srgbClr val="000000">
                    <a:alpha val="43137"/>
                  </a:srgbClr>
                </a:outerShdw>
              </a:effectLst>
              <a:latin typeface="Currency" pitchFamily="2" charset="0"/>
            </a:endParaRPr>
          </a:p>
        </p:txBody>
      </p:sp>
      <p:sp>
        <p:nvSpPr>
          <p:cNvPr id="5" name="Rectangle 4"/>
          <p:cNvSpPr/>
          <p:nvPr/>
        </p:nvSpPr>
        <p:spPr>
          <a:xfrm>
            <a:off x="1066800" y="1600200"/>
            <a:ext cx="8686800" cy="1077218"/>
          </a:xfrm>
          <a:prstGeom prst="rect">
            <a:avLst/>
          </a:prstGeom>
        </p:spPr>
        <p:txBody>
          <a:bodyPr wrap="square">
            <a:spAutoFit/>
          </a:bodyPr>
          <a:lstStyle/>
          <a:p>
            <a:pPr>
              <a:buFont typeface="Arial" pitchFamily="34" charset="0"/>
              <a:buChar char="•"/>
            </a:pP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Jesus spoke about money </a:t>
            </a:r>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&amp;</a:t>
            </a: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riches more 	than He did Heaven</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6" name="Rectangle 5"/>
          <p:cNvSpPr/>
          <p:nvPr/>
        </p:nvSpPr>
        <p:spPr>
          <a:xfrm>
            <a:off x="1295400" y="2895600"/>
            <a:ext cx="8534400" cy="584775"/>
          </a:xfrm>
          <a:prstGeom prst="rect">
            <a:avLst/>
          </a:prstGeom>
        </p:spPr>
        <p:txBody>
          <a:bodyPr wrap="square">
            <a:spAutoFit/>
          </a:bodyPr>
          <a:lstStyle/>
          <a:p>
            <a:r>
              <a:rPr lang="en-US" sz="3200" b="0" i="1"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16 of the Lord’s parables involve money</a:t>
            </a:r>
            <a:endParaRPr lang="en-US" sz="3200" b="0" i="1"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 name="Rectangle 6"/>
          <p:cNvSpPr/>
          <p:nvPr/>
        </p:nvSpPr>
        <p:spPr>
          <a:xfrm>
            <a:off x="1219200" y="3657600"/>
            <a:ext cx="8458200" cy="584775"/>
          </a:xfrm>
          <a:prstGeom prst="rect">
            <a:avLst/>
          </a:prstGeom>
        </p:spPr>
        <p:txBody>
          <a:bodyPr wrap="square">
            <a:spAutoFit/>
          </a:bodyPr>
          <a:lstStyle/>
          <a:p>
            <a:r>
              <a:rPr lang="en-US" sz="3200" b="0" i="1" dirty="0" smtClean="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word “riches” is found 15x in Luke</a:t>
            </a:r>
            <a:endParaRPr lang="en-US" sz="3200" b="0" i="1" dirty="0">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0" name="Picture 9" descr="reading bible.jpg"/>
          <p:cNvPicPr>
            <a:picLocks noChangeAspect="1"/>
          </p:cNvPicPr>
          <p:nvPr/>
        </p:nvPicPr>
        <p:blipFill>
          <a:blip r:embed="rId3" cstate="print"/>
          <a:srcRect t="9320" r="7918" b="11169"/>
          <a:stretch>
            <a:fillRect/>
          </a:stretch>
        </p:blipFill>
        <p:spPr>
          <a:xfrm>
            <a:off x="3581400" y="4343400"/>
            <a:ext cx="2931467"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alth.jpg"/>
          <p:cNvPicPr>
            <a:picLocks noChangeAspect="1"/>
          </p:cNvPicPr>
          <p:nvPr/>
        </p:nvPicPr>
        <p:blipFill>
          <a:blip r:embed="rId2" cstate="print"/>
          <a:stretch>
            <a:fillRect/>
          </a:stretch>
        </p:blipFill>
        <p:spPr>
          <a:xfrm>
            <a:off x="0" y="0"/>
            <a:ext cx="9139943" cy="6858000"/>
          </a:xfrm>
          <a:prstGeom prst="rect">
            <a:avLst/>
          </a:prstGeom>
        </p:spPr>
      </p:pic>
      <p:sp>
        <p:nvSpPr>
          <p:cNvPr id="6" name="TextBox 5"/>
          <p:cNvSpPr txBox="1"/>
          <p:nvPr/>
        </p:nvSpPr>
        <p:spPr>
          <a:xfrm>
            <a:off x="381000" y="457200"/>
            <a:ext cx="8229600" cy="1277273"/>
          </a:xfrm>
          <a:prstGeom prst="rect">
            <a:avLst/>
          </a:prstGeom>
          <a:solidFill>
            <a:srgbClr val="00B050"/>
          </a:solidFill>
          <a:effectLst>
            <a:glow rad="228600">
              <a:schemeClr val="accent6">
                <a:satMod val="175000"/>
                <a:alpha val="40000"/>
              </a:schemeClr>
            </a:glow>
          </a:effectLst>
        </p:spPr>
        <p:txBody>
          <a:bodyPr wrap="square" rtlCol="0">
            <a:spAutoFit/>
          </a:bodyPr>
          <a:lstStyle/>
          <a:p>
            <a:pPr algn="ctr"/>
            <a:r>
              <a:rPr lang="en-US" sz="3200" u="sng"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Three phrases define our financial picture</a:t>
            </a:r>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algn="ctr"/>
            <a:r>
              <a:rPr lang="en-US" sz="45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Big Bills…Big Debt…Big Mistak</a:t>
            </a:r>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es</a:t>
            </a:r>
            <a:endParaRPr lang="en-US" sz="320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152_A_BonusDrop"/>
          <p:cNvPicPr>
            <a:picLocks noChangeAspect="1" noChangeArrowheads="1"/>
          </p:cNvPicPr>
          <p:nvPr/>
        </p:nvPicPr>
        <p:blipFill>
          <a:blip r:embed="rId2" cstate="print"/>
          <a:srcRect/>
          <a:stretch>
            <a:fillRect/>
          </a:stretch>
        </p:blipFill>
        <p:spPr bwMode="auto">
          <a:xfrm>
            <a:off x="0" y="0"/>
            <a:ext cx="9144000" cy="6861175"/>
          </a:xfrm>
          <a:prstGeom prst="rect">
            <a:avLst/>
          </a:prstGeom>
          <a:noFill/>
        </p:spPr>
      </p:pic>
      <p:sp>
        <p:nvSpPr>
          <p:cNvPr id="18434" name="TextBox 3"/>
          <p:cNvSpPr txBox="1">
            <a:spLocks noChangeArrowheads="1"/>
          </p:cNvSpPr>
          <p:nvPr/>
        </p:nvSpPr>
        <p:spPr bwMode="auto">
          <a:xfrm>
            <a:off x="152400" y="152400"/>
            <a:ext cx="8839200" cy="1569660"/>
          </a:xfrm>
          <a:prstGeom prst="rect">
            <a:avLst/>
          </a:prstGeom>
          <a:solidFill>
            <a:srgbClr val="006600"/>
          </a:solidFill>
          <a:ln w="9525">
            <a:noFill/>
            <a:miter lim="800000"/>
            <a:headEnd/>
            <a:tailEnd/>
          </a:ln>
        </p:spPr>
        <p:txBody>
          <a:bodyPr wrap="square">
            <a:spAutoFit/>
          </a:bodyPr>
          <a:lstStyle/>
          <a:p>
            <a:pPr algn="ctr"/>
            <a:r>
              <a:rPr lang="en-US" sz="3200" b="0" dirty="0" smtClean="0">
                <a:solidFill>
                  <a:srgbClr val="99FF66"/>
                </a:solidFill>
                <a:effectLst>
                  <a:outerShdw blurRad="38100" dist="38100" dir="2700000" algn="tl">
                    <a:srgbClr val="000000">
                      <a:alpha val="43137"/>
                    </a:srgbClr>
                  </a:outerShdw>
                </a:effectLst>
                <a:latin typeface="Currency" pitchFamily="2" charset="0"/>
              </a:rPr>
              <a:t>The Current Trend Has Grave Spiritual consequences</a:t>
            </a:r>
            <a:endParaRPr lang="en-US" sz="3200" b="0" dirty="0">
              <a:solidFill>
                <a:srgbClr val="99FF66"/>
              </a:solidFill>
              <a:effectLst>
                <a:outerShdw blurRad="38100" dist="38100" dir="2700000" algn="tl">
                  <a:srgbClr val="000000">
                    <a:alpha val="43137"/>
                  </a:srgbClr>
                </a:outerShdw>
              </a:effectLst>
              <a:latin typeface="Currency" pitchFamily="2" charset="0"/>
            </a:endParaRPr>
          </a:p>
        </p:txBody>
      </p:sp>
      <p:sp>
        <p:nvSpPr>
          <p:cNvPr id="3" name="Rectangle 2"/>
          <p:cNvSpPr/>
          <p:nvPr/>
        </p:nvSpPr>
        <p:spPr>
          <a:xfrm>
            <a:off x="457200" y="1676400"/>
            <a:ext cx="8305800" cy="1077218"/>
          </a:xfrm>
          <a:prstGeom prst="rect">
            <a:avLst/>
          </a:prstGeom>
        </p:spPr>
        <p:txBody>
          <a:bodyPr wrap="square">
            <a:spAutoFit/>
          </a:bodyPr>
          <a:lstStyle/>
          <a:p>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1. Financial difficulties is the leading cause of 	divorce today</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0" name="Picture 9" descr="debt 3.jpg"/>
          <p:cNvPicPr>
            <a:picLocks noChangeAspect="1"/>
          </p:cNvPicPr>
          <p:nvPr/>
        </p:nvPicPr>
        <p:blipFill>
          <a:blip r:embed="rId3" cstate="print"/>
          <a:stretch>
            <a:fillRect/>
          </a:stretch>
        </p:blipFill>
        <p:spPr>
          <a:xfrm>
            <a:off x="7239000" y="2209800"/>
            <a:ext cx="1773268" cy="2362200"/>
          </a:xfrm>
          <a:prstGeom prst="rect">
            <a:avLst/>
          </a:prstGeom>
        </p:spPr>
      </p:pic>
      <p:sp>
        <p:nvSpPr>
          <p:cNvPr id="4" name="Rectangle 3"/>
          <p:cNvSpPr/>
          <p:nvPr/>
        </p:nvSpPr>
        <p:spPr>
          <a:xfrm>
            <a:off x="381000" y="2819400"/>
            <a:ext cx="8458200" cy="1077218"/>
          </a:xfrm>
          <a:prstGeom prst="rect">
            <a:avLst/>
          </a:prstGeom>
        </p:spPr>
        <p:txBody>
          <a:bodyPr wrap="square">
            <a:spAutoFit/>
          </a:bodyPr>
          <a:lstStyle/>
          <a:p>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2. We are </a:t>
            </a:r>
            <a:r>
              <a:rPr lang="en-US" sz="320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proving</a:t>
            </a:r>
            <a:r>
              <a:rPr lang="en-US" sz="3200" b="0"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 that we are not good 	stewards</a:t>
            </a:r>
            <a:endParaRPr lang="en-US" sz="3200" b="0"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1" name="TextBox 10"/>
          <p:cNvSpPr txBox="1"/>
          <p:nvPr/>
        </p:nvSpPr>
        <p:spPr>
          <a:xfrm>
            <a:off x="304800" y="3886200"/>
            <a:ext cx="7620000" cy="2554545"/>
          </a:xfrm>
          <a:prstGeom prst="rect">
            <a:avLst/>
          </a:prstGeom>
          <a:solidFill>
            <a:srgbClr val="EEECE1"/>
          </a:solidFill>
        </p:spPr>
        <p:txBody>
          <a:bodyPr wrap="square" rtlCol="0">
            <a:spAutoFit/>
          </a:bodyPr>
          <a:lstStyle/>
          <a:p>
            <a:r>
              <a:rPr lang="en-US" sz="3200" b="1" dirty="0" err="1" smtClean="0">
                <a:effectLst>
                  <a:outerShdw blurRad="38100" dist="38100" dir="2700000" algn="tl">
                    <a:srgbClr val="000000">
                      <a:alpha val="43137"/>
                    </a:srgbClr>
                  </a:outerShdw>
                </a:effectLst>
                <a:latin typeface="Maiandra GD" pitchFamily="34" charset="0"/>
              </a:rPr>
              <a:t>Lk</a:t>
            </a:r>
            <a:r>
              <a:rPr lang="en-US" sz="3200" b="1" dirty="0" smtClean="0">
                <a:effectLst>
                  <a:outerShdw blurRad="38100" dist="38100" dir="2700000" algn="tl">
                    <a:srgbClr val="000000">
                      <a:alpha val="43137"/>
                    </a:srgbClr>
                  </a:outerShdw>
                </a:effectLst>
                <a:latin typeface="Maiandra GD" pitchFamily="34" charset="0"/>
              </a:rPr>
              <a:t> 16:10 "He who is faithful in a very little thing is faithful also in much; and he who is unrighteous in a very little thing is unrighteous also in much.</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1454</Words>
  <Application>Microsoft Office PowerPoint</Application>
  <PresentationFormat>On-screen Show (4:3)</PresentationFormat>
  <Paragraphs>119</Paragraphs>
  <Slides>45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Tall Paul</vt:lpstr>
      <vt:lpstr>Tahoma</vt:lpstr>
      <vt:lpstr>BattleLines</vt:lpstr>
      <vt:lpstr>Mufferaw</vt:lpstr>
      <vt:lpstr>Currency</vt:lpstr>
      <vt:lpstr>Calibri</vt:lpstr>
      <vt:lpstr>Maiandra GD</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Shouse</dc:creator>
  <cp:lastModifiedBy>Roger Shouse</cp:lastModifiedBy>
  <cp:revision>25</cp:revision>
  <dcterms:created xsi:type="dcterms:W3CDTF">2011-10-21T01:34:51Z</dcterms:created>
  <dcterms:modified xsi:type="dcterms:W3CDTF">2012-08-21T14:18:53Z</dcterms:modified>
</cp:coreProperties>
</file>