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71" r:id="rId7"/>
    <p:sldId id="259" r:id="rId8"/>
    <p:sldId id="267" r:id="rId9"/>
    <p:sldId id="260" r:id="rId10"/>
    <p:sldId id="268" r:id="rId11"/>
    <p:sldId id="269" r:id="rId12"/>
    <p:sldId id="270" r:id="rId13"/>
    <p:sldId id="272" r:id="rId14"/>
    <p:sldId id="263" r:id="rId15"/>
    <p:sldId id="264" r:id="rId16"/>
    <p:sldId id="265" r:id="rId17"/>
    <p:sldId id="266" r:id="rId18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84F5A"/>
    <a:srgbClr val="215A69"/>
    <a:srgbClr val="2B5863"/>
    <a:srgbClr val="22464F"/>
    <a:srgbClr val="3B4E75"/>
    <a:srgbClr val="009999"/>
    <a:srgbClr val="3366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6868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2">
                      <a:lumMod val="50000"/>
                      <a:alpha val="80000"/>
                    </a:schemeClr>
                  </a:outerShdw>
                </a:effectLst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02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4EA5E1-5F6B-41B1-8C08-6ADD6382D226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04F653-1D62-47E4-9932-B0C9F9035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6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4EA5E1-5F6B-41B1-8C08-6ADD6382D226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04F653-1D62-47E4-9932-B0C9F9035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0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962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579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4EA5E1-5F6B-41B1-8C08-6ADD6382D226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04F653-1D62-47E4-9932-B0C9F9035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44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4EA5E1-5F6B-41B1-8C08-6ADD6382D226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04F653-1D62-47E4-9932-B0C9F9035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4EA5E1-5F6B-41B1-8C08-6ADD6382D226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04F653-1D62-47E4-9932-B0C9F9035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8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4EA5E1-5F6B-41B1-8C08-6ADD6382D226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04F653-1D62-47E4-9932-B0C9F9035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7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4EA5E1-5F6B-41B1-8C08-6ADD6382D226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04F653-1D62-47E4-9932-B0C9F9035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1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4EA5E1-5F6B-41B1-8C08-6ADD6382D226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04F653-1D62-47E4-9932-B0C9F9035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0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4EA5E1-5F6B-41B1-8C08-6ADD6382D226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04F653-1D62-47E4-9932-B0C9F9035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8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46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schemeClr val="tx2">
                <a:lumMod val="50000"/>
                <a:alpha val="80000"/>
              </a:schemeClr>
            </a:outerShdw>
          </a:effectLst>
          <a:latin typeface="Georgia" panose="02040502050405020303" pitchFamily="18" charset="0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Font typeface="+mj-lt"/>
        <a:buAutoNum type="alphaUcPeriod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71550" indent="-514350" algn="l" defTabSz="914400" rtl="0" eaLnBrk="1" latinLnBrk="0" hangingPunct="1">
        <a:spcBef>
          <a:spcPct val="20000"/>
        </a:spcBef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ct val="20000"/>
        </a:spcBef>
        <a:buFont typeface="+mj-lt"/>
        <a:buAutoNum type="alphaL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ct val="20000"/>
        </a:spcBef>
        <a:buFont typeface="+mj-lt"/>
        <a:buAutoNum type="arabicParenR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ct val="20000"/>
        </a:spcBef>
        <a:buFont typeface="+mj-lt"/>
        <a:buAutoNum type="alphaLcParenR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6300" y="2286000"/>
            <a:ext cx="73914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The</a:t>
            </a: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Progressive Church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Movement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328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848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Inward</a:t>
            </a:r>
            <a:r>
              <a:rPr lang="en-US" dirty="0" smtClean="0"/>
              <a:t>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4648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Font typeface="+mj-lt"/>
              <a:buAutoNum type="arabicPeriod" startAt="6"/>
            </a:pPr>
            <a:r>
              <a:rPr lang="en-US" dirty="0" smtClean="0"/>
              <a:t>De-emphasis on authority, hierarchy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+mj-lt"/>
              <a:buAutoNum type="arabicPeriod" startAt="6"/>
            </a:pPr>
            <a:r>
              <a:rPr lang="en-US" dirty="0" smtClean="0"/>
              <a:t>De-emphasis on doctrine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+mj-lt"/>
              <a:buAutoNum type="arabicPeriod" startAt="6"/>
            </a:pPr>
            <a:r>
              <a:rPr lang="en-US" dirty="0" smtClean="0"/>
              <a:t>De-emphasis on church meetings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+mj-lt"/>
              <a:buAutoNum type="arabicPeriod" startAt="6"/>
            </a:pPr>
            <a:r>
              <a:rPr lang="en-US" dirty="0" smtClean="0"/>
              <a:t>Different concept of congregational fellowship</a:t>
            </a:r>
          </a:p>
          <a:p>
            <a:pPr marL="640080" indent="-640080">
              <a:spcBef>
                <a:spcPts val="0"/>
              </a:spcBef>
              <a:spcAft>
                <a:spcPts val="1800"/>
              </a:spcAft>
              <a:buFont typeface="+mj-lt"/>
              <a:buAutoNum type="arabicPeriod" startAt="6"/>
            </a:pPr>
            <a:r>
              <a:rPr lang="en-US" dirty="0" smtClean="0"/>
              <a:t>Broadly ecumenical answer to “Who is my brother?”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01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848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Inward</a:t>
            </a:r>
            <a:r>
              <a:rPr lang="en-US" dirty="0" smtClean="0"/>
              <a:t>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4648200"/>
          </a:xfrm>
        </p:spPr>
        <p:txBody>
          <a:bodyPr>
            <a:normAutofit/>
          </a:bodyPr>
          <a:lstStyle/>
          <a:p>
            <a:pPr marL="640080" indent="-640080">
              <a:spcBef>
                <a:spcPts val="0"/>
              </a:spcBef>
              <a:spcAft>
                <a:spcPts val="1800"/>
              </a:spcAft>
              <a:buFont typeface="+mj-lt"/>
              <a:buAutoNum type="arabicPeriod" startAt="11"/>
            </a:pPr>
            <a:r>
              <a:rPr lang="en-US" dirty="0" smtClean="0"/>
              <a:t>Rejection of “pattern/restoration”</a:t>
            </a:r>
          </a:p>
          <a:p>
            <a:pPr marL="640080" indent="-640080">
              <a:spcBef>
                <a:spcPts val="0"/>
              </a:spcBef>
              <a:spcAft>
                <a:spcPts val="1800"/>
              </a:spcAft>
              <a:buFont typeface="+mj-lt"/>
              <a:buAutoNum type="arabicPeriod" startAt="11"/>
            </a:pPr>
            <a:r>
              <a:rPr lang="en-US" dirty="0" smtClean="0"/>
              <a:t>Postmodern view of language and truth</a:t>
            </a:r>
          </a:p>
          <a:p>
            <a:pPr marL="640080" indent="-640080">
              <a:spcBef>
                <a:spcPts val="0"/>
              </a:spcBef>
              <a:spcAft>
                <a:spcPts val="1800"/>
              </a:spcAft>
              <a:buFont typeface="+mj-lt"/>
              <a:buAutoNum type="arabicPeriod" startAt="11"/>
            </a:pPr>
            <a:r>
              <a:rPr lang="en-US" dirty="0" smtClean="0"/>
              <a:t>Embracing of mainstream culture in matters of “worldliness”</a:t>
            </a:r>
          </a:p>
          <a:p>
            <a:pPr marL="640080" indent="-640080">
              <a:spcBef>
                <a:spcPts val="0"/>
              </a:spcBef>
              <a:spcAft>
                <a:spcPts val="1800"/>
              </a:spcAft>
              <a:buFont typeface="+mj-lt"/>
              <a:buAutoNum type="arabicPeriod" startAt="11"/>
            </a:pPr>
            <a:r>
              <a:rPr lang="en-US" dirty="0" smtClean="0"/>
              <a:t>Desire for cultural “relevance”</a:t>
            </a:r>
          </a:p>
          <a:p>
            <a:pPr marL="640080" indent="-640080">
              <a:spcBef>
                <a:spcPts val="0"/>
              </a:spcBef>
              <a:spcAft>
                <a:spcPts val="1800"/>
              </a:spcAft>
              <a:buFont typeface="+mj-lt"/>
              <a:buAutoNum type="arabicPeriod" startAt="11"/>
            </a:pPr>
            <a:r>
              <a:rPr lang="en-US" dirty="0" smtClean="0"/>
              <a:t>Valuing of “inclusiveness/diversity”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33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848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Inward</a:t>
            </a:r>
            <a:r>
              <a:rPr lang="en-US" dirty="0" smtClean="0"/>
              <a:t>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4648200"/>
          </a:xfrm>
        </p:spPr>
        <p:txBody>
          <a:bodyPr>
            <a:normAutofit lnSpcReduction="10000"/>
          </a:bodyPr>
          <a:lstStyle/>
          <a:p>
            <a:pPr marL="640080" indent="-640080">
              <a:spcBef>
                <a:spcPts val="0"/>
              </a:spcBef>
              <a:spcAft>
                <a:spcPts val="1800"/>
              </a:spcAft>
              <a:buFont typeface="+mj-lt"/>
              <a:buAutoNum type="arabicPeriod" startAt="16"/>
            </a:pPr>
            <a:r>
              <a:rPr lang="en-US" dirty="0" smtClean="0"/>
              <a:t>Valuing of “social justice”</a:t>
            </a:r>
          </a:p>
          <a:p>
            <a:pPr marL="640080" indent="-640080">
              <a:spcBef>
                <a:spcPts val="0"/>
              </a:spcBef>
              <a:spcAft>
                <a:spcPts val="1800"/>
              </a:spcAft>
              <a:buFont typeface="+mj-lt"/>
              <a:buAutoNum type="arabicPeriod" startAt="16"/>
            </a:pPr>
            <a:r>
              <a:rPr lang="en-US" dirty="0" smtClean="0"/>
              <a:t>Greater emphasis on subjective feelings and personal experience</a:t>
            </a:r>
          </a:p>
          <a:p>
            <a:pPr marL="640080" indent="-640080">
              <a:spcBef>
                <a:spcPts val="0"/>
              </a:spcBef>
              <a:spcAft>
                <a:spcPts val="1800"/>
              </a:spcAft>
              <a:buFont typeface="+mj-lt"/>
              <a:buAutoNum type="arabicPeriod" startAt="16"/>
            </a:pPr>
            <a:r>
              <a:rPr lang="en-US" dirty="0" smtClean="0"/>
              <a:t>Subjective interpretation of the activity of the Holy Spirit</a:t>
            </a:r>
          </a:p>
          <a:p>
            <a:pPr marL="640080" indent="-640080">
              <a:spcBef>
                <a:spcPts val="0"/>
              </a:spcBef>
              <a:spcAft>
                <a:spcPts val="1800"/>
              </a:spcAft>
              <a:buFont typeface="+mj-lt"/>
              <a:buAutoNum type="arabicPeriod" startAt="16"/>
            </a:pPr>
            <a:r>
              <a:rPr lang="en-US" dirty="0" smtClean="0"/>
              <a:t>“</a:t>
            </a:r>
            <a:r>
              <a:rPr lang="en-US" dirty="0" err="1" smtClean="0"/>
              <a:t>Missional</a:t>
            </a:r>
            <a:r>
              <a:rPr lang="en-US" dirty="0" smtClean="0"/>
              <a:t>/incarnational” approach to evangelism</a:t>
            </a:r>
          </a:p>
          <a:p>
            <a:pPr marL="640080" indent="-640080">
              <a:spcBef>
                <a:spcPts val="0"/>
              </a:spcBef>
              <a:spcAft>
                <a:spcPts val="1800"/>
              </a:spcAft>
              <a:buFont typeface="+mj-lt"/>
              <a:buAutoNum type="arabicPeriod" startAt="16"/>
            </a:pPr>
            <a:r>
              <a:rPr lang="en-US" dirty="0" smtClean="0"/>
              <a:t>Greater emphasis on the here-and-now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1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400800" cy="838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384F5A"/>
                </a:solidFill>
                <a:effectLst>
                  <a:outerShdw blurRad="38100" dist="25400" dir="2700000" algn="tl" rotWithShape="0">
                    <a:prstClr val="black">
                      <a:alpha val="25000"/>
                    </a:prstClr>
                  </a:outerShdw>
                </a:effectLst>
              </a:rPr>
              <a:t>Progressive Churches</a:t>
            </a:r>
            <a:endParaRPr lang="en-US" sz="4000" dirty="0">
              <a:solidFill>
                <a:srgbClr val="384F5A"/>
              </a:solidFill>
              <a:effectLst>
                <a:outerShdw blurRad="38100" dist="25400" dir="2700000" algn="t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300" y="2438400"/>
            <a:ext cx="4343400" cy="2286000"/>
          </a:xfrm>
          <a:gradFill flip="none" rotWithShape="1">
            <a:gsLst>
              <a:gs pos="0">
                <a:srgbClr val="384F5A">
                  <a:shade val="30000"/>
                  <a:satMod val="115000"/>
                </a:srgbClr>
              </a:gs>
              <a:gs pos="50000">
                <a:srgbClr val="384F5A">
                  <a:shade val="67500"/>
                  <a:satMod val="115000"/>
                </a:srgbClr>
              </a:gs>
              <a:gs pos="100000">
                <a:srgbClr val="384F5A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38100" dist="254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5760" tIns="274320" anchor="t" anchorCtr="0"/>
          <a:lstStyle/>
          <a:p>
            <a:pPr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Definition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Characteristics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Comments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852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1242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Evangelism</a:t>
            </a:r>
          </a:p>
          <a:p>
            <a:pPr>
              <a:buFont typeface="+mj-lt"/>
              <a:buAutoNum type="arabicPeriod"/>
            </a:pPr>
            <a:r>
              <a:rPr lang="en-US" dirty="0"/>
              <a:t>R</a:t>
            </a:r>
            <a:r>
              <a:rPr lang="en-US" dirty="0" smtClean="0"/>
              <a:t>adical discipleship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Compassion and social justice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Heartfelt worship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Connection between worship and daily life</a:t>
            </a:r>
          </a:p>
          <a:p>
            <a:pPr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92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Serious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2004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i="1" dirty="0" smtClean="0"/>
              <a:t>Progressive view of . . .</a:t>
            </a:r>
          </a:p>
          <a:p>
            <a:pPr lvl="1"/>
            <a:r>
              <a:rPr lang="en-US" sz="3000" dirty="0" smtClean="0"/>
              <a:t>Scripture</a:t>
            </a:r>
          </a:p>
          <a:p>
            <a:pPr lvl="1"/>
            <a:r>
              <a:rPr lang="en-US" sz="3000" dirty="0" smtClean="0"/>
              <a:t>God and grace</a:t>
            </a:r>
          </a:p>
          <a:p>
            <a:pPr lvl="1"/>
            <a:r>
              <a:rPr lang="en-US" sz="3000" dirty="0" smtClean="0"/>
              <a:t>Kingdom of God and mission of church</a:t>
            </a:r>
          </a:p>
          <a:p>
            <a:pPr lvl="1"/>
            <a:r>
              <a:rPr lang="en-US" sz="3000" dirty="0" smtClean="0"/>
              <a:t>Salvation</a:t>
            </a:r>
          </a:p>
          <a:p>
            <a:pPr lvl="1"/>
            <a:r>
              <a:rPr lang="en-US" sz="3000" dirty="0" smtClean="0"/>
              <a:t>Local church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5095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838200"/>
          </a:xfrm>
        </p:spPr>
        <p:txBody>
          <a:bodyPr/>
          <a:lstStyle/>
          <a:p>
            <a:r>
              <a:rPr lang="en-US" dirty="0" smtClean="0"/>
              <a:t>We Need to Be Careful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71800"/>
            <a:ext cx="7543800" cy="2209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2800" dirty="0" smtClean="0"/>
              <a:t>Avoid knee-jerk reactions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2800" dirty="0" smtClean="0"/>
              <a:t>Flexible in matters of personal preference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2800" dirty="0" smtClean="0"/>
              <a:t>Listen and learn</a:t>
            </a:r>
          </a:p>
          <a:p>
            <a:pPr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89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Conclusion</a:t>
            </a:r>
            <a:endParaRPr lang="en-US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534400" cy="2286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5760" tIns="91440" rIns="365760" bIns="91440" anchor="ctr" anchorCtr="0"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0000"/>
                </a:solidFill>
              </a:rPr>
              <a:t>Must be careful . . . but also courageous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0000"/>
                </a:solidFill>
              </a:rPr>
              <a:t>“Test everything; hold fast what is good”</a:t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                                            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1 Thessalonians 5:21</a:t>
            </a:r>
            <a:endParaRPr 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265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400800" cy="838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384F5A"/>
                </a:solidFill>
                <a:effectLst>
                  <a:outerShdw blurRad="38100" dist="25400" dir="2700000" algn="tl" rotWithShape="0">
                    <a:prstClr val="black">
                      <a:alpha val="25000"/>
                    </a:prstClr>
                  </a:outerShdw>
                </a:effectLst>
              </a:rPr>
              <a:t>Progressive Churches</a:t>
            </a:r>
            <a:endParaRPr lang="en-US" sz="4000" dirty="0">
              <a:solidFill>
                <a:srgbClr val="384F5A"/>
              </a:solidFill>
              <a:effectLst>
                <a:outerShdw blurRad="38100" dist="25400" dir="2700000" algn="t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300" y="2438400"/>
            <a:ext cx="4343400" cy="2286000"/>
          </a:xfrm>
          <a:gradFill flip="none" rotWithShape="1">
            <a:gsLst>
              <a:gs pos="0">
                <a:srgbClr val="384F5A">
                  <a:shade val="30000"/>
                  <a:satMod val="115000"/>
                </a:srgbClr>
              </a:gs>
              <a:gs pos="50000">
                <a:srgbClr val="384F5A">
                  <a:shade val="67500"/>
                  <a:satMod val="115000"/>
                </a:srgbClr>
              </a:gs>
              <a:gs pos="100000">
                <a:srgbClr val="384F5A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38100" dist="254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5760" tIns="274320" anchor="t" anchorCtr="0"/>
          <a:lstStyle/>
          <a:p>
            <a:pPr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Definition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Characteristics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Comments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2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938" y="2392299"/>
            <a:ext cx="1701462" cy="2560701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518524" y="1004280"/>
            <a:ext cx="501587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</a:rPr>
              <a:t>2001</a:t>
            </a:r>
          </a:p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26000"/>
                    </a:prstClr>
                  </a:outerShdw>
                </a:effectLst>
                <a:latin typeface="+mj-lt"/>
              </a:rPr>
              <a:t>Radical Restoration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A Call for Pure and Simple Christianity</a:t>
            </a: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endParaRPr lang="en-US" sz="1200" dirty="0">
              <a:solidFill>
                <a:srgbClr val="000000"/>
              </a:solidFill>
            </a:endParaRPr>
          </a:p>
          <a:p>
            <a:endParaRPr lang="en-US" sz="1200" dirty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   F. </a:t>
            </a:r>
            <a:r>
              <a:rPr lang="en-US" sz="2200" dirty="0" err="1" smtClean="0">
                <a:solidFill>
                  <a:srgbClr val="000000"/>
                </a:solidFill>
              </a:rPr>
              <a:t>LaGard</a:t>
            </a:r>
            <a:r>
              <a:rPr lang="en-US" sz="2200" dirty="0" smtClean="0">
                <a:solidFill>
                  <a:srgbClr val="000000"/>
                </a:solidFill>
              </a:rPr>
              <a:t> Smith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00" y="1066800"/>
            <a:ext cx="2476500" cy="381000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475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399"/>
            <a:ext cx="2805456" cy="4336433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781300"/>
            <a:ext cx="2381250" cy="293370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733800" y="1295400"/>
            <a:ext cx="51054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</a:rPr>
              <a:t>2008</a:t>
            </a:r>
            <a:endParaRPr lang="en-US" sz="2200" dirty="0">
              <a:solidFill>
                <a:srgbClr val="000000"/>
              </a:solidFill>
            </a:endParaRPr>
          </a:p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The Great Emergence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How Christianity Is Changing and Why</a:t>
            </a: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endParaRPr lang="en-US" sz="1200" dirty="0">
              <a:solidFill>
                <a:srgbClr val="000000"/>
              </a:solidFill>
            </a:endParaRPr>
          </a:p>
          <a:p>
            <a:endParaRPr lang="en-US" sz="1200" dirty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   Phyllis Tickle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1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47800"/>
            <a:ext cx="8686800" cy="76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New Ways of “Doing Church”</a:t>
            </a: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62200"/>
            <a:ext cx="5181600" cy="3124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</a:rPr>
              <a:t>Emerging </a:t>
            </a:r>
            <a:r>
              <a:rPr lang="en-US" sz="2800" dirty="0" smtClean="0">
                <a:solidFill>
                  <a:schemeClr val="bg1"/>
                </a:solidFill>
              </a:rPr>
              <a:t>church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</a:rPr>
              <a:t>House </a:t>
            </a:r>
            <a:r>
              <a:rPr lang="en-US" sz="2800" dirty="0" smtClean="0">
                <a:solidFill>
                  <a:schemeClr val="bg1"/>
                </a:solidFill>
              </a:rPr>
              <a:t>church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</a:rPr>
              <a:t>Simple </a:t>
            </a:r>
            <a:r>
              <a:rPr lang="en-US" sz="2800" dirty="0" smtClean="0">
                <a:solidFill>
                  <a:schemeClr val="bg1"/>
                </a:solidFill>
              </a:rPr>
              <a:t>church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</a:rPr>
              <a:t>Organic </a:t>
            </a:r>
            <a:r>
              <a:rPr lang="en-US" sz="2800" dirty="0" smtClean="0">
                <a:solidFill>
                  <a:schemeClr val="bg1"/>
                </a:solidFill>
              </a:rPr>
              <a:t>church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</a:rPr>
              <a:t>Missional </a:t>
            </a:r>
            <a:r>
              <a:rPr lang="en-US" sz="2800" dirty="0" smtClean="0">
                <a:solidFill>
                  <a:schemeClr val="bg1"/>
                </a:solidFill>
              </a:rPr>
              <a:t>church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</a:rPr>
              <a:t>New paradigm </a:t>
            </a:r>
            <a:r>
              <a:rPr lang="en-US" sz="2800" dirty="0" smtClean="0">
                <a:solidFill>
                  <a:schemeClr val="bg1"/>
                </a:solidFill>
              </a:rPr>
              <a:t>church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3185636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>Progressive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>Church</a:t>
            </a:r>
            <a:br>
              <a:rPr lang="en-US" sz="3000" b="1" dirty="0" smtClean="0">
                <a:solidFill>
                  <a:schemeClr val="bg1"/>
                </a:solidFill>
              </a:rPr>
            </a:br>
            <a:r>
              <a:rPr lang="en-US" sz="3000" b="1" dirty="0" smtClean="0">
                <a:solidFill>
                  <a:schemeClr val="bg1"/>
                </a:solidFill>
              </a:rPr>
              <a:t>Movement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5562600" y="2400300"/>
            <a:ext cx="533400" cy="3048000"/>
          </a:xfrm>
          <a:prstGeom prst="rightBrace">
            <a:avLst>
              <a:gd name="adj1" fmla="val 8333"/>
              <a:gd name="adj2" fmla="val 50000"/>
            </a:avLst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474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400800" cy="838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384F5A"/>
                </a:solidFill>
                <a:effectLst>
                  <a:outerShdw blurRad="38100" dist="25400" dir="2700000" algn="tl" rotWithShape="0">
                    <a:prstClr val="black">
                      <a:alpha val="25000"/>
                    </a:prstClr>
                  </a:outerShdw>
                </a:effectLst>
              </a:rPr>
              <a:t>Progressive Churches</a:t>
            </a:r>
            <a:endParaRPr lang="en-US" sz="4000" dirty="0">
              <a:solidFill>
                <a:srgbClr val="384F5A"/>
              </a:solidFill>
              <a:effectLst>
                <a:outerShdw blurRad="38100" dist="25400" dir="2700000" algn="t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300" y="2438400"/>
            <a:ext cx="4343400" cy="2286000"/>
          </a:xfrm>
          <a:gradFill flip="none" rotWithShape="1">
            <a:gsLst>
              <a:gs pos="0">
                <a:srgbClr val="384F5A">
                  <a:shade val="30000"/>
                  <a:satMod val="115000"/>
                </a:srgbClr>
              </a:gs>
              <a:gs pos="50000">
                <a:srgbClr val="384F5A">
                  <a:shade val="67500"/>
                  <a:satMod val="115000"/>
                </a:srgbClr>
              </a:gs>
              <a:gs pos="100000">
                <a:srgbClr val="384F5A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38100" dist="254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5760" tIns="274320" anchor="t" anchorCtr="0"/>
          <a:lstStyle/>
          <a:p>
            <a:pPr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Definition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Characteristics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78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0"/>
            <a:ext cx="7848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Outward</a:t>
            </a:r>
            <a:r>
              <a:rPr lang="en-US" dirty="0" smtClean="0"/>
              <a:t>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153400" cy="3962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/>
              <a:t>Meetings held somewhere other than a traditional church building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/>
              <a:t>Younger demographic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/>
              <a:t>Informality, casualness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/>
              <a:t>Interactive, participatory worship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/>
              <a:t>No gender limitations on worship roles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719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0"/>
            <a:ext cx="7848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Outward</a:t>
            </a:r>
            <a:r>
              <a:rPr lang="en-US" dirty="0" smtClean="0"/>
              <a:t>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153400" cy="4038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Font typeface="+mj-lt"/>
              <a:buAutoNum type="arabicPeriod" startAt="6"/>
            </a:pPr>
            <a:r>
              <a:rPr lang="en-US" dirty="0" smtClean="0"/>
              <a:t>Only one assembly per week of the entire congregation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+mj-lt"/>
              <a:buAutoNum type="arabicPeriod" startAt="6"/>
            </a:pPr>
            <a:r>
              <a:rPr lang="en-US" dirty="0" smtClean="0"/>
              <a:t>De-emphasis on sermons and preaching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+mj-lt"/>
              <a:buAutoNum type="arabicPeriod" startAt="6"/>
            </a:pPr>
            <a:r>
              <a:rPr lang="en-US" dirty="0" smtClean="0"/>
              <a:t>Contemporary worship music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+mj-lt"/>
              <a:buAutoNum type="arabicPeriod" startAt="6"/>
            </a:pPr>
            <a:r>
              <a:rPr lang="en-US" dirty="0" smtClean="0"/>
              <a:t>Lord’s Supper as </a:t>
            </a:r>
            <a:r>
              <a:rPr lang="en-US" dirty="0" smtClean="0"/>
              <a:t>interactive</a:t>
            </a:r>
            <a:r>
              <a:rPr lang="en-US" dirty="0" smtClean="0"/>
              <a:t> </a:t>
            </a:r>
            <a:r>
              <a:rPr lang="en-US" dirty="0" smtClean="0"/>
              <a:t>meal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+mj-lt"/>
              <a:buAutoNum type="arabicPeriod" startAt="6"/>
            </a:pPr>
            <a:r>
              <a:rPr lang="en-US" dirty="0" smtClean="0"/>
              <a:t> Renaming of congregation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103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848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Inward</a:t>
            </a:r>
            <a:r>
              <a:rPr lang="en-US" dirty="0" smtClean="0"/>
              <a:t>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4648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/>
              <a:t>Desire to not be “bound by tradition”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Rejection of “fundamentalism</a:t>
            </a:r>
            <a:r>
              <a:rPr lang="en-US" dirty="0" smtClean="0"/>
              <a:t>”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Celebration of </a:t>
            </a:r>
            <a:r>
              <a:rPr lang="en-US" dirty="0" smtClean="0"/>
              <a:t>change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/>
              <a:t>Rejection of “institutional” religion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/>
              <a:t>Post-denominational 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7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WordPoints">
      <a:majorFont>
        <a:latin typeface="Georgia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324</Words>
  <Application>Microsoft Office PowerPoint</Application>
  <PresentationFormat>On-screen Show (4:3)</PresentationFormat>
  <Paragraphs>93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Progressive Churches</vt:lpstr>
      <vt:lpstr>PowerPoint Presentation</vt:lpstr>
      <vt:lpstr>PowerPoint Presentation</vt:lpstr>
      <vt:lpstr>New Ways of “Doing Church”</vt:lpstr>
      <vt:lpstr>Progressive Churches</vt:lpstr>
      <vt:lpstr>Outward Features</vt:lpstr>
      <vt:lpstr>Outward Features</vt:lpstr>
      <vt:lpstr>Inward Characteristics</vt:lpstr>
      <vt:lpstr>Inward Characteristics</vt:lpstr>
      <vt:lpstr>Inward Characteristics</vt:lpstr>
      <vt:lpstr>Inward Characteristics</vt:lpstr>
      <vt:lpstr>Progressive Churches</vt:lpstr>
      <vt:lpstr>Positive Factors</vt:lpstr>
      <vt:lpstr>Serious Problems</vt:lpstr>
      <vt:lpstr>We Need to Be Careful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</dc:creator>
  <cp:lastModifiedBy>Gary</cp:lastModifiedBy>
  <cp:revision>88</cp:revision>
  <dcterms:created xsi:type="dcterms:W3CDTF">2014-02-05T04:55:14Z</dcterms:created>
  <dcterms:modified xsi:type="dcterms:W3CDTF">2015-02-19T17:06:36Z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542F2293-BC69-48ED-BAEF-D7450F8C9DF6</vt:lpwstr>
  </property>
  <property fmtid="{D5CDD505-2E9C-101B-9397-08002B2CF9AE}" pid="3" name="ArticulatePath">
    <vt:lpwstr>01-progressive-church-overview</vt:lpwstr>
  </property>
</Properties>
</file>