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 id="2147483672" r:id="rId3"/>
  </p:sldMasterIdLst>
  <p:notesMasterIdLst>
    <p:notesMasterId r:id="rId21"/>
  </p:notesMasterIdLst>
  <p:sldIdLst>
    <p:sldId id="269" r:id="rId4"/>
    <p:sldId id="256" r:id="rId5"/>
    <p:sldId id="257" r:id="rId6"/>
    <p:sldId id="267" r:id="rId7"/>
    <p:sldId id="268" r:id="rId8"/>
    <p:sldId id="271" r:id="rId9"/>
    <p:sldId id="272" r:id="rId10"/>
    <p:sldId id="273" r:id="rId11"/>
    <p:sldId id="261" r:id="rId12"/>
    <p:sldId id="262" r:id="rId13"/>
    <p:sldId id="263" r:id="rId14"/>
    <p:sldId id="276" r:id="rId15"/>
    <p:sldId id="264" r:id="rId16"/>
    <p:sldId id="274" r:id="rId17"/>
    <p:sldId id="275" r:id="rId18"/>
    <p:sldId id="277" r:id="rId19"/>
    <p:sldId id="270" r:id="rId20"/>
  </p:sldIdLst>
  <p:sldSz cx="9144000" cy="5143500" type="screen16x9"/>
  <p:notesSz cx="6858000" cy="9144000"/>
  <p:embeddedFontLst>
    <p:embeddedFont>
      <p:font typeface="Tahoma" panose="020B0604030504040204" pitchFamily="34" charset="0"/>
      <p:regular r:id="rId22"/>
      <p:bold r:id="rId23"/>
    </p:embeddedFon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Arial Black" panose="020B0A04020102020204" pitchFamily="34" charset="0"/>
      <p:bold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9" d="100"/>
          <a:sy n="89" d="100"/>
        </p:scale>
        <p:origin x="108" y="24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486067F-8C77-45A7-88CC-C545407373A8}" type="datetimeFigureOut">
              <a:rPr lang="en-US"/>
              <a:pPr>
                <a:defRPr/>
              </a:pPr>
              <a:t>4/22/2016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F214225-8BC1-4552-96A3-384F7D7B0219}" type="slidenum">
              <a:rPr lang="en-US"/>
              <a:pPr>
                <a:defRPr/>
              </a:pPr>
              <a:t>‹#›</a:t>
            </a:fld>
            <a:endParaRPr lang="en-US"/>
          </a:p>
        </p:txBody>
      </p:sp>
    </p:spTree>
    <p:extLst>
      <p:ext uri="{BB962C8B-B14F-4D97-AF65-F5344CB8AC3E}">
        <p14:creationId xmlns:p14="http://schemas.microsoft.com/office/powerpoint/2010/main" val="11591950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3101"/>
            <a:ext cx="4495800" cy="802481"/>
          </a:xfrm>
        </p:spPr>
        <p:txBody>
          <a:bodyPr>
            <a:normAutofit/>
          </a:bodyPr>
          <a:lstStyle>
            <a:lvl1pPr>
              <a:defRPr sz="30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0" y="2628901"/>
            <a:ext cx="4491318" cy="956738"/>
          </a:xfrm>
        </p:spPr>
        <p:txBody>
          <a:bodyPr>
            <a:normAutofit/>
          </a:bodyPr>
          <a:lstStyle>
            <a:lvl1pPr marL="0" indent="0" algn="ctr">
              <a:buNone/>
              <a:defRPr sz="2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05CF62F-CE2D-4CC1-8A7D-CEBF65BE89AE}" type="datetimeFigureOut">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09A07-7BCE-4CD6-A966-C5EBC4F86BA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03695-0676-4ADF-A7D6-EE2D01206BE0}" type="datetimeFigureOut">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DB058-70F0-440D-BC13-6FB820022E64}"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8CB894-DE0E-4126-B081-0BC22CB3ABAA}" type="datetimeFigureOut">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F6477-1382-4AA3-BA25-F5DF31C29FFB}"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5F00316-0D6A-4012-BD15-82E5582062FC}" type="slidenum">
              <a:rPr lang="en-US">
                <a:solidFill>
                  <a:srgbClr val="FFFFFF"/>
                </a:solidFill>
              </a:rPr>
              <a:pPr/>
              <a:t>‹#›</a:t>
            </a:fld>
            <a:endParaRPr lang="en-US">
              <a:solidFill>
                <a:srgbClr val="FFFFFF"/>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DB95AB-FE66-4E0D-A6DB-85780395604C}" type="datetimeFigureOut">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DDF38-DC15-4280-B786-ACFCDCEE77D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3146AF-3443-4027-868D-4FDC724522BC}" type="datetimeFigureOut">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5F746-BBE3-4380-A2ED-35BEFB6D65EA}"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5F29B7-30C9-4F57-9658-B894E1B4B6DB}" type="datetimeFigureOut">
              <a:rPr lang="en-US"/>
              <a:pPr>
                <a:defRPr/>
              </a:pPr>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EBFA0-EC9A-42CA-B9D6-BBB15E96A8CC}"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EAA0DD-F313-4633-BC14-977DE45510F4}" type="datetimeFigureOut">
              <a:rPr lang="en-US"/>
              <a:pPr>
                <a:defRPr/>
              </a:pPr>
              <a:t>4/22/2016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73604E-6BFD-4021-B306-71218A14A6A2}"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FF45B5-9328-4364-A46D-E478DF83E5EC}" type="datetimeFigureOut">
              <a:rPr lang="en-US"/>
              <a:pPr>
                <a:defRPr/>
              </a:pPr>
              <a:t>4/22/2016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5A1467-4A78-4616-98F0-F5844D00D7F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A63957-6124-40AF-A203-867CEA436C07}" type="datetimeFigureOut">
              <a:rPr lang="en-US"/>
              <a:pPr>
                <a:defRPr/>
              </a:pPr>
              <a:t>4/22/2016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BE30DE-28A6-4A6D-B281-1C5ACBDE031A}"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E0BAA7-FE86-4DC2-BCBE-46E28568F0B1}" type="datetimeFigureOut">
              <a:rPr lang="en-US"/>
              <a:pPr>
                <a:defRPr/>
              </a:pPr>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7C126-D7A0-41FC-B8EF-546DA46B368B}"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3ACC52-5DC9-4795-8A14-7129F9BF4110}" type="datetimeFigureOut">
              <a:rPr lang="en-US"/>
              <a:pPr>
                <a:defRPr/>
              </a:pPr>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CD73EF-BD20-426F-AFBB-D438BF7DF1F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71550"/>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C00E2F0-2614-472B-9C61-1E6847DA1461}" type="datetimeFigureOut">
              <a:rPr lang="en-US"/>
              <a:pPr>
                <a:defRPr/>
              </a:pPr>
              <a:t>4/22/2016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6AEB03-2208-454F-B28D-E5BDC99018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371600"/>
            <a:ext cx="8824912" cy="3771900"/>
            <a:chOff x="201" y="1152"/>
            <a:chExt cx="5559" cy="3168"/>
          </a:xfrm>
        </p:grpSpPr>
        <p:sp>
          <p:nvSpPr>
            <p:cNvPr id="3789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endParaRPr lang="en-US" smtClean="0">
                <a:solidFill>
                  <a:srgbClr val="FFFFFF"/>
                </a:solidFill>
              </a:endParaRPr>
            </a:p>
          </p:txBody>
        </p:sp>
        <p:sp>
          <p:nvSpPr>
            <p:cNvPr id="3789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eaLnBrk="0" hangingPunct="0"/>
              <a:endParaRPr lang="en-US" smtClean="0">
                <a:solidFill>
                  <a:srgbClr val="FFFFFF"/>
                </a:solidFill>
              </a:endParaRPr>
            </a:p>
          </p:txBody>
        </p:sp>
        <p:sp>
          <p:nvSpPr>
            <p:cNvPr id="3789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eaLnBrk="0" hangingPunct="0"/>
              <a:endParaRPr lang="en-US" smtClean="0">
                <a:solidFill>
                  <a:srgbClr val="FFFFFF"/>
                </a:solidFill>
              </a:endParaRPr>
            </a:p>
          </p:txBody>
        </p:sp>
        <p:sp>
          <p:nvSpPr>
            <p:cNvPr id="3789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grpSp>
      <p:sp>
        <p:nvSpPr>
          <p:cNvPr id="37899" name="Rectangle 11"/>
          <p:cNvSpPr>
            <a:spLocks noGrp="1" noChangeArrowheads="1"/>
          </p:cNvSpPr>
          <p:nvPr>
            <p:ph type="dt" sz="half" idx="2"/>
          </p:nvPr>
        </p:nvSpPr>
        <p:spPr bwMode="auto">
          <a:xfrm>
            <a:off x="838201" y="4683919"/>
            <a:ext cx="190182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smtClean="0">
              <a:solidFill>
                <a:srgbClr val="FFFFFF"/>
              </a:solidFill>
            </a:endParaRPr>
          </a:p>
        </p:txBody>
      </p:sp>
      <p:sp>
        <p:nvSpPr>
          <p:cNvPr id="37900" name="Rectangle 12"/>
          <p:cNvSpPr>
            <a:spLocks noGrp="1" noChangeArrowheads="1"/>
          </p:cNvSpPr>
          <p:nvPr>
            <p:ph type="ftr" sz="quarter" idx="3"/>
          </p:nvPr>
        </p:nvSpPr>
        <p:spPr bwMode="auto">
          <a:xfrm>
            <a:off x="34290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smtClean="0">
              <a:solidFill>
                <a:srgbClr val="FFFFFF"/>
              </a:solidFill>
            </a:endParaRPr>
          </a:p>
        </p:txBody>
      </p:sp>
      <p:sp>
        <p:nvSpPr>
          <p:cNvPr id="37901" name="Rectangle 13"/>
          <p:cNvSpPr>
            <a:spLocks noGrp="1" noChangeArrowheads="1"/>
          </p:cNvSpPr>
          <p:nvPr>
            <p:ph type="sldNum" sz="quarter" idx="4"/>
          </p:nvPr>
        </p:nvSpPr>
        <p:spPr bwMode="auto">
          <a:xfrm>
            <a:off x="6937376" y="4683919"/>
            <a:ext cx="190182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BE72825-AD04-4720-821B-1DF7B65935DE}" type="slidenum">
              <a:rPr lang="en-US" smtClean="0">
                <a:solidFill>
                  <a:srgbClr val="FFFFFF"/>
                </a:solidFill>
              </a:rPr>
              <a:pPr/>
              <a:t>‹#›</a:t>
            </a:fld>
            <a:endParaRPr lang="en-US" smtClean="0">
              <a:solidFill>
                <a:srgbClr val="FFFFFF"/>
              </a:solidFill>
            </a:endParaRPr>
          </a:p>
        </p:txBody>
      </p:sp>
      <p:sp>
        <p:nvSpPr>
          <p:cNvPr id="37902" name="Rectangle 14"/>
          <p:cNvSpPr>
            <a:spLocks noGrp="1" noRot="1" noChangeArrowheads="1"/>
          </p:cNvSpPr>
          <p:nvPr>
            <p:ph type="title"/>
          </p:nvPr>
        </p:nvSpPr>
        <p:spPr bwMode="auto">
          <a:xfrm>
            <a:off x="457201" y="183357"/>
            <a:ext cx="8385175" cy="10739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903" name="Rectangle 15"/>
          <p:cNvSpPr>
            <a:spLocks noGrp="1" noRot="1" noChangeArrowheads="1"/>
          </p:cNvSpPr>
          <p:nvPr>
            <p:ph type="body" idx="1"/>
          </p:nvPr>
        </p:nvSpPr>
        <p:spPr bwMode="auto">
          <a:xfrm>
            <a:off x="838200" y="1428750"/>
            <a:ext cx="8007350" cy="314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Lst>
  <p:transition>
    <p:fade/>
  </p:transition>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143001"/>
            <a:ext cx="7924800" cy="2651522"/>
          </a:xfrm>
        </p:spPr>
        <p:txBody>
          <a:bodyPr/>
          <a:lstStyle/>
          <a:p>
            <a:pPr>
              <a:lnSpc>
                <a:spcPct val="90000"/>
              </a:lnSpc>
            </a:pPr>
            <a:r>
              <a:rPr lang="en-US" sz="2000" dirty="0" smtClean="0">
                <a:solidFill>
                  <a:schemeClr val="tx1"/>
                </a:solidFill>
                <a:latin typeface="Arial" charset="0"/>
              </a:rPr>
              <a:t>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a:t>
            </a:r>
            <a:endParaRPr lang="en-US" sz="2000" dirty="0">
              <a:solidFill>
                <a:schemeClr val="tx1"/>
              </a:solidFill>
            </a:endParaRPr>
          </a:p>
        </p:txBody>
      </p:sp>
      <p:sp>
        <p:nvSpPr>
          <p:cNvPr id="4099" name="Rectangle 3"/>
          <p:cNvSpPr>
            <a:spLocks noGrp="1" noRot="1" noChangeArrowheads="1"/>
          </p:cNvSpPr>
          <p:nvPr>
            <p:ph type="body" idx="1"/>
          </p:nvPr>
        </p:nvSpPr>
        <p:spPr>
          <a:xfrm>
            <a:off x="838200" y="3943351"/>
            <a:ext cx="7772400" cy="765572"/>
          </a:xfrm>
        </p:spPr>
        <p:txBody>
          <a:bodyPr/>
          <a:lstStyle/>
          <a:p>
            <a:pPr indent="-1588">
              <a:buNone/>
            </a:pPr>
            <a:r>
              <a:rPr lang="en-US" sz="2400" b="1" dirty="0" smtClean="0">
                <a:solidFill>
                  <a:schemeClr val="tx2"/>
                </a:solidFill>
              </a:rPr>
              <a:t>(Department of Health and Human Services in their reports to Congress 1990 and 1993). </a:t>
            </a:r>
            <a:endParaRPr lang="en-US" sz="2400" b="1" dirty="0">
              <a:solidFill>
                <a:schemeClr val="tx2"/>
              </a:solidFill>
            </a:endParaRPr>
          </a:p>
        </p:txBody>
      </p:sp>
      <p:sp>
        <p:nvSpPr>
          <p:cNvPr id="4100" name="Text Box 4"/>
          <p:cNvSpPr txBox="1">
            <a:spLocks noChangeArrowheads="1"/>
          </p:cNvSpPr>
          <p:nvPr/>
        </p:nvSpPr>
        <p:spPr bwMode="auto">
          <a:xfrm>
            <a:off x="533401" y="514350"/>
            <a:ext cx="8610600" cy="892552"/>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effectLst>
                  <a:outerShdw blurRad="50800" dist="38100" dir="2700000">
                    <a:srgbClr val="000000">
                      <a:alpha val="43000"/>
                    </a:srgbClr>
                  </a:outerShdw>
                </a:effectLst>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143001"/>
            <a:ext cx="7924800" cy="2514600"/>
          </a:xfrm>
        </p:spPr>
        <p:txBody>
          <a:bodyPr/>
          <a:lstStyle/>
          <a:p>
            <a:r>
              <a:rPr lang="en-US" sz="2500" dirty="0" smtClean="0">
                <a:solidFill>
                  <a:schemeClr val="tx1"/>
                </a:solidFill>
                <a:latin typeface="Arial" charset="0"/>
              </a:rPr>
              <a:t>One to two drinks of alcohol impair mental and physical abilities; mental processes such as restraint, awareness, concentration and judgment are affected, reaction time slowed, and an inability to perform complicated tasks.</a:t>
            </a:r>
            <a:endParaRPr lang="en-US" sz="2500" dirty="0">
              <a:solidFill>
                <a:schemeClr val="tx1"/>
              </a:solidFill>
            </a:endParaRPr>
          </a:p>
        </p:txBody>
      </p:sp>
      <p:sp>
        <p:nvSpPr>
          <p:cNvPr id="4099" name="Rectangle 3"/>
          <p:cNvSpPr>
            <a:spLocks noGrp="1" noRot="1" noChangeArrowheads="1"/>
          </p:cNvSpPr>
          <p:nvPr>
            <p:ph type="body" idx="1"/>
          </p:nvPr>
        </p:nvSpPr>
        <p:spPr>
          <a:xfrm>
            <a:off x="838200" y="3943351"/>
            <a:ext cx="8305800" cy="765572"/>
          </a:xfrm>
        </p:spPr>
        <p:txBody>
          <a:bodyPr/>
          <a:lstStyle/>
          <a:p>
            <a:pPr indent="-1588">
              <a:buNone/>
            </a:pPr>
            <a:r>
              <a:rPr lang="en-US" sz="2400" b="1" dirty="0" smtClean="0">
                <a:solidFill>
                  <a:schemeClr val="tx2"/>
                </a:solidFill>
              </a:rPr>
              <a:t>(“The Effects of Alcohol and Other Drugs,” Motorcycle Safety Foundation, Irvine, CA, 1991). </a:t>
            </a:r>
            <a:endParaRPr lang="en-US" sz="2400" b="1" dirty="0">
              <a:solidFill>
                <a:schemeClr val="tx2"/>
              </a:solidFill>
            </a:endParaRPr>
          </a:p>
        </p:txBody>
      </p:sp>
      <p:sp>
        <p:nvSpPr>
          <p:cNvPr id="4100" name="Text Box 4"/>
          <p:cNvSpPr txBox="1">
            <a:spLocks noChangeArrowheads="1"/>
          </p:cNvSpPr>
          <p:nvPr/>
        </p:nvSpPr>
        <p:spPr bwMode="auto">
          <a:xfrm>
            <a:off x="533401" y="514350"/>
            <a:ext cx="8610600" cy="892552"/>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effectLst>
                  <a:outerShdw blurRad="50800" dist="38100" dir="2700000">
                    <a:srgbClr val="000000">
                      <a:alpha val="43000"/>
                    </a:srgbClr>
                  </a:outerShdw>
                </a:effectLst>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Rot="1" noChangeArrowheads="1"/>
          </p:cNvSpPr>
          <p:nvPr>
            <p:ph type="body" idx="1"/>
          </p:nvPr>
        </p:nvSpPr>
        <p:spPr>
          <a:xfrm>
            <a:off x="838200" y="3943351"/>
            <a:ext cx="4191000" cy="765572"/>
          </a:xfrm>
        </p:spPr>
        <p:txBody>
          <a:bodyPr/>
          <a:lstStyle/>
          <a:p>
            <a:pPr indent="-1588" algn="ctr">
              <a:buNone/>
            </a:pPr>
            <a:r>
              <a:rPr lang="en-US" sz="2400" b="1" dirty="0" smtClean="0">
                <a:solidFill>
                  <a:schemeClr val="tx2"/>
                </a:solidFill>
              </a:rPr>
              <a:t>Controversial Budweiser Light Label</a:t>
            </a:r>
            <a:endParaRPr lang="en-US" sz="2400" b="1" dirty="0">
              <a:solidFill>
                <a:schemeClr val="tx2"/>
              </a:solidFill>
            </a:endParaRPr>
          </a:p>
        </p:txBody>
      </p:sp>
      <p:sp>
        <p:nvSpPr>
          <p:cNvPr id="4100" name="Text Box 4"/>
          <p:cNvSpPr txBox="1">
            <a:spLocks noChangeArrowheads="1"/>
          </p:cNvSpPr>
          <p:nvPr/>
        </p:nvSpPr>
        <p:spPr bwMode="auto">
          <a:xfrm>
            <a:off x="533401" y="514350"/>
            <a:ext cx="8610600" cy="892552"/>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effectLst>
                  <a:outerShdw blurRad="50800" dist="38100" dir="2700000">
                    <a:srgbClr val="000000">
                      <a:alpha val="43000"/>
                    </a:srgbClr>
                  </a:outerShdw>
                </a:effectLst>
                <a:latin typeface="Arial Narrow" pitchFamily="34" charset="0"/>
              </a:rPr>
              <a:t>Effects of Alcohol Consumption</a:t>
            </a:r>
          </a:p>
        </p:txBody>
      </p:sp>
      <p:pic>
        <p:nvPicPr>
          <p:cNvPr id="6" name="Picture 5" descr="RemovingNo.jpg"/>
          <p:cNvPicPr>
            <a:picLocks noChangeAspect="1"/>
          </p:cNvPicPr>
          <p:nvPr/>
        </p:nvPicPr>
        <p:blipFill>
          <a:blip r:embed="rId2"/>
          <a:stretch>
            <a:fillRect/>
          </a:stretch>
        </p:blipFill>
        <p:spPr>
          <a:xfrm>
            <a:off x="1371600" y="1704975"/>
            <a:ext cx="3708400" cy="2085975"/>
          </a:xfrm>
          <a:prstGeom prst="rect">
            <a:avLst/>
          </a:prstGeom>
        </p:spPr>
      </p:pic>
      <p:sp>
        <p:nvSpPr>
          <p:cNvPr id="7" name="Rectangle 2"/>
          <p:cNvSpPr>
            <a:spLocks noGrp="1" noRot="1" noChangeArrowheads="1"/>
          </p:cNvSpPr>
          <p:nvPr>
            <p:ph type="title"/>
          </p:nvPr>
        </p:nvSpPr>
        <p:spPr>
          <a:xfrm>
            <a:off x="5257800" y="1809750"/>
            <a:ext cx="3657600" cy="2514600"/>
          </a:xfrm>
        </p:spPr>
        <p:txBody>
          <a:bodyPr/>
          <a:lstStyle/>
          <a:p>
            <a:pPr algn="ctr"/>
            <a:r>
              <a:rPr lang="en-US" sz="2500" dirty="0" smtClean="0">
                <a:solidFill>
                  <a:schemeClr val="tx1"/>
                </a:solidFill>
                <a:latin typeface="Arial" charset="0"/>
              </a:rPr>
              <a:t>“THE PERFECT BEER </a:t>
            </a:r>
            <a:r>
              <a:rPr lang="en-US" sz="2500" smtClean="0">
                <a:solidFill>
                  <a:schemeClr val="tx1"/>
                </a:solidFill>
                <a:latin typeface="Arial" charset="0"/>
              </a:rPr>
              <a:t>FOR REMOVING ‘NO’ </a:t>
            </a:r>
            <a:r>
              <a:rPr lang="en-US" sz="2500" dirty="0" smtClean="0">
                <a:solidFill>
                  <a:schemeClr val="tx1"/>
                </a:solidFill>
                <a:latin typeface="Arial" charset="0"/>
              </a:rPr>
              <a:t>FROM YOUR VOCABULARY FOR THE NIGHT”</a:t>
            </a:r>
            <a:endParaRPr lang="en-US" sz="25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143001"/>
            <a:ext cx="7924800" cy="2514600"/>
          </a:xfrm>
        </p:spPr>
        <p:txBody>
          <a:bodyPr/>
          <a:lstStyle/>
          <a:p>
            <a:r>
              <a:rPr lang="en-US" sz="2500" dirty="0" smtClean="0">
                <a:solidFill>
                  <a:schemeClr val="tx1"/>
                </a:solidFill>
                <a:latin typeface="Arial" charset="0"/>
              </a:rPr>
              <a:t>Any blood alcohol level, even a BAC of 0.02%, the result of just one drink, increases the risk of a crash. Alcohol impairs nearly every aspect of the brain’s ability to process information, as well as the eye’s ability to focus and react to light.</a:t>
            </a:r>
            <a:endParaRPr lang="en-US" sz="2500" dirty="0">
              <a:solidFill>
                <a:schemeClr val="tx1"/>
              </a:solidFill>
            </a:endParaRPr>
          </a:p>
        </p:txBody>
      </p:sp>
      <p:sp>
        <p:nvSpPr>
          <p:cNvPr id="4099" name="Rectangle 3"/>
          <p:cNvSpPr>
            <a:spLocks noGrp="1" noRot="1" noChangeArrowheads="1"/>
          </p:cNvSpPr>
          <p:nvPr>
            <p:ph type="body" idx="1"/>
          </p:nvPr>
        </p:nvSpPr>
        <p:spPr>
          <a:xfrm>
            <a:off x="838200" y="3943351"/>
            <a:ext cx="8305800" cy="765572"/>
          </a:xfrm>
        </p:spPr>
        <p:txBody>
          <a:bodyPr/>
          <a:lstStyle/>
          <a:p>
            <a:pPr indent="-1588">
              <a:buNone/>
            </a:pPr>
            <a:r>
              <a:rPr lang="en-US" sz="2600" b="1" dirty="0" smtClean="0">
                <a:solidFill>
                  <a:schemeClr val="tx2"/>
                </a:solidFill>
              </a:rPr>
              <a:t>(University of California, Berkeley, Wellness Letter, Jan. 1998). </a:t>
            </a:r>
            <a:endParaRPr lang="en-US" sz="2600" b="1" dirty="0">
              <a:solidFill>
                <a:schemeClr val="tx2"/>
              </a:solidFill>
            </a:endParaRPr>
          </a:p>
        </p:txBody>
      </p:sp>
      <p:sp>
        <p:nvSpPr>
          <p:cNvPr id="4100" name="Text Box 4"/>
          <p:cNvSpPr txBox="1">
            <a:spLocks noChangeArrowheads="1"/>
          </p:cNvSpPr>
          <p:nvPr/>
        </p:nvSpPr>
        <p:spPr bwMode="auto">
          <a:xfrm>
            <a:off x="533401" y="514350"/>
            <a:ext cx="8610600" cy="892552"/>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effectLst>
                  <a:outerShdw blurRad="50800" dist="38100" dir="2700000">
                    <a:srgbClr val="000000">
                      <a:alpha val="43000"/>
                    </a:srgbClr>
                  </a:outerShdw>
                </a:effectLst>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marL="685800" indent="-685800">
              <a:buNone/>
            </a:pPr>
            <a:r>
              <a:rPr lang="en-US" sz="3300" b="1" dirty="0" smtClean="0">
                <a:effectLst>
                  <a:outerShdw blurRad="50800" dist="38100" dir="2700000">
                    <a:srgbClr val="000000">
                      <a:alpha val="43000"/>
                    </a:srgbClr>
                  </a:outerShdw>
                </a:effectLst>
              </a:rPr>
              <a:t>VII. It Could Cause Others to Stumble              </a:t>
            </a:r>
            <a:r>
              <a:rPr lang="en-US" sz="3300" dirty="0" smtClean="0">
                <a:effectLst>
                  <a:outerShdw blurRad="50800" dist="38100" dir="2700000">
                    <a:srgbClr val="000000">
                      <a:alpha val="43000"/>
                    </a:srgbClr>
                  </a:outerShdw>
                </a:effectLst>
              </a:rPr>
              <a:t>(Rom. 14:20-21; Phil. 2:3-4).</a:t>
            </a:r>
          </a:p>
          <a:p>
            <a:pPr marL="685800" indent="-685800">
              <a:buNone/>
            </a:pPr>
            <a:r>
              <a:rPr lang="en-US" sz="3300" b="1" dirty="0" smtClean="0">
                <a:effectLst>
                  <a:outerShdw blurRad="50800" dist="38100" dir="2700000">
                    <a:srgbClr val="000000">
                      <a:alpha val="43000"/>
                    </a:srgbClr>
                  </a:outerShdw>
                </a:effectLst>
              </a:rPr>
              <a:t>VIII. It Could Damage Our Influence                 </a:t>
            </a:r>
            <a:r>
              <a:rPr lang="en-US" sz="3300" dirty="0" smtClean="0">
                <a:effectLst>
                  <a:outerShdw blurRad="50800" dist="38100" dir="2700000">
                    <a:srgbClr val="000000">
                      <a:alpha val="43000"/>
                    </a:srgbClr>
                  </a:outerShdw>
                </a:effectLst>
              </a:rPr>
              <a:t>(Matt. 5:13-16).</a:t>
            </a:r>
            <a:endParaRPr lang="en-US" sz="3000" dirty="0" smtClean="0">
              <a:effectLst>
                <a:outerShdw blurRad="50800" dist="38100" dir="2700000">
                  <a:srgbClr val="000000">
                    <a:alpha val="43000"/>
                  </a:srgbClr>
                </a:outerShdw>
              </a:effectLst>
            </a:endParaRPr>
          </a:p>
          <a:p>
            <a:pPr>
              <a:buNone/>
            </a:pPr>
            <a:endParaRPr lang="en-US" sz="3000" dirty="0" smtClean="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marL="517525" indent="-517525">
              <a:buNone/>
            </a:pPr>
            <a:r>
              <a:rPr lang="en-US" sz="3300" b="1" dirty="0" smtClean="0">
                <a:effectLst>
                  <a:outerShdw blurRad="50800" dist="38100" dir="2700000">
                    <a:srgbClr val="000000">
                      <a:alpha val="43000"/>
                    </a:srgbClr>
                  </a:outerShdw>
                </a:effectLst>
              </a:rPr>
              <a:t>IX. Ancient Drinks and Modern Drinks are not the Same </a:t>
            </a:r>
            <a:r>
              <a:rPr lang="en-US" sz="3300" dirty="0" smtClean="0">
                <a:effectLst>
                  <a:outerShdw blurRad="50800" dist="38100" dir="2700000">
                    <a:srgbClr val="000000">
                      <a:alpha val="43000"/>
                    </a:srgbClr>
                  </a:outerShdw>
                </a:effectLst>
              </a:rPr>
              <a:t>(John 2:1-10; 1 Tim. 5:23).</a:t>
            </a:r>
          </a:p>
          <a:p>
            <a:pPr marL="517525" indent="-517525">
              <a:buNone/>
            </a:pPr>
            <a:r>
              <a:rPr lang="en-US" sz="3300" b="1" dirty="0" smtClean="0">
                <a:effectLst>
                  <a:outerShdw blurRad="50800" dist="38100" dir="2700000">
                    <a:srgbClr val="000000">
                      <a:alpha val="43000"/>
                    </a:srgbClr>
                  </a:outerShdw>
                </a:effectLst>
              </a:rPr>
              <a:t>X. We Have So Many Other Choices </a:t>
            </a:r>
            <a:r>
              <a:rPr lang="en-US" sz="3300" b="1" dirty="0" smtClean="0">
                <a:effectLst>
                  <a:outerShdw blurRad="50800" dist="38100" dir="2700000">
                    <a:srgbClr val="000000">
                      <a:alpha val="43000"/>
                    </a:srgbClr>
                  </a:outerShdw>
                </a:effectLst>
              </a:rPr>
              <a:t>                 </a:t>
            </a:r>
            <a:r>
              <a:rPr lang="en-US" sz="3300" dirty="0" smtClean="0">
                <a:effectLst>
                  <a:outerShdw blurRad="50800" dist="38100" dir="2700000">
                    <a:srgbClr val="000000">
                      <a:alpha val="43000"/>
                    </a:srgbClr>
                  </a:outerShdw>
                </a:effectLst>
              </a:rPr>
              <a:t>(</a:t>
            </a:r>
            <a:r>
              <a:rPr lang="en-US" sz="3300" dirty="0" smtClean="0">
                <a:effectLst>
                  <a:outerShdw blurRad="50800" dist="38100" dir="2700000">
                    <a:srgbClr val="000000">
                      <a:alpha val="43000"/>
                    </a:srgbClr>
                  </a:outerShdw>
                </a:effectLst>
              </a:rPr>
              <a:t>1 Cor. 10:25-31).</a:t>
            </a:r>
          </a:p>
          <a:p>
            <a:pPr>
              <a:buNone/>
            </a:pPr>
            <a:endParaRPr lang="en-US" sz="3000" dirty="0" smtClean="0">
              <a:effectLst>
                <a:outerShdw blurRad="50800" dist="38100" dir="2700000">
                  <a:srgbClr val="000000">
                    <a:alpha val="43000"/>
                  </a:srgbClr>
                </a:outerShdw>
              </a:effectLst>
            </a:endParaRPr>
          </a:p>
          <a:p>
            <a:pPr>
              <a:buNone/>
            </a:pPr>
            <a:endParaRPr lang="en-US" sz="3000" dirty="0" smtClean="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38200" y="1123950"/>
            <a:ext cx="7620000" cy="2277547"/>
          </a:xfrm>
          <a:prstGeom prst="rect">
            <a:avLst/>
          </a:prstGeom>
          <a:noFill/>
        </p:spPr>
        <p:txBody>
          <a:bodyPr wrap="square" rtlCol="0">
            <a:spAutoFit/>
          </a:bodyPr>
          <a:lstStyle/>
          <a:p>
            <a:pPr algn="ctr">
              <a:spcAft>
                <a:spcPts val="1800"/>
              </a:spcAft>
            </a:pPr>
            <a:r>
              <a:rPr lang="en-US" sz="2400" dirty="0" smtClean="0">
                <a:solidFill>
                  <a:srgbClr val="FFFFFF"/>
                </a:solidFill>
              </a:rPr>
              <a:t>Resources on What the Bible Teaches about Drinking:</a:t>
            </a:r>
          </a:p>
          <a:p>
            <a:pPr marL="225425" indent="-225425" algn="ctr">
              <a:spcAft>
                <a:spcPts val="1800"/>
              </a:spcAft>
              <a:buFont typeface="Arial"/>
              <a:buChar char="•"/>
            </a:pPr>
            <a:r>
              <a:rPr lang="en-US" sz="2200" dirty="0" smtClean="0">
                <a:solidFill>
                  <a:srgbClr val="FFFFFF"/>
                </a:solidFill>
              </a:rPr>
              <a:t>ECI Conference – 2015 Studies on Social Drinking:    http://www.eciconference.com/page6/page5.html</a:t>
            </a:r>
          </a:p>
          <a:p>
            <a:pPr marL="225425" indent="-225425" algn="ctr">
              <a:spcAft>
                <a:spcPts val="1800"/>
              </a:spcAft>
              <a:buFont typeface="Arial"/>
              <a:buChar char="•"/>
            </a:pPr>
            <a:r>
              <a:rPr lang="en-US" sz="2200" i="1" dirty="0" smtClean="0">
                <a:solidFill>
                  <a:srgbClr val="FFFFFF"/>
                </a:solidFill>
              </a:rPr>
              <a:t>Pressing On Magazine – </a:t>
            </a:r>
            <a:r>
              <a:rPr lang="en-US" sz="2200" dirty="0" smtClean="0">
                <a:solidFill>
                  <a:srgbClr val="FFFFFF"/>
                </a:solidFill>
              </a:rPr>
              <a:t>April Special Issue</a:t>
            </a:r>
            <a:r>
              <a:rPr lang="en-US" sz="2200" i="1" dirty="0" smtClean="0">
                <a:solidFill>
                  <a:srgbClr val="FFFFFF"/>
                </a:solidFill>
              </a:rPr>
              <a:t>:              http://</a:t>
            </a:r>
            <a:r>
              <a:rPr lang="en-US" sz="2200" dirty="0" err="1" smtClean="0">
                <a:solidFill>
                  <a:srgbClr val="FFFFFF"/>
                </a:solidFill>
              </a:rPr>
              <a:t>www.pressingonmagazine.com</a:t>
            </a:r>
            <a:r>
              <a:rPr lang="en-US" sz="2200" dirty="0" smtClean="0">
                <a:solidFill>
                  <a:srgbClr val="FFFFFF"/>
                </a:solidFill>
              </a:rPr>
              <a:t>/  </a:t>
            </a:r>
            <a:endParaRPr lang="en-US" sz="2200" dirty="0">
              <a:solidFill>
                <a:srgbClr val="FFFFFF"/>
              </a:solidFill>
            </a:endParaRPr>
          </a:p>
        </p:txBody>
      </p:sp>
    </p:spTree>
    <p:extLst>
      <p:ext uri="{BB962C8B-B14F-4D97-AF65-F5344CB8AC3E}">
        <p14:creationId xmlns:p14="http://schemas.microsoft.com/office/powerpoint/2010/main" val="3602946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56198"/>
            <a:ext cx="9092022" cy="5087302"/>
            <a:chOff x="0" y="0"/>
            <a:chExt cx="9144000" cy="5143500"/>
          </a:xfrm>
        </p:grpSpPr>
        <p:pic>
          <p:nvPicPr>
            <p:cNvPr id="3" name="Picture 2" descr="Picture1.jpg"/>
            <p:cNvPicPr>
              <a:picLocks noChangeAspect="1"/>
            </p:cNvPicPr>
            <p:nvPr/>
          </p:nvPicPr>
          <p:blipFill>
            <a:blip r:embed="rId2"/>
            <a:stretch>
              <a:fillRect/>
            </a:stretch>
          </p:blipFill>
          <p:spPr>
            <a:xfrm>
              <a:off x="2286000" y="0"/>
              <a:ext cx="6858000" cy="5143500"/>
            </a:xfrm>
            <a:prstGeom prst="rect">
              <a:avLst/>
            </a:prstGeom>
          </p:spPr>
        </p:pic>
        <p:pic>
          <p:nvPicPr>
            <p:cNvPr id="4" name="Picture 3" descr="Picture1.jpg"/>
            <p:cNvPicPr>
              <a:picLocks noChangeAspect="1"/>
            </p:cNvPicPr>
            <p:nvPr/>
          </p:nvPicPr>
          <p:blipFill>
            <a:blip r:embed="rId2"/>
            <a:srcRect r="56667"/>
            <a:stretch>
              <a:fillRect/>
            </a:stretch>
          </p:blipFill>
          <p:spPr>
            <a:xfrm>
              <a:off x="0" y="0"/>
              <a:ext cx="5257800" cy="5143500"/>
            </a:xfrm>
            <a:prstGeom prst="rect">
              <a:avLst/>
            </a:prstGeom>
          </p:spPr>
        </p:pic>
      </p:grpSp>
      <p:sp>
        <p:nvSpPr>
          <p:cNvPr id="5" name="Title 4"/>
          <p:cNvSpPr>
            <a:spLocks noGrp="1"/>
          </p:cNvSpPr>
          <p:nvPr>
            <p:ph type="ctrTitle"/>
          </p:nvPr>
        </p:nvSpPr>
        <p:spPr>
          <a:xfrm>
            <a:off x="457200" y="1047750"/>
            <a:ext cx="4191000" cy="2857500"/>
          </a:xfrm>
        </p:spPr>
        <p:txBody>
          <a:bodyPr rtlCol="0">
            <a:noAutofit/>
          </a:bodyPr>
          <a:lstStyle/>
          <a:p>
            <a:pPr fontAlgn="auto">
              <a:spcAft>
                <a:spcPts val="0"/>
              </a:spcAft>
              <a:defRPr/>
            </a:pPr>
            <a:r>
              <a:rPr lang="en-US" sz="5400" dirty="0" smtClean="0"/>
              <a:t>Should Christians Drink Alcohol?</a:t>
            </a:r>
            <a:endParaRPr lang="en-US"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a:buNone/>
            </a:pPr>
            <a:r>
              <a:rPr lang="en-US" sz="3300" b="1" dirty="0" smtClean="0">
                <a:effectLst>
                  <a:outerShdw blurRad="50800" dist="38100" dir="2700000">
                    <a:srgbClr val="000000">
                      <a:alpha val="43000"/>
                    </a:srgbClr>
                  </a:outerShdw>
                </a:effectLst>
              </a:rPr>
              <a:t>I.  Drunkards Will Go to Hell </a:t>
            </a:r>
            <a:r>
              <a:rPr lang="en-US" sz="3300" dirty="0" smtClean="0">
                <a:effectLst>
                  <a:outerShdw blurRad="50800" dist="38100" dir="2700000">
                    <a:srgbClr val="000000">
                      <a:alpha val="43000"/>
                    </a:srgbClr>
                  </a:outerShdw>
                </a:effectLst>
              </a:rPr>
              <a:t>(1 Cor. 6:9-11).</a:t>
            </a:r>
            <a:endParaRPr lang="en-US" sz="2400" dirty="0" smtClean="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marL="404813" indent="-404813">
              <a:buNone/>
            </a:pPr>
            <a:r>
              <a:rPr lang="en-US" sz="3300" b="1" dirty="0" smtClean="0">
                <a:effectLst>
                  <a:outerShdw blurRad="50800" dist="38100" dir="2700000">
                    <a:srgbClr val="000000">
                      <a:alpha val="43000"/>
                    </a:srgbClr>
                  </a:outerShdw>
                </a:effectLst>
              </a:rPr>
              <a:t>II. Drunkenness is Not the Only Thing Condemned about Drinking</a:t>
            </a:r>
            <a:r>
              <a:rPr lang="en-US" sz="3300" dirty="0" smtClean="0">
                <a:effectLst>
                  <a:outerShdw blurRad="50800" dist="38100" dir="2700000">
                    <a:srgbClr val="000000">
                      <a:alpha val="43000"/>
                    </a:srgbClr>
                  </a:outerShdw>
                </a:effectLst>
              </a:rPr>
              <a:t> (1 Pet. 4:1-5).</a:t>
            </a:r>
          </a:p>
          <a:p>
            <a:pPr lvl="1">
              <a:buFont typeface="Wingdings" charset="2"/>
              <a:buChar char="§"/>
            </a:pPr>
            <a:r>
              <a:rPr lang="en-US" sz="2200" dirty="0" smtClean="0">
                <a:effectLst>
                  <a:outerShdw blurRad="50800" dist="38100" dir="2700000">
                    <a:srgbClr val="000000">
                      <a:alpha val="43000"/>
                    </a:srgbClr>
                  </a:outerShdw>
                </a:effectLst>
              </a:rPr>
              <a:t>“Revelries” from Gr. </a:t>
            </a:r>
            <a:r>
              <a:rPr lang="en-US" sz="2200" i="1" dirty="0" err="1" smtClean="0">
                <a:effectLst>
                  <a:outerShdw blurRad="50800" dist="38100" dir="2700000">
                    <a:srgbClr val="000000">
                      <a:alpha val="43000"/>
                    </a:srgbClr>
                  </a:outerShdw>
                </a:effectLst>
              </a:rPr>
              <a:t>kōmos</a:t>
            </a:r>
            <a:r>
              <a:rPr lang="en-US" sz="2200" i="1" dirty="0" smtClean="0">
                <a:effectLst>
                  <a:outerShdw blurRad="50800" dist="38100" dir="2700000">
                    <a:srgbClr val="000000">
                      <a:alpha val="43000"/>
                    </a:srgbClr>
                  </a:outerShdw>
                </a:effectLst>
              </a:rPr>
              <a:t> </a:t>
            </a:r>
            <a:r>
              <a:rPr lang="en-US" sz="2200" dirty="0" smtClean="0">
                <a:effectLst>
                  <a:outerShdw blurRad="50800" dist="38100" dir="2700000">
                    <a:srgbClr val="000000">
                      <a:alpha val="43000"/>
                    </a:srgbClr>
                  </a:outerShdw>
                </a:effectLst>
              </a:rPr>
              <a:t> meaning - “a revel, carousel, i.e. in the Greek writers properly a nocturnal and riotous procession of half-drunken and frolicsome fellows who after supper parade through the streets with torches and music in honor of Bacchus [i.e. the god of wine] or some other deity” (Thayer, 367).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marL="404813" indent="-404813">
              <a:buNone/>
            </a:pPr>
            <a:r>
              <a:rPr lang="en-US" sz="3300" b="1" dirty="0" smtClean="0">
                <a:effectLst>
                  <a:outerShdw blurRad="50800" dist="38100" dir="2700000">
                    <a:srgbClr val="000000">
                      <a:alpha val="43000"/>
                    </a:srgbClr>
                  </a:outerShdw>
                </a:effectLst>
              </a:rPr>
              <a:t>II. Drunkenness is Not the Only Thing Condemned about Drinking</a:t>
            </a:r>
            <a:r>
              <a:rPr lang="en-US" sz="3300" dirty="0" smtClean="0">
                <a:effectLst>
                  <a:outerShdw blurRad="50800" dist="38100" dir="2700000">
                    <a:srgbClr val="000000">
                      <a:alpha val="43000"/>
                    </a:srgbClr>
                  </a:outerShdw>
                </a:effectLst>
              </a:rPr>
              <a:t> (1 Pet. 4:1-5).</a:t>
            </a:r>
          </a:p>
          <a:p>
            <a:pPr lvl="1">
              <a:buFont typeface="Wingdings" charset="2"/>
              <a:buChar char="§"/>
            </a:pPr>
            <a:r>
              <a:rPr lang="en-US" sz="3000" dirty="0" smtClean="0">
                <a:effectLst>
                  <a:outerShdw blurRad="50800" dist="38100" dir="2700000">
                    <a:srgbClr val="000000">
                      <a:alpha val="43000"/>
                    </a:srgbClr>
                  </a:outerShdw>
                </a:effectLst>
              </a:rPr>
              <a:t>“Drinking parties” from Gr. </a:t>
            </a:r>
            <a:r>
              <a:rPr lang="en-US" sz="3000" i="1" dirty="0" err="1" smtClean="0">
                <a:effectLst>
                  <a:outerShdw blurRad="50800" dist="38100" dir="2700000">
                    <a:srgbClr val="000000">
                      <a:alpha val="43000"/>
                    </a:srgbClr>
                  </a:outerShdw>
                </a:effectLst>
              </a:rPr>
              <a:t>potos</a:t>
            </a:r>
            <a:r>
              <a:rPr lang="en-US" sz="3000" dirty="0" smtClean="0">
                <a:effectLst>
                  <a:outerShdw blurRad="50800" dist="38100" dir="2700000">
                    <a:srgbClr val="000000">
                      <a:alpha val="43000"/>
                    </a:srgbClr>
                  </a:outerShdw>
                </a:effectLst>
              </a:rPr>
              <a:t>  “a drinking or a carousing” (Thayer, 533).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anim calcmode="lin" valueType="num">
                                      <p:cBhvr>
                                        <p:cTn id="8"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a:buNone/>
            </a:pPr>
            <a:r>
              <a:rPr lang="en-US" sz="3300" b="1" dirty="0" smtClean="0">
                <a:effectLst>
                  <a:outerShdw blurRad="50800" dist="38100" dir="2700000">
                    <a:srgbClr val="000000">
                      <a:alpha val="43000"/>
                    </a:srgbClr>
                  </a:outerShdw>
                </a:effectLst>
              </a:rPr>
              <a:t>III. Christians are Priests</a:t>
            </a:r>
            <a:r>
              <a:rPr lang="en-US" sz="3300" dirty="0" smtClean="0">
                <a:effectLst>
                  <a:outerShdw blurRad="50800" dist="38100" dir="2700000">
                    <a:srgbClr val="000000">
                      <a:alpha val="43000"/>
                    </a:srgbClr>
                  </a:outerShdw>
                </a:effectLst>
              </a:rPr>
              <a:t> (1 Peter 2:1-5).</a:t>
            </a:r>
          </a:p>
          <a:p>
            <a:pPr lvl="1">
              <a:buFont typeface="Wingdings" charset="2"/>
              <a:buChar char="§"/>
            </a:pPr>
            <a:r>
              <a:rPr lang="en-US" sz="3000" dirty="0" smtClean="0">
                <a:effectLst>
                  <a:outerShdw blurRad="50800" dist="38100" dir="2700000">
                    <a:srgbClr val="000000">
                      <a:alpha val="43000"/>
                    </a:srgbClr>
                  </a:outerShdw>
                </a:effectLst>
              </a:rPr>
              <a:t>Mosaic law concerning priests (Lev. 10:8-11).</a:t>
            </a:r>
          </a:p>
          <a:p>
            <a:pPr>
              <a:buNone/>
            </a:pPr>
            <a:r>
              <a:rPr lang="en-US" sz="3000" b="1" dirty="0" smtClean="0">
                <a:effectLst>
                  <a:outerShdw blurRad="50800" dist="38100" dir="2700000">
                    <a:srgbClr val="000000">
                      <a:alpha val="43000"/>
                    </a:srgbClr>
                  </a:outerShdw>
                </a:effectLst>
              </a:rPr>
              <a:t>IV. Christians are Saints </a:t>
            </a:r>
            <a:r>
              <a:rPr lang="en-US" sz="3000" dirty="0" smtClean="0">
                <a:effectLst>
                  <a:outerShdw blurRad="50800" dist="38100" dir="2700000">
                    <a:srgbClr val="000000">
                      <a:alpha val="43000"/>
                    </a:srgbClr>
                  </a:outerShdw>
                </a:effectLst>
              </a:rPr>
              <a:t>(1 Cor. 1:2; Eph. 2:17-19).</a:t>
            </a:r>
          </a:p>
          <a:p>
            <a:pPr lvl="1">
              <a:buFont typeface="Wingdings" charset="2"/>
              <a:buChar char="§"/>
            </a:pPr>
            <a:r>
              <a:rPr lang="en-US" sz="3000" dirty="0" smtClean="0">
                <a:effectLst>
                  <a:outerShdw blurRad="50800" dist="38100" dir="2700000">
                    <a:srgbClr val="000000">
                      <a:alpha val="43000"/>
                    </a:srgbClr>
                  </a:outerShdw>
                </a:effectLst>
              </a:rPr>
              <a:t>Mosaic law for those “set apart” (Num. 6:1-6).</a:t>
            </a:r>
          </a:p>
          <a:p>
            <a:pPr>
              <a:buNone/>
            </a:pPr>
            <a:endParaRPr lang="en-US" sz="3000" dirty="0" smtClean="0">
              <a:effectLst>
                <a:outerShdw blurRad="50800" dist="38100" dir="2700000">
                  <a:srgbClr val="000000">
                    <a:alpha val="43000"/>
                  </a:srgbClr>
                </a:outerShdw>
              </a:effectLst>
            </a:endParaRPr>
          </a:p>
          <a:p>
            <a:pPr>
              <a:buNone/>
            </a:pPr>
            <a:endParaRPr lang="en-US" sz="3000" dirty="0" smtClean="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marL="404813" indent="-404813">
              <a:buNone/>
            </a:pPr>
            <a:r>
              <a:rPr lang="en-US" sz="3300" b="1" dirty="0" smtClean="0">
                <a:effectLst>
                  <a:outerShdw blurRad="50800" dist="38100" dir="2700000">
                    <a:srgbClr val="000000">
                      <a:alpha val="43000"/>
                    </a:srgbClr>
                  </a:outerShdw>
                </a:effectLst>
              </a:rPr>
              <a:t>V. Christians are to be Temperate </a:t>
            </a:r>
            <a:r>
              <a:rPr lang="en-US" sz="3300" dirty="0" smtClean="0">
                <a:effectLst>
                  <a:outerShdw blurRad="50800" dist="38100" dir="2700000">
                    <a:srgbClr val="000000">
                      <a:alpha val="43000"/>
                    </a:srgbClr>
                  </a:outerShdw>
                </a:effectLst>
              </a:rPr>
              <a:t>(1 Tim. 3:2, 11; Titus 2:2; 1 Pet. 5:3).</a:t>
            </a:r>
          </a:p>
          <a:p>
            <a:pPr lvl="1">
              <a:buFont typeface="Wingdings" charset="2"/>
              <a:buChar char="§"/>
            </a:pPr>
            <a:r>
              <a:rPr lang="en-US" sz="3000" dirty="0" smtClean="0">
                <a:effectLst>
                  <a:outerShdw blurRad="50800" dist="38100" dir="2700000">
                    <a:srgbClr val="000000">
                      <a:alpha val="43000"/>
                    </a:srgbClr>
                  </a:outerShdw>
                </a:effectLst>
              </a:rPr>
              <a:t>Gr. </a:t>
            </a:r>
            <a:r>
              <a:rPr lang="en-US" sz="3000" i="1" dirty="0" err="1" smtClean="0">
                <a:effectLst>
                  <a:outerShdw blurRad="50800" dist="38100" dir="2700000">
                    <a:srgbClr val="000000">
                      <a:alpha val="43000"/>
                    </a:srgbClr>
                  </a:outerShdw>
                </a:effectLst>
              </a:rPr>
              <a:t>nēphaleos</a:t>
            </a:r>
            <a:r>
              <a:rPr lang="en-US" sz="3000" i="1" dirty="0" smtClean="0">
                <a:effectLst>
                  <a:outerShdw blurRad="50800" dist="38100" dir="2700000">
                    <a:srgbClr val="000000">
                      <a:alpha val="43000"/>
                    </a:srgbClr>
                  </a:outerShdw>
                </a:effectLst>
              </a:rPr>
              <a:t> </a:t>
            </a:r>
            <a:r>
              <a:rPr lang="en-US" sz="3000" dirty="0" smtClean="0">
                <a:effectLst>
                  <a:outerShdw blurRad="50800" dist="38100" dir="2700000">
                    <a:srgbClr val="000000">
                      <a:alpha val="43000"/>
                    </a:srgbClr>
                  </a:outerShdw>
                </a:effectLst>
              </a:rPr>
              <a:t>meaning “sober, temperate, abstaining from wine...” (Thayer, 425).</a:t>
            </a:r>
          </a:p>
          <a:p>
            <a:pPr>
              <a:buNone/>
            </a:pPr>
            <a:endParaRPr lang="en-US" sz="3000" dirty="0" smtClean="0">
              <a:effectLst>
                <a:outerShdw blurRad="50800" dist="38100" dir="2700000">
                  <a:srgbClr val="000000">
                    <a:alpha val="43000"/>
                  </a:srgbClr>
                </a:outerShdw>
              </a:effectLst>
            </a:endParaRPr>
          </a:p>
          <a:p>
            <a:pPr>
              <a:buNone/>
            </a:pPr>
            <a:endParaRPr lang="en-US" sz="3000" dirty="0" smtClean="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a:srcRect b="1526"/>
          <a:stretch>
            <a:fillRect/>
          </a:stretch>
        </p:blipFill>
        <p:spPr>
          <a:xfrm>
            <a:off x="131902" y="67438"/>
            <a:ext cx="6711436" cy="5076062"/>
          </a:xfrm>
          <a:prstGeom prst="rect">
            <a:avLst/>
          </a:prstGeom>
        </p:spPr>
      </p:pic>
      <p:pic>
        <p:nvPicPr>
          <p:cNvPr id="5" name="Picture 4" descr="Picture2.jpg"/>
          <p:cNvPicPr>
            <a:picLocks noChangeAspect="1"/>
          </p:cNvPicPr>
          <p:nvPr/>
        </p:nvPicPr>
        <p:blipFill>
          <a:blip r:embed="rId2"/>
          <a:srcRect l="23843" b="1311"/>
          <a:stretch>
            <a:fillRect/>
          </a:stretch>
        </p:blipFill>
        <p:spPr>
          <a:xfrm>
            <a:off x="3897439" y="67439"/>
            <a:ext cx="5111236" cy="5076061"/>
          </a:xfrm>
          <a:prstGeom prst="rect">
            <a:avLst/>
          </a:prstGeom>
        </p:spPr>
      </p:pic>
      <p:sp>
        <p:nvSpPr>
          <p:cNvPr id="4098" name="Title 1"/>
          <p:cNvSpPr>
            <a:spLocks noGrp="1"/>
          </p:cNvSpPr>
          <p:nvPr>
            <p:ph type="title"/>
          </p:nvPr>
        </p:nvSpPr>
        <p:spPr>
          <a:xfrm>
            <a:off x="1828800" y="285750"/>
            <a:ext cx="7086600" cy="1314450"/>
          </a:xfrm>
        </p:spPr>
        <p:txBody>
          <a:bodyPr/>
          <a:lstStyle/>
          <a:p>
            <a:pPr algn="l"/>
            <a:r>
              <a:rPr lang="en-US" sz="3600" b="1" dirty="0" smtClean="0">
                <a:effectLst>
                  <a:outerShdw blurRad="50800" dist="38100" dir="2700000">
                    <a:srgbClr val="000000">
                      <a:alpha val="43000"/>
                    </a:srgbClr>
                  </a:outerShdw>
                </a:effectLst>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1885950"/>
            <a:ext cx="8229600" cy="3143250"/>
          </a:xfrm>
        </p:spPr>
        <p:txBody>
          <a:bodyPr/>
          <a:lstStyle/>
          <a:p>
            <a:pPr marL="573088" indent="-573088">
              <a:buNone/>
            </a:pPr>
            <a:r>
              <a:rPr lang="en-US" sz="3300" b="1" dirty="0" smtClean="0">
                <a:effectLst>
                  <a:outerShdw blurRad="50800" dist="38100" dir="2700000">
                    <a:srgbClr val="000000">
                      <a:alpha val="43000"/>
                    </a:srgbClr>
                  </a:outerShdw>
                </a:effectLst>
              </a:rPr>
              <a:t>VI. Even One Drink Impairs Judgment </a:t>
            </a:r>
            <a:r>
              <a:rPr lang="en-US" sz="3300" dirty="0" smtClean="0">
                <a:effectLst>
                  <a:outerShdw blurRad="50800" dist="38100" dir="2700000">
                    <a:srgbClr val="000000">
                      <a:alpha val="43000"/>
                    </a:srgbClr>
                  </a:outerShdw>
                </a:effectLst>
              </a:rPr>
              <a:t>(1 Pet. 5:8; Matt. 24:42-44).</a:t>
            </a:r>
          </a:p>
          <a:p>
            <a:pPr>
              <a:buNone/>
            </a:pPr>
            <a:endParaRPr lang="en-US" sz="3000" dirty="0" smtClean="0">
              <a:effectLst>
                <a:outerShdw blurRad="50800" dist="38100" dir="2700000">
                  <a:srgbClr val="000000">
                    <a:alpha val="43000"/>
                  </a:srgbClr>
                </a:outerShdw>
              </a:effectLst>
            </a:endParaRPr>
          </a:p>
          <a:p>
            <a:pPr>
              <a:buNone/>
            </a:pPr>
            <a:endParaRPr lang="en-US" sz="3000" dirty="0" smtClean="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143001"/>
            <a:ext cx="7924800" cy="2651522"/>
          </a:xfrm>
        </p:spPr>
        <p:txBody>
          <a:bodyPr/>
          <a:lstStyle/>
          <a:p>
            <a:r>
              <a:rPr lang="en-US" sz="3300" dirty="0" smtClean="0">
                <a:solidFill>
                  <a:schemeClr val="tx1"/>
                </a:solidFill>
                <a:latin typeface="Arial" charset="0"/>
              </a:rPr>
              <a:t>Impairment in performance begins at below 0.02% BAC (1 to 1-1/2 drinks can result in this level).</a:t>
            </a:r>
            <a:endParaRPr lang="en-US" sz="3900" dirty="0">
              <a:solidFill>
                <a:schemeClr val="tx1"/>
              </a:solidFill>
            </a:endParaRPr>
          </a:p>
        </p:txBody>
      </p:sp>
      <p:sp>
        <p:nvSpPr>
          <p:cNvPr id="4099" name="Rectangle 3"/>
          <p:cNvSpPr>
            <a:spLocks noGrp="1" noRot="1" noChangeArrowheads="1"/>
          </p:cNvSpPr>
          <p:nvPr>
            <p:ph type="body" idx="1"/>
          </p:nvPr>
        </p:nvSpPr>
        <p:spPr>
          <a:xfrm>
            <a:off x="838200" y="3943351"/>
            <a:ext cx="7772400" cy="765572"/>
          </a:xfrm>
        </p:spPr>
        <p:txBody>
          <a:bodyPr/>
          <a:lstStyle/>
          <a:p>
            <a:pPr indent="-1588">
              <a:buNone/>
            </a:pPr>
            <a:r>
              <a:rPr lang="en-US" sz="2200" b="1" dirty="0" smtClean="0">
                <a:solidFill>
                  <a:schemeClr val="tx2"/>
                </a:solidFill>
              </a:rPr>
              <a:t>(NIAAA - Alcohol Problems and Aging: 1998 U.S. Dept. of Health and Human Services).</a:t>
            </a:r>
            <a:endParaRPr lang="en-US" sz="2200" b="1" dirty="0">
              <a:solidFill>
                <a:schemeClr val="tx2"/>
              </a:solidFill>
            </a:endParaRPr>
          </a:p>
        </p:txBody>
      </p:sp>
      <p:sp>
        <p:nvSpPr>
          <p:cNvPr id="4100" name="Text Box 4"/>
          <p:cNvSpPr txBox="1">
            <a:spLocks noChangeArrowheads="1"/>
          </p:cNvSpPr>
          <p:nvPr/>
        </p:nvSpPr>
        <p:spPr bwMode="auto">
          <a:xfrm>
            <a:off x="533401" y="514350"/>
            <a:ext cx="8610600" cy="892552"/>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effectLst>
                  <a:outerShdw blurRad="50800" dist="38100" dir="2700000">
                    <a:srgbClr val="000000">
                      <a:alpha val="43000"/>
                    </a:srgbClr>
                  </a:outerShdw>
                </a:effectLst>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lide(fromBottom)">
                                      <p:cBhvr>
                                        <p:cTn id="7" dur="1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p:bldLst>
  </p:timing>
</p:sld>
</file>

<file path=ppt/theme/theme1.xml><?xml version="1.0" encoding="utf-8"?>
<a:theme xmlns:a="http://schemas.openxmlformats.org/drawingml/2006/main" name="TP101984423_template">
  <a:themeElements>
    <a:clrScheme name="alcahol">
      <a:dk1>
        <a:sysClr val="windowText" lastClr="000000"/>
      </a:dk1>
      <a:lt1>
        <a:srgbClr val="000000"/>
      </a:lt1>
      <a:dk2>
        <a:srgbClr val="1F497D"/>
      </a:dk2>
      <a:lt2>
        <a:srgbClr val="FFA132"/>
      </a:lt2>
      <a:accent1>
        <a:srgbClr val="B09747"/>
      </a:accent1>
      <a:accent2>
        <a:srgbClr val="FACD64"/>
      </a:accent2>
      <a:accent3>
        <a:srgbClr val="000000"/>
      </a:accent3>
      <a:accent4>
        <a:srgbClr val="8064A2"/>
      </a:accent4>
      <a:accent5>
        <a:srgbClr val="4BACC6"/>
      </a:accent5>
      <a:accent6>
        <a:srgbClr val="F79646"/>
      </a:accent6>
      <a:hlink>
        <a:srgbClr val="D9780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A245064-21F4-4E40-9003-BB55DD23B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TP101984423_template</Template>
  <TotalTime>105</TotalTime>
  <Words>678</Words>
  <Application>Microsoft Office PowerPoint</Application>
  <PresentationFormat>On-screen Show (16:9)</PresentationFormat>
  <Paragraphs>43</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Wingdings</vt:lpstr>
      <vt:lpstr>Tahoma</vt:lpstr>
      <vt:lpstr>Arial Narrow</vt:lpstr>
      <vt:lpstr>Calibri</vt:lpstr>
      <vt:lpstr>Arial Black</vt:lpstr>
      <vt:lpstr>TP101984423_template</vt:lpstr>
      <vt:lpstr>Glass Layers</vt:lpstr>
      <vt:lpstr>PowerPoint Presentation</vt:lpstr>
      <vt:lpstr>Should Christians Drink Alcohol?</vt:lpstr>
      <vt:lpstr>Ten Reasons Christians Should Not Drink Alcohol</vt:lpstr>
      <vt:lpstr>Ten Reasons Christians Should Not Drink Alcohol</vt:lpstr>
      <vt:lpstr>Ten Reasons Christians Should Not Drink Alcohol</vt:lpstr>
      <vt:lpstr>Ten Reasons Christians Should Not Drink Alcohol</vt:lpstr>
      <vt:lpstr>Ten Reasons Christians Should Not Drink Alcohol</vt:lpstr>
      <vt:lpstr>Ten Reasons Christians Should Not Drink Alcohol</vt:lpstr>
      <vt:lpstr>Impairment in performance begins at below 0.02% BAC (1 to 1-1/2 drinks can result in this level).</vt:lpstr>
      <vt:lpstr>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vt:lpstr>
      <vt:lpstr>One to two drinks of alcohol impair mental and physical abilities; mental processes such as restraint, awareness, concentration and judgment are affected, reaction time slowed, and an inability to perform complicated tasks.</vt:lpstr>
      <vt:lpstr>“THE PERFECT BEER FOR REMOVING ‘NO’ FROM YOUR VOCABULARY FOR THE NIGHT”</vt:lpstr>
      <vt:lpstr>Any blood alcohol level, even a BAC of 0.02%, the result of just one drink, increases the risk of a crash. Alcohol impairs nearly every aspect of the brain’s ability to process information, as well as the eye’s ability to focus and react to light.</vt:lpstr>
      <vt:lpstr>Ten Reasons Christians Should Not Drink Alcohol</vt:lpstr>
      <vt:lpstr>Ten Reasons Christians Should Not Drink Alcohol</vt:lpstr>
      <vt:lpstr>PowerPoint Presentation</vt:lpstr>
      <vt:lpstr>PowerPoint Presentation</vt:lpstr>
    </vt:vector>
  </TitlesOfParts>
  <Company>Olsen Park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OlsenParkLaptop</dc:creator>
  <cp:keywords/>
  <dc:description/>
  <cp:lastModifiedBy>Owner</cp:lastModifiedBy>
  <cp:revision>14</cp:revision>
  <dcterms:created xsi:type="dcterms:W3CDTF">2016-04-22T16:06:19Z</dcterms:created>
  <dcterms:modified xsi:type="dcterms:W3CDTF">2016-04-22T23:38:31Z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TC019844249991</vt:lpwstr>
  </property>
</Properties>
</file>