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15"/>
  </p:notesMasterIdLst>
  <p:sldIdLst>
    <p:sldId id="256" r:id="rId2"/>
    <p:sldId id="265" r:id="rId3"/>
    <p:sldId id="264" r:id="rId4"/>
    <p:sldId id="258" r:id="rId5"/>
    <p:sldId id="259" r:id="rId6"/>
    <p:sldId id="260" r:id="rId7"/>
    <p:sldId id="261" r:id="rId8"/>
    <p:sldId id="263" r:id="rId9"/>
    <p:sldId id="262" r:id="rId10"/>
    <p:sldId id="266" r:id="rId11"/>
    <p:sldId id="267" r:id="rId12"/>
    <p:sldId id="26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79228"/>
  </p:normalViewPr>
  <p:slideViewPr>
    <p:cSldViewPr snapToGrid="0" snapToObjects="1">
      <p:cViewPr varScale="1">
        <p:scale>
          <a:sx n="72" d="100"/>
          <a:sy n="72"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FD5A9-F1C6-C044-8B91-5F4A04C2D028}" type="datetimeFigureOut">
              <a:rPr lang="en-US" smtClean="0"/>
              <a:t>7/24/16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0837E-9EFD-7C42-AB9E-DC4662492E31}" type="slidenum">
              <a:rPr lang="en-US" smtClean="0"/>
              <a:t>‹#›</a:t>
            </a:fld>
            <a:endParaRPr lang="en-US"/>
          </a:p>
        </p:txBody>
      </p:sp>
    </p:spTree>
    <p:extLst>
      <p:ext uri="{BB962C8B-B14F-4D97-AF65-F5344CB8AC3E}">
        <p14:creationId xmlns:p14="http://schemas.microsoft.com/office/powerpoint/2010/main" val="1870178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0837E-9EFD-7C42-AB9E-DC4662492E31}" type="slidenum">
              <a:rPr lang="en-US" smtClean="0"/>
              <a:t>3</a:t>
            </a:fld>
            <a:endParaRPr lang="en-US"/>
          </a:p>
        </p:txBody>
      </p:sp>
    </p:spTree>
    <p:extLst>
      <p:ext uri="{BB962C8B-B14F-4D97-AF65-F5344CB8AC3E}">
        <p14:creationId xmlns:p14="http://schemas.microsoft.com/office/powerpoint/2010/main" val="1182721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0837E-9EFD-7C42-AB9E-DC4662492E31}" type="slidenum">
              <a:rPr lang="en-US" smtClean="0"/>
              <a:t>5</a:t>
            </a:fld>
            <a:endParaRPr lang="en-US"/>
          </a:p>
        </p:txBody>
      </p:sp>
    </p:spTree>
    <p:extLst>
      <p:ext uri="{BB962C8B-B14F-4D97-AF65-F5344CB8AC3E}">
        <p14:creationId xmlns:p14="http://schemas.microsoft.com/office/powerpoint/2010/main" val="1518518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D40837E-9EFD-7C42-AB9E-DC4662492E31}" type="slidenum">
              <a:rPr lang="en-US" smtClean="0"/>
              <a:t>9</a:t>
            </a:fld>
            <a:endParaRPr lang="en-US"/>
          </a:p>
        </p:txBody>
      </p:sp>
    </p:spTree>
    <p:extLst>
      <p:ext uri="{BB962C8B-B14F-4D97-AF65-F5344CB8AC3E}">
        <p14:creationId xmlns:p14="http://schemas.microsoft.com/office/powerpoint/2010/main" val="1245192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756C5FF-F62A-B149-9978-28DDCFB742CD}" type="datetimeFigureOut">
              <a:rPr lang="en-US" smtClean="0"/>
              <a:t>7/24/16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7ECE2DF-2A2C-1547-B5F1-0033C7229A6B}"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261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6C5FF-F62A-B149-9978-28DDCFB742CD}"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64264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6C5FF-F62A-B149-9978-28DDCFB742CD}"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122604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6C5FF-F62A-B149-9978-28DDCFB742CD}"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1875012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756C5FF-F62A-B149-9978-28DDCFB742CD}" type="datetimeFigureOut">
              <a:rPr lang="en-US" smtClean="0"/>
              <a:t>7/24/16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7ECE2DF-2A2C-1547-B5F1-0033C7229A6B}"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623875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56C5FF-F62A-B149-9978-28DDCFB742CD}" type="datetimeFigureOut">
              <a:rPr lang="en-US" smtClean="0"/>
              <a:t>7/24/16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58957240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56C5FF-F62A-B149-9978-28DDCFB742CD}" type="datetimeFigureOut">
              <a:rPr lang="en-US" smtClean="0"/>
              <a:t>7/24/16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45388038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56C5FF-F62A-B149-9978-28DDCFB742CD}" type="datetimeFigureOut">
              <a:rPr lang="en-US" smtClean="0"/>
              <a:t>7/24/16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50569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6C5FF-F62A-B149-9978-28DDCFB742CD}" type="datetimeFigureOut">
              <a:rPr lang="en-US" smtClean="0"/>
              <a:t>7/24/16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170280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756C5FF-F62A-B149-9978-28DDCFB742CD}" type="datetimeFigureOut">
              <a:rPr lang="en-US" smtClean="0"/>
              <a:t>7/24/16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37ECE2DF-2A2C-1547-B5F1-0033C7229A6B}"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721088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756C5FF-F62A-B149-9978-28DDCFB742CD}" type="datetimeFigureOut">
              <a:rPr lang="en-US" smtClean="0"/>
              <a:t>7/24/16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37ECE2DF-2A2C-1547-B5F1-0033C7229A6B}" type="slidenum">
              <a:rPr lang="en-US" smtClean="0"/>
              <a:t>‹#›</a:t>
            </a:fld>
            <a:endParaRPr lang="en-US"/>
          </a:p>
        </p:txBody>
      </p:sp>
    </p:spTree>
    <p:extLst>
      <p:ext uri="{BB962C8B-B14F-4D97-AF65-F5344CB8AC3E}">
        <p14:creationId xmlns:p14="http://schemas.microsoft.com/office/powerpoint/2010/main" val="21454775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756C5FF-F62A-B149-9978-28DDCFB742CD}" type="datetimeFigureOut">
              <a:rPr lang="en-US" smtClean="0"/>
              <a:t>7/24/16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7ECE2DF-2A2C-1547-B5F1-0033C7229A6B}"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444447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9024" cy="6858000"/>
          </a:xfrm>
          <a:prstGeom prst="rect">
            <a:avLst/>
          </a:prstGeom>
        </p:spPr>
      </p:pic>
      <p:sp>
        <p:nvSpPr>
          <p:cNvPr id="2" name="Title 1"/>
          <p:cNvSpPr>
            <a:spLocks noGrp="1"/>
          </p:cNvSpPr>
          <p:nvPr>
            <p:ph type="ctrTitle"/>
          </p:nvPr>
        </p:nvSpPr>
        <p:spPr/>
        <p:txBody>
          <a:bodyPr/>
          <a:lstStyle/>
          <a:p>
            <a:r>
              <a:rPr lang="en-US" sz="11000" dirty="0" smtClean="0"/>
              <a:t>C</a:t>
            </a:r>
            <a:r>
              <a:rPr lang="en-US" sz="8800" dirty="0" smtClean="0"/>
              <a:t>hristians &amp; </a:t>
            </a:r>
            <a:r>
              <a:rPr lang="en-US" sz="11000" dirty="0" smtClean="0"/>
              <a:t>S</a:t>
            </a:r>
            <a:r>
              <a:rPr lang="en-US" sz="8800" dirty="0" smtClean="0"/>
              <a:t>ocial </a:t>
            </a:r>
            <a:r>
              <a:rPr lang="en-US" sz="11000" dirty="0" smtClean="0"/>
              <a:t>M</a:t>
            </a:r>
            <a:r>
              <a:rPr lang="en-US" sz="8800" dirty="0" smtClean="0"/>
              <a:t>edia</a:t>
            </a:r>
            <a:endParaRPr lang="en-US" sz="8800" dirty="0"/>
          </a:p>
        </p:txBody>
      </p:sp>
      <p:sp>
        <p:nvSpPr>
          <p:cNvPr id="3" name="Subtitle 2"/>
          <p:cNvSpPr>
            <a:spLocks noGrp="1"/>
          </p:cNvSpPr>
          <p:nvPr>
            <p:ph type="subTitle" idx="1"/>
          </p:nvPr>
        </p:nvSpPr>
        <p:spPr>
          <a:xfrm>
            <a:off x="2215045" y="5639991"/>
            <a:ext cx="8045373" cy="742279"/>
          </a:xfrm>
        </p:spPr>
        <p:txBody>
          <a:bodyPr/>
          <a:lstStyle/>
          <a:p>
            <a:r>
              <a:rPr lang="en-US" sz="3200" dirty="0" smtClean="0"/>
              <a:t>A</a:t>
            </a:r>
            <a:r>
              <a:rPr lang="en-US" sz="2400" dirty="0" smtClean="0"/>
              <a:t>pplications</a:t>
            </a:r>
            <a:r>
              <a:rPr lang="en-US" dirty="0" smtClean="0"/>
              <a:t> </a:t>
            </a:r>
            <a:r>
              <a:rPr lang="en-US" sz="3200" dirty="0" smtClean="0"/>
              <a:t>f</a:t>
            </a:r>
            <a:r>
              <a:rPr lang="en-US" sz="2400" dirty="0" smtClean="0"/>
              <a:t>rom</a:t>
            </a:r>
            <a:r>
              <a:rPr lang="en-US" dirty="0" smtClean="0"/>
              <a:t> </a:t>
            </a:r>
            <a:r>
              <a:rPr lang="en-US" sz="3200" dirty="0" smtClean="0"/>
              <a:t>E</a:t>
            </a:r>
            <a:r>
              <a:rPr lang="en-US" sz="2400" dirty="0" smtClean="0"/>
              <a:t>zekiel</a:t>
            </a:r>
            <a:endParaRPr lang="en-US" sz="2400" dirty="0"/>
          </a:p>
        </p:txBody>
      </p:sp>
    </p:spTree>
    <p:extLst>
      <p:ext uri="{BB962C8B-B14F-4D97-AF65-F5344CB8AC3E}">
        <p14:creationId xmlns:p14="http://schemas.microsoft.com/office/powerpoint/2010/main" val="181402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36:16-21</a:t>
            </a:r>
            <a:endParaRPr lang="en-US" dirty="0">
              <a:latin typeface="+mn-lt"/>
            </a:endParaRPr>
          </a:p>
        </p:txBody>
      </p:sp>
      <p:sp>
        <p:nvSpPr>
          <p:cNvPr id="3" name="Content Placeholder 2"/>
          <p:cNvSpPr>
            <a:spLocks noGrp="1"/>
          </p:cNvSpPr>
          <p:nvPr>
            <p:ph idx="1"/>
          </p:nvPr>
        </p:nvSpPr>
        <p:spPr>
          <a:xfrm>
            <a:off x="1251678" y="1342103"/>
            <a:ext cx="10178322" cy="5515897"/>
          </a:xfrm>
        </p:spPr>
        <p:txBody>
          <a:bodyPr>
            <a:normAutofit lnSpcReduction="10000"/>
          </a:bodyPr>
          <a:lstStyle/>
          <a:p>
            <a:pPr marL="0" indent="0" algn="ctr">
              <a:buNone/>
            </a:pPr>
            <a:r>
              <a:rPr lang="en-US" sz="2800" u="sng" dirty="0" smtClean="0">
                <a:solidFill>
                  <a:schemeClr val="tx1">
                    <a:lumMod val="75000"/>
                    <a:lumOff val="25000"/>
                  </a:schemeClr>
                </a:solidFill>
              </a:rPr>
              <a:t>God’s People Profane His Name</a:t>
            </a:r>
          </a:p>
          <a:p>
            <a:pPr marL="0" indent="0" algn="ctr">
              <a:buNone/>
            </a:pPr>
            <a:endParaRPr lang="en-US" sz="1200" u="sng" dirty="0" smtClean="0">
              <a:solidFill>
                <a:schemeClr val="tx1">
                  <a:lumMod val="75000"/>
                  <a:lumOff val="25000"/>
                </a:schemeClr>
              </a:solidFill>
            </a:endParaRPr>
          </a:p>
          <a:p>
            <a:pPr>
              <a:lnSpc>
                <a:spcPct val="150000"/>
              </a:lnSpc>
            </a:pPr>
            <a:r>
              <a:rPr lang="en-US" sz="2200" dirty="0" smtClean="0"/>
              <a:t>God led His people into a plentiful land, which was quickly profaned by uncleanness (vs17; Jeremiah 2:7)</a:t>
            </a:r>
          </a:p>
          <a:p>
            <a:pPr>
              <a:lnSpc>
                <a:spcPct val="150000"/>
              </a:lnSpc>
            </a:pPr>
            <a:r>
              <a:rPr lang="en-US" sz="2200" dirty="0" smtClean="0"/>
              <a:t>“For </a:t>
            </a:r>
            <a:r>
              <a:rPr lang="en-US" sz="2200" dirty="0"/>
              <a:t>the heathen had been astonished that such a </a:t>
            </a:r>
            <a:r>
              <a:rPr lang="en-US" sz="2200" dirty="0" smtClean="0"/>
              <a:t>fate [of judgment] </a:t>
            </a:r>
            <a:r>
              <a:rPr lang="en-US" sz="2200" dirty="0"/>
              <a:t>should happen to the people of the LORD and it had caused them to think lightly of a God who allowed His people to be so treated”</a:t>
            </a:r>
            <a:endParaRPr lang="en-US" sz="2200" dirty="0" smtClean="0"/>
          </a:p>
          <a:p>
            <a:pPr>
              <a:lnSpc>
                <a:spcPct val="150000"/>
              </a:lnSpc>
            </a:pPr>
            <a:r>
              <a:rPr lang="en-US" sz="2200" dirty="0" smtClean="0"/>
              <a:t>“</a:t>
            </a:r>
            <a:r>
              <a:rPr lang="en-US" sz="2200" dirty="0"/>
              <a:t>Israel, which should have demonstrated to all mankind the holiness of the one true God, had revealed to the blurred sight of other nations only the picture of an inadequate national deity” </a:t>
            </a:r>
            <a:br>
              <a:rPr lang="en-US" sz="2200" dirty="0"/>
            </a:br>
            <a:r>
              <a:rPr lang="en-US" sz="2200" dirty="0"/>
              <a:t> </a:t>
            </a:r>
          </a:p>
        </p:txBody>
      </p:sp>
    </p:spTree>
    <p:extLst>
      <p:ext uri="{BB962C8B-B14F-4D97-AF65-F5344CB8AC3E}">
        <p14:creationId xmlns:p14="http://schemas.microsoft.com/office/powerpoint/2010/main" val="196322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666" y="1345265"/>
            <a:ext cx="9662128" cy="5282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dirty="0" smtClean="0"/>
              <a:t>Ezekiel 36:16-21 </a:t>
            </a:r>
            <a:endParaRPr lang="en-US" dirty="0">
              <a:latin typeface="+mn-lt"/>
            </a:endParaRPr>
          </a:p>
        </p:txBody>
      </p:sp>
      <p:sp>
        <p:nvSpPr>
          <p:cNvPr id="3" name="Content Placeholder 2"/>
          <p:cNvSpPr>
            <a:spLocks noGrp="1"/>
          </p:cNvSpPr>
          <p:nvPr>
            <p:ph idx="1"/>
          </p:nvPr>
        </p:nvSpPr>
        <p:spPr>
          <a:xfrm>
            <a:off x="973394" y="1548581"/>
            <a:ext cx="10840064" cy="4331011"/>
          </a:xfrm>
        </p:spPr>
        <p:txBody>
          <a:bodyPr/>
          <a:lstStyle/>
          <a:p>
            <a:pPr marL="0" indent="0" algn="ctr">
              <a:buNone/>
            </a:pPr>
            <a:r>
              <a:rPr lang="en-US" dirty="0"/>
              <a:t/>
            </a:r>
            <a:br>
              <a:rPr lang="en-US" dirty="0"/>
            </a:br>
            <a:r>
              <a:rPr lang="en-US" dirty="0"/>
              <a:t> </a:t>
            </a:r>
          </a:p>
        </p:txBody>
      </p:sp>
      <p:sp>
        <p:nvSpPr>
          <p:cNvPr id="5" name="TextBox 4"/>
          <p:cNvSpPr txBox="1"/>
          <p:nvPr/>
        </p:nvSpPr>
        <p:spPr>
          <a:xfrm>
            <a:off x="2713702" y="2256505"/>
            <a:ext cx="4365523" cy="584775"/>
          </a:xfrm>
          <a:prstGeom prst="rect">
            <a:avLst/>
          </a:prstGeom>
          <a:noFill/>
        </p:spPr>
        <p:txBody>
          <a:bodyPr wrap="square" rtlCol="0">
            <a:spAutoFit/>
          </a:bodyPr>
          <a:lstStyle/>
          <a:p>
            <a:r>
              <a:rPr lang="en-US" sz="3200" dirty="0" smtClean="0">
                <a:solidFill>
                  <a:schemeClr val="tx1">
                    <a:lumMod val="75000"/>
                    <a:lumOff val="25000"/>
                  </a:schemeClr>
                </a:solidFill>
              </a:rPr>
              <a:t>Importance of Influence</a:t>
            </a:r>
            <a:endParaRPr lang="en-US" sz="3200" dirty="0">
              <a:solidFill>
                <a:schemeClr val="tx1">
                  <a:lumMod val="75000"/>
                  <a:lumOff val="25000"/>
                </a:schemeClr>
              </a:solidFill>
            </a:endParaRPr>
          </a:p>
        </p:txBody>
      </p:sp>
      <p:sp>
        <p:nvSpPr>
          <p:cNvPr id="6" name="TextBox 5"/>
          <p:cNvSpPr txBox="1"/>
          <p:nvPr/>
        </p:nvSpPr>
        <p:spPr>
          <a:xfrm>
            <a:off x="1702472" y="3048833"/>
            <a:ext cx="8996516" cy="3000821"/>
          </a:xfrm>
          <a:prstGeom prst="rect">
            <a:avLst/>
          </a:prstGeom>
          <a:noFill/>
        </p:spPr>
        <p:txBody>
          <a:bodyPr wrap="square" rtlCol="0">
            <a:spAutoFit/>
          </a:bodyPr>
          <a:lstStyle/>
          <a:p>
            <a:pPr marL="285750" indent="-285750">
              <a:lnSpc>
                <a:spcPct val="150000"/>
              </a:lnSpc>
              <a:buFont typeface="Arial" charset="0"/>
              <a:buChar char="•"/>
            </a:pPr>
            <a:r>
              <a:rPr lang="en-US" sz="2100" i="1" dirty="0" smtClean="0">
                <a:solidFill>
                  <a:schemeClr val="tx1">
                    <a:lumMod val="75000"/>
                    <a:lumOff val="25000"/>
                  </a:schemeClr>
                </a:solidFill>
              </a:rPr>
              <a:t>“The </a:t>
            </a:r>
            <a:r>
              <a:rPr lang="en-US" sz="2100" i="1" dirty="0">
                <a:solidFill>
                  <a:schemeClr val="tx1">
                    <a:lumMod val="75000"/>
                    <a:lumOff val="25000"/>
                  </a:schemeClr>
                </a:solidFill>
              </a:rPr>
              <a:t>capacity to have an effect on the character, development, or behavior of someone or something, or the effect </a:t>
            </a:r>
            <a:r>
              <a:rPr lang="en-US" sz="2100" i="1" dirty="0" smtClean="0">
                <a:solidFill>
                  <a:schemeClr val="tx1">
                    <a:lumMod val="75000"/>
                    <a:lumOff val="25000"/>
                  </a:schemeClr>
                </a:solidFill>
              </a:rPr>
              <a:t>itself”</a:t>
            </a:r>
          </a:p>
          <a:p>
            <a:pPr marL="285750" indent="-285750">
              <a:lnSpc>
                <a:spcPct val="150000"/>
              </a:lnSpc>
              <a:buFont typeface="Arial" charset="0"/>
              <a:buChar char="•"/>
            </a:pPr>
            <a:r>
              <a:rPr lang="en-US" sz="2100" b="1" dirty="0" smtClean="0">
                <a:solidFill>
                  <a:schemeClr val="tx1">
                    <a:lumMod val="75000"/>
                    <a:lumOff val="25000"/>
                  </a:schemeClr>
                </a:solidFill>
              </a:rPr>
              <a:t>Are we being a positive encouragement and a light to the world on our social media pages? Or would people be shocked to know we are a Christian based on what we post? </a:t>
            </a:r>
          </a:p>
          <a:p>
            <a:pPr marL="285750" indent="-285750">
              <a:lnSpc>
                <a:spcPct val="150000"/>
              </a:lnSpc>
              <a:buFont typeface="Arial" charset="0"/>
              <a:buChar char="•"/>
            </a:pPr>
            <a:endParaRPr lang="en-US" sz="2100" i="1" dirty="0">
              <a:solidFill>
                <a:schemeClr val="tx1">
                  <a:lumMod val="75000"/>
                  <a:lumOff val="25000"/>
                </a:schemeClr>
              </a:solidFill>
            </a:endParaRPr>
          </a:p>
        </p:txBody>
      </p:sp>
    </p:spTree>
    <p:extLst>
      <p:ext uri="{BB962C8B-B14F-4D97-AF65-F5344CB8AC3E}">
        <p14:creationId xmlns:p14="http://schemas.microsoft.com/office/powerpoint/2010/main" val="15857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dissolve">
                                      <p:cBhvr>
                                        <p:cTn id="2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In Summary</a:t>
            </a:r>
            <a:r>
              <a:rPr lang="is-IS" dirty="0" smtClean="0">
                <a:latin typeface="+mn-lt"/>
              </a:rPr>
              <a:t>…</a:t>
            </a:r>
            <a:endParaRPr lang="en-US" dirty="0">
              <a:latin typeface="+mn-lt"/>
            </a:endParaRPr>
          </a:p>
        </p:txBody>
      </p:sp>
      <p:sp>
        <p:nvSpPr>
          <p:cNvPr id="3" name="Content Placeholder 2"/>
          <p:cNvSpPr>
            <a:spLocks noGrp="1"/>
          </p:cNvSpPr>
          <p:nvPr>
            <p:ph idx="1"/>
          </p:nvPr>
        </p:nvSpPr>
        <p:spPr>
          <a:xfrm>
            <a:off x="1251678" y="1342103"/>
            <a:ext cx="10178322" cy="5515897"/>
          </a:xfrm>
        </p:spPr>
        <p:txBody>
          <a:bodyPr>
            <a:normAutofit/>
          </a:bodyPr>
          <a:lstStyle/>
          <a:p>
            <a:pPr marL="0" indent="0" algn="ctr">
              <a:buNone/>
            </a:pPr>
            <a:endParaRPr lang="en-US" sz="2400" u="sng" dirty="0" smtClean="0">
              <a:solidFill>
                <a:schemeClr val="tx1">
                  <a:lumMod val="75000"/>
                  <a:lumOff val="25000"/>
                </a:schemeClr>
              </a:solidFill>
            </a:endParaRPr>
          </a:p>
          <a:p>
            <a:pPr marL="457200" indent="-457200">
              <a:lnSpc>
                <a:spcPct val="150000"/>
              </a:lnSpc>
              <a:buFont typeface="+mj-lt"/>
              <a:buAutoNum type="arabicPeriod"/>
            </a:pPr>
            <a:r>
              <a:rPr lang="en-US" sz="2400" dirty="0" smtClean="0"/>
              <a:t>Developing Habits</a:t>
            </a:r>
          </a:p>
          <a:p>
            <a:pPr marL="457200" indent="-457200">
              <a:lnSpc>
                <a:spcPct val="150000"/>
              </a:lnSpc>
              <a:buFont typeface="+mj-lt"/>
              <a:buAutoNum type="arabicPeriod"/>
            </a:pPr>
            <a:r>
              <a:rPr lang="en-US" sz="2400" dirty="0" smtClean="0"/>
              <a:t>Compartmentalize</a:t>
            </a:r>
          </a:p>
          <a:p>
            <a:pPr marL="457200" indent="-457200">
              <a:lnSpc>
                <a:spcPct val="150000"/>
              </a:lnSpc>
              <a:buFont typeface="+mj-lt"/>
              <a:buAutoNum type="arabicPeriod"/>
            </a:pPr>
            <a:r>
              <a:rPr lang="en-US" sz="2400" dirty="0" smtClean="0"/>
              <a:t>Setting Priorities</a:t>
            </a:r>
          </a:p>
          <a:p>
            <a:pPr marL="457200" indent="-457200">
              <a:lnSpc>
                <a:spcPct val="150000"/>
              </a:lnSpc>
              <a:buFont typeface="+mj-lt"/>
              <a:buAutoNum type="arabicPeriod"/>
            </a:pPr>
            <a:r>
              <a:rPr lang="en-US" sz="2400" dirty="0" smtClean="0"/>
              <a:t>Sense of Reality</a:t>
            </a:r>
          </a:p>
          <a:p>
            <a:pPr marL="457200" indent="-457200">
              <a:lnSpc>
                <a:spcPct val="150000"/>
              </a:lnSpc>
              <a:buFont typeface="+mj-lt"/>
              <a:buAutoNum type="arabicPeriod"/>
            </a:pPr>
            <a:r>
              <a:rPr lang="en-US" sz="2400" dirty="0" smtClean="0"/>
              <a:t>Importance of Influence</a:t>
            </a:r>
            <a:r>
              <a:rPr lang="en-US" sz="2200" dirty="0"/>
              <a:t/>
            </a:r>
            <a:br>
              <a:rPr lang="en-US" sz="2200" dirty="0"/>
            </a:br>
            <a:r>
              <a:rPr lang="en-US" sz="2200" dirty="0"/>
              <a:t> </a:t>
            </a:r>
          </a:p>
        </p:txBody>
      </p:sp>
    </p:spTree>
    <p:extLst>
      <p:ext uri="{BB962C8B-B14F-4D97-AF65-F5344CB8AC3E}">
        <p14:creationId xmlns:p14="http://schemas.microsoft.com/office/powerpoint/2010/main" val="177642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537336" y="0"/>
            <a:ext cx="12844348" cy="7226710"/>
          </a:xfrm>
          <a:prstGeom prst="rect">
            <a:avLst/>
          </a:prstGeom>
        </p:spPr>
      </p:pic>
      <p:sp>
        <p:nvSpPr>
          <p:cNvPr id="2" name="Title 1"/>
          <p:cNvSpPr>
            <a:spLocks noGrp="1"/>
          </p:cNvSpPr>
          <p:nvPr>
            <p:ph type="ctrTitle" idx="4294967295"/>
          </p:nvPr>
        </p:nvSpPr>
        <p:spPr>
          <a:xfrm>
            <a:off x="1688922" y="1895373"/>
            <a:ext cx="8391832" cy="3435964"/>
          </a:xfrm>
        </p:spPr>
        <p:txBody>
          <a:bodyPr>
            <a:normAutofit fontScale="90000"/>
          </a:bodyPr>
          <a:lstStyle/>
          <a:p>
            <a:pPr algn="ctr">
              <a:lnSpc>
                <a:spcPct val="150000"/>
              </a:lnSpc>
            </a:pPr>
            <a:r>
              <a:rPr lang="en-US" sz="5400" dirty="0" smtClean="0"/>
              <a:t>“Whatever you do, in word or deed, do all in the name of the lord.” – Col 3:17 </a:t>
            </a:r>
            <a:endParaRPr lang="en-US" sz="5400" dirty="0"/>
          </a:p>
        </p:txBody>
      </p:sp>
    </p:spTree>
    <p:extLst>
      <p:ext uri="{BB962C8B-B14F-4D97-AF65-F5344CB8AC3E}">
        <p14:creationId xmlns:p14="http://schemas.microsoft.com/office/powerpoint/2010/main" val="1974077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3:1-11</a:t>
            </a:r>
            <a:endParaRPr lang="en-US" dirty="0">
              <a:latin typeface="+mn-lt"/>
            </a:endParaRPr>
          </a:p>
        </p:txBody>
      </p:sp>
      <p:sp>
        <p:nvSpPr>
          <p:cNvPr id="3" name="Content Placeholder 2"/>
          <p:cNvSpPr>
            <a:spLocks noGrp="1"/>
          </p:cNvSpPr>
          <p:nvPr>
            <p:ph idx="1"/>
          </p:nvPr>
        </p:nvSpPr>
        <p:spPr>
          <a:xfrm>
            <a:off x="1251678" y="1342103"/>
            <a:ext cx="10178322" cy="5515897"/>
          </a:xfrm>
        </p:spPr>
        <p:txBody>
          <a:bodyPr>
            <a:normAutofit/>
          </a:bodyPr>
          <a:lstStyle/>
          <a:p>
            <a:pPr marL="0" indent="0" algn="ctr">
              <a:buNone/>
            </a:pPr>
            <a:r>
              <a:rPr lang="en-US" sz="2800" u="sng" dirty="0" smtClean="0">
                <a:solidFill>
                  <a:schemeClr val="tx1">
                    <a:lumMod val="75000"/>
                    <a:lumOff val="25000"/>
                  </a:schemeClr>
                </a:solidFill>
              </a:rPr>
              <a:t>Ezekiel Eats a Scroll; God’s People Are Stubborn</a:t>
            </a:r>
          </a:p>
          <a:p>
            <a:pPr marL="0" indent="0" algn="ctr">
              <a:buNone/>
            </a:pPr>
            <a:endParaRPr lang="en-US" sz="1200" u="sng" dirty="0" smtClean="0">
              <a:solidFill>
                <a:schemeClr val="tx1">
                  <a:lumMod val="75000"/>
                  <a:lumOff val="25000"/>
                </a:schemeClr>
              </a:solidFill>
            </a:endParaRPr>
          </a:p>
          <a:p>
            <a:pPr>
              <a:lnSpc>
                <a:spcPct val="150000"/>
              </a:lnSpc>
            </a:pPr>
            <a:r>
              <a:rPr lang="en-US" sz="2200" dirty="0" smtClean="0">
                <a:solidFill>
                  <a:schemeClr val="tx1">
                    <a:lumMod val="75000"/>
                    <a:lumOff val="25000"/>
                  </a:schemeClr>
                </a:solidFill>
              </a:rPr>
              <a:t>Details about the scroll: double-sided, sweet as honey, filling to the stomach </a:t>
            </a:r>
          </a:p>
          <a:p>
            <a:pPr lvl="1">
              <a:lnSpc>
                <a:spcPct val="150000"/>
              </a:lnSpc>
            </a:pPr>
            <a:r>
              <a:rPr lang="en-US" sz="2000" dirty="0" smtClean="0">
                <a:solidFill>
                  <a:schemeClr val="tx1">
                    <a:lumMod val="75000"/>
                    <a:lumOff val="25000"/>
                  </a:schemeClr>
                </a:solidFill>
              </a:rPr>
              <a:t>It was full of laments, mourning, and judgment (2:10; 2 </a:t>
            </a:r>
            <a:r>
              <a:rPr lang="en-US" sz="2000" dirty="0" err="1" smtClean="0">
                <a:solidFill>
                  <a:schemeClr val="tx1">
                    <a:lumMod val="75000"/>
                    <a:lumOff val="25000"/>
                  </a:schemeClr>
                </a:solidFill>
              </a:rPr>
              <a:t>Chron</a:t>
            </a:r>
            <a:r>
              <a:rPr lang="en-US" sz="2000" dirty="0" smtClean="0">
                <a:solidFill>
                  <a:schemeClr val="tx1">
                    <a:lumMod val="75000"/>
                    <a:lumOff val="25000"/>
                  </a:schemeClr>
                </a:solidFill>
              </a:rPr>
              <a:t> 35:25; Rev 10:10)</a:t>
            </a:r>
          </a:p>
          <a:p>
            <a:pPr>
              <a:lnSpc>
                <a:spcPct val="150000"/>
              </a:lnSpc>
            </a:pPr>
            <a:r>
              <a:rPr lang="en-US" sz="2200" dirty="0" smtClean="0">
                <a:solidFill>
                  <a:schemeClr val="tx1">
                    <a:lumMod val="75000"/>
                    <a:lumOff val="25000"/>
                  </a:schemeClr>
                </a:solidFill>
              </a:rPr>
              <a:t>Barrier to Ezekiel’s task will not be languages, but attitudes (vs5)</a:t>
            </a:r>
          </a:p>
          <a:p>
            <a:pPr>
              <a:lnSpc>
                <a:spcPct val="150000"/>
              </a:lnSpc>
            </a:pPr>
            <a:r>
              <a:rPr lang="en-US" sz="2200" dirty="0" smtClean="0">
                <a:solidFill>
                  <a:schemeClr val="tx1">
                    <a:lumMod val="75000"/>
                    <a:lumOff val="25000"/>
                  </a:schemeClr>
                </a:solidFill>
              </a:rPr>
              <a:t>Why use imagery of a hard forehead? (</a:t>
            </a:r>
            <a:r>
              <a:rPr lang="en-US" sz="2200" dirty="0" err="1" smtClean="0">
                <a:solidFill>
                  <a:schemeClr val="tx1">
                    <a:lumMod val="75000"/>
                    <a:lumOff val="25000"/>
                  </a:schemeClr>
                </a:solidFill>
              </a:rPr>
              <a:t>Deut</a:t>
            </a:r>
            <a:r>
              <a:rPr lang="en-US" sz="2200" dirty="0" smtClean="0">
                <a:solidFill>
                  <a:schemeClr val="tx1">
                    <a:lumMod val="75000"/>
                    <a:lumOff val="25000"/>
                  </a:schemeClr>
                </a:solidFill>
              </a:rPr>
              <a:t> 6:4-9)</a:t>
            </a:r>
          </a:p>
          <a:p>
            <a:pPr lvl="1">
              <a:lnSpc>
                <a:spcPct val="150000"/>
              </a:lnSpc>
            </a:pPr>
            <a:r>
              <a:rPr lang="en-US" sz="2000" dirty="0" smtClean="0">
                <a:solidFill>
                  <a:schemeClr val="tx1">
                    <a:lumMod val="75000"/>
                    <a:lumOff val="25000"/>
                  </a:schemeClr>
                </a:solidFill>
              </a:rPr>
              <a:t>Instead of binding words on God on their foreheads, they bound destructive habits of idol worship and abomination to their foreheads</a:t>
            </a:r>
            <a:r>
              <a:rPr lang="en-US" dirty="0"/>
              <a:t/>
            </a:r>
            <a:br>
              <a:rPr lang="en-US" dirty="0"/>
            </a:br>
            <a:r>
              <a:rPr lang="en-US" dirty="0"/>
              <a:t> </a:t>
            </a:r>
          </a:p>
        </p:txBody>
      </p:sp>
    </p:spTree>
    <p:extLst>
      <p:ext uri="{BB962C8B-B14F-4D97-AF65-F5344CB8AC3E}">
        <p14:creationId xmlns:p14="http://schemas.microsoft.com/office/powerpoint/2010/main" val="31566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666" y="1345265"/>
            <a:ext cx="9662128" cy="5282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dirty="0" smtClean="0"/>
              <a:t>Ezekiel 3:1-11 </a:t>
            </a:r>
            <a:endParaRPr lang="en-US" dirty="0">
              <a:latin typeface="+mn-lt"/>
            </a:endParaRPr>
          </a:p>
        </p:txBody>
      </p:sp>
      <p:sp>
        <p:nvSpPr>
          <p:cNvPr id="3" name="Content Placeholder 2"/>
          <p:cNvSpPr>
            <a:spLocks noGrp="1"/>
          </p:cNvSpPr>
          <p:nvPr>
            <p:ph idx="1"/>
          </p:nvPr>
        </p:nvSpPr>
        <p:spPr>
          <a:xfrm>
            <a:off x="973394" y="1548581"/>
            <a:ext cx="10840064" cy="4331011"/>
          </a:xfrm>
        </p:spPr>
        <p:txBody>
          <a:bodyPr/>
          <a:lstStyle/>
          <a:p>
            <a:pPr marL="0" indent="0" algn="ctr">
              <a:buNone/>
            </a:pPr>
            <a:r>
              <a:rPr lang="en-US" dirty="0"/>
              <a:t/>
            </a:r>
            <a:br>
              <a:rPr lang="en-US" dirty="0"/>
            </a:br>
            <a:r>
              <a:rPr lang="en-US" dirty="0"/>
              <a:t> </a:t>
            </a:r>
          </a:p>
        </p:txBody>
      </p:sp>
      <p:sp>
        <p:nvSpPr>
          <p:cNvPr id="5" name="TextBox 4"/>
          <p:cNvSpPr txBox="1"/>
          <p:nvPr/>
        </p:nvSpPr>
        <p:spPr>
          <a:xfrm>
            <a:off x="2713702" y="2256505"/>
            <a:ext cx="4365523" cy="584775"/>
          </a:xfrm>
          <a:prstGeom prst="rect">
            <a:avLst/>
          </a:prstGeom>
          <a:noFill/>
        </p:spPr>
        <p:txBody>
          <a:bodyPr wrap="square" rtlCol="0">
            <a:spAutoFit/>
          </a:bodyPr>
          <a:lstStyle/>
          <a:p>
            <a:r>
              <a:rPr lang="en-US" sz="3200" dirty="0" smtClean="0">
                <a:solidFill>
                  <a:schemeClr val="tx1">
                    <a:lumMod val="75000"/>
                    <a:lumOff val="25000"/>
                  </a:schemeClr>
                </a:solidFill>
              </a:rPr>
              <a:t>Developing </a:t>
            </a:r>
            <a:r>
              <a:rPr lang="en-US" sz="3200" dirty="0" smtClean="0">
                <a:solidFill>
                  <a:schemeClr val="tx1">
                    <a:lumMod val="75000"/>
                    <a:lumOff val="25000"/>
                  </a:schemeClr>
                </a:solidFill>
              </a:rPr>
              <a:t>Habits</a:t>
            </a:r>
            <a:endParaRPr lang="en-US" sz="3200" dirty="0">
              <a:solidFill>
                <a:schemeClr val="tx1">
                  <a:lumMod val="75000"/>
                  <a:lumOff val="25000"/>
                </a:schemeClr>
              </a:solidFill>
            </a:endParaRPr>
          </a:p>
        </p:txBody>
      </p:sp>
      <p:sp>
        <p:nvSpPr>
          <p:cNvPr id="6" name="TextBox 5"/>
          <p:cNvSpPr txBox="1"/>
          <p:nvPr/>
        </p:nvSpPr>
        <p:spPr>
          <a:xfrm>
            <a:off x="1702472" y="3048833"/>
            <a:ext cx="8996516" cy="2631490"/>
          </a:xfrm>
          <a:prstGeom prst="rect">
            <a:avLst/>
          </a:prstGeom>
          <a:noFill/>
        </p:spPr>
        <p:txBody>
          <a:bodyPr wrap="square" rtlCol="0">
            <a:spAutoFit/>
          </a:bodyPr>
          <a:lstStyle/>
          <a:p>
            <a:pPr marL="285750" indent="-285750">
              <a:lnSpc>
                <a:spcPct val="150000"/>
              </a:lnSpc>
              <a:buFont typeface="Arial" charset="0"/>
              <a:buChar char="•"/>
            </a:pPr>
            <a:r>
              <a:rPr lang="en-US" sz="2200" i="1" dirty="0" smtClean="0">
                <a:solidFill>
                  <a:schemeClr val="tx1">
                    <a:lumMod val="75000"/>
                    <a:lumOff val="25000"/>
                  </a:schemeClr>
                </a:solidFill>
              </a:rPr>
              <a:t>“A settled or regular tendency or practice, especially one that is </a:t>
            </a:r>
            <a:r>
              <a:rPr lang="en-US" sz="2200" b="1" i="1" dirty="0" smtClean="0">
                <a:solidFill>
                  <a:schemeClr val="tx1">
                    <a:lumMod val="75000"/>
                    <a:lumOff val="25000"/>
                  </a:schemeClr>
                </a:solidFill>
              </a:rPr>
              <a:t>hard </a:t>
            </a:r>
            <a:r>
              <a:rPr lang="en-US" sz="2200" i="1" dirty="0" smtClean="0">
                <a:solidFill>
                  <a:schemeClr val="tx1">
                    <a:lumMod val="75000"/>
                    <a:lumOff val="25000"/>
                  </a:schemeClr>
                </a:solidFill>
              </a:rPr>
              <a:t>to give up”</a:t>
            </a:r>
          </a:p>
          <a:p>
            <a:pPr marL="285750" indent="-285750">
              <a:lnSpc>
                <a:spcPct val="150000"/>
              </a:lnSpc>
              <a:buFont typeface="Arial" charset="0"/>
              <a:buChar char="•"/>
            </a:pPr>
            <a:r>
              <a:rPr lang="en-US" sz="2200" dirty="0" smtClean="0">
                <a:solidFill>
                  <a:schemeClr val="tx1">
                    <a:lumMod val="75000"/>
                    <a:lumOff val="25000"/>
                  </a:schemeClr>
                </a:solidFill>
              </a:rPr>
              <a:t>Destructive </a:t>
            </a:r>
            <a:r>
              <a:rPr lang="en-US" sz="2200" dirty="0" smtClean="0">
                <a:solidFill>
                  <a:schemeClr val="tx1">
                    <a:lumMod val="75000"/>
                    <a:lumOff val="25000"/>
                  </a:schemeClr>
                </a:solidFill>
              </a:rPr>
              <a:t>habits </a:t>
            </a:r>
            <a:r>
              <a:rPr lang="en-US" sz="2200" dirty="0" smtClean="0">
                <a:solidFill>
                  <a:schemeClr val="tx1">
                    <a:lumMod val="75000"/>
                    <a:lumOff val="25000"/>
                  </a:schemeClr>
                </a:solidFill>
                <a:latin typeface="Adobe Song Std L" charset="-122"/>
                <a:ea typeface="Adobe Song Std L" charset="-122"/>
                <a:cs typeface="Adobe Song Std L" charset="-122"/>
              </a:rPr>
              <a:t>-&gt;</a:t>
            </a:r>
            <a:r>
              <a:rPr lang="en-US" sz="2200" dirty="0" smtClean="0">
                <a:solidFill>
                  <a:schemeClr val="tx1">
                    <a:lumMod val="75000"/>
                    <a:lumOff val="25000"/>
                  </a:schemeClr>
                </a:solidFill>
              </a:rPr>
              <a:t> hard headedness </a:t>
            </a:r>
            <a:r>
              <a:rPr lang="en-US" sz="2200" dirty="0" smtClean="0">
                <a:solidFill>
                  <a:schemeClr val="tx1">
                    <a:lumMod val="75000"/>
                    <a:lumOff val="25000"/>
                  </a:schemeClr>
                </a:solidFill>
                <a:latin typeface="Adobe Song Std L" charset="-122"/>
                <a:ea typeface="Adobe Song Std L" charset="-122"/>
                <a:cs typeface="Adobe Song Std L" charset="-122"/>
              </a:rPr>
              <a:t>-&gt;</a:t>
            </a:r>
            <a:r>
              <a:rPr lang="en-US" sz="2200" dirty="0" smtClean="0">
                <a:solidFill>
                  <a:schemeClr val="tx1">
                    <a:lumMod val="75000"/>
                    <a:lumOff val="25000"/>
                  </a:schemeClr>
                </a:solidFill>
              </a:rPr>
              <a:t> rebellion </a:t>
            </a:r>
            <a:r>
              <a:rPr lang="en-US" sz="2200" dirty="0" smtClean="0">
                <a:solidFill>
                  <a:schemeClr val="tx1">
                    <a:lumMod val="75000"/>
                    <a:lumOff val="25000"/>
                  </a:schemeClr>
                </a:solidFill>
                <a:latin typeface="Adobe Song Std L" charset="-122"/>
                <a:ea typeface="Adobe Song Std L" charset="-122"/>
                <a:cs typeface="Adobe Song Std L" charset="-122"/>
              </a:rPr>
              <a:t>-&gt; </a:t>
            </a:r>
            <a:r>
              <a:rPr lang="en-US" sz="2200" dirty="0" smtClean="0">
                <a:solidFill>
                  <a:schemeClr val="tx1">
                    <a:lumMod val="75000"/>
                    <a:lumOff val="25000"/>
                  </a:schemeClr>
                </a:solidFill>
              </a:rPr>
              <a:t>destruction</a:t>
            </a:r>
          </a:p>
          <a:p>
            <a:pPr marL="285750" indent="-285750">
              <a:lnSpc>
                <a:spcPct val="150000"/>
              </a:lnSpc>
              <a:buFont typeface="Arial" charset="0"/>
              <a:buChar char="•"/>
            </a:pPr>
            <a:r>
              <a:rPr lang="en-US" sz="2200" b="1" dirty="0" smtClean="0">
                <a:solidFill>
                  <a:schemeClr val="tx1">
                    <a:lumMod val="75000"/>
                    <a:lumOff val="25000"/>
                  </a:schemeClr>
                </a:solidFill>
              </a:rPr>
              <a:t>Are you developing healthy, good practices on social media? Where is your quantitative and qualitative time spent?</a:t>
            </a:r>
          </a:p>
          <a:p>
            <a:pPr marL="285750" indent="-285750">
              <a:lnSpc>
                <a:spcPct val="150000"/>
              </a:lnSpc>
              <a:buFont typeface="Arial" charset="0"/>
              <a:buChar char="•"/>
            </a:pPr>
            <a:endParaRPr lang="en-US" sz="2200" dirty="0">
              <a:solidFill>
                <a:schemeClr val="tx1">
                  <a:lumMod val="75000"/>
                  <a:lumOff val="25000"/>
                </a:schemeClr>
              </a:solidFill>
            </a:endParaRPr>
          </a:p>
        </p:txBody>
      </p:sp>
    </p:spTree>
    <p:extLst>
      <p:ext uri="{BB962C8B-B14F-4D97-AF65-F5344CB8AC3E}">
        <p14:creationId xmlns:p14="http://schemas.microsoft.com/office/powerpoint/2010/main" val="135764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dissolv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dissolve">
                                      <p:cBhvr>
                                        <p:cTn id="2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8:7-13 </a:t>
            </a:r>
            <a:endParaRPr lang="en-US" dirty="0">
              <a:latin typeface="+mn-lt"/>
            </a:endParaRPr>
          </a:p>
        </p:txBody>
      </p:sp>
      <p:sp>
        <p:nvSpPr>
          <p:cNvPr id="3" name="Content Placeholder 2"/>
          <p:cNvSpPr>
            <a:spLocks noGrp="1"/>
          </p:cNvSpPr>
          <p:nvPr>
            <p:ph idx="1"/>
          </p:nvPr>
        </p:nvSpPr>
        <p:spPr>
          <a:xfrm>
            <a:off x="1251678" y="1342103"/>
            <a:ext cx="10178322" cy="5515897"/>
          </a:xfrm>
        </p:spPr>
        <p:txBody>
          <a:bodyPr>
            <a:normAutofit/>
          </a:bodyPr>
          <a:lstStyle/>
          <a:p>
            <a:pPr marL="0" indent="0" algn="ctr">
              <a:buNone/>
            </a:pPr>
            <a:r>
              <a:rPr lang="en-US" sz="2800" u="sng" dirty="0" smtClean="0">
                <a:solidFill>
                  <a:schemeClr val="tx1">
                    <a:lumMod val="75000"/>
                    <a:lumOff val="25000"/>
                  </a:schemeClr>
                </a:solidFill>
              </a:rPr>
              <a:t>Secret Abominations in the Temple</a:t>
            </a:r>
          </a:p>
          <a:p>
            <a:pPr marL="0" indent="0" algn="ctr">
              <a:buNone/>
            </a:pPr>
            <a:endParaRPr lang="en-US" sz="1200" u="sng" dirty="0" smtClean="0">
              <a:solidFill>
                <a:schemeClr val="tx1">
                  <a:lumMod val="75000"/>
                  <a:lumOff val="25000"/>
                </a:schemeClr>
              </a:solidFill>
            </a:endParaRPr>
          </a:p>
          <a:p>
            <a:pPr>
              <a:lnSpc>
                <a:spcPct val="150000"/>
              </a:lnSpc>
            </a:pPr>
            <a:r>
              <a:rPr lang="en-US" sz="2200" dirty="0" smtClean="0">
                <a:solidFill>
                  <a:schemeClr val="tx1">
                    <a:lumMod val="75000"/>
                    <a:lumOff val="25000"/>
                  </a:schemeClr>
                </a:solidFill>
              </a:rPr>
              <a:t>Digging and searching for truth (</a:t>
            </a:r>
            <a:r>
              <a:rPr lang="en-US" sz="2200" dirty="0" smtClean="0">
                <a:solidFill>
                  <a:schemeClr val="tx1">
                    <a:lumMod val="75000"/>
                    <a:lumOff val="25000"/>
                  </a:schemeClr>
                </a:solidFill>
              </a:rPr>
              <a:t>vs8). </a:t>
            </a:r>
            <a:r>
              <a:rPr lang="en-US" sz="2200" dirty="0" smtClean="0">
                <a:solidFill>
                  <a:schemeClr val="tx1">
                    <a:lumMod val="75000"/>
                    <a:lumOff val="25000"/>
                  </a:schemeClr>
                </a:solidFill>
              </a:rPr>
              <a:t>The truth was not really that hard to find</a:t>
            </a:r>
          </a:p>
          <a:p>
            <a:pPr>
              <a:lnSpc>
                <a:spcPct val="150000"/>
              </a:lnSpc>
            </a:pPr>
            <a:r>
              <a:rPr lang="en-US" sz="2200" dirty="0" smtClean="0">
                <a:solidFill>
                  <a:schemeClr val="tx1">
                    <a:lumMod val="75000"/>
                    <a:lumOff val="25000"/>
                  </a:schemeClr>
                </a:solidFill>
              </a:rPr>
              <a:t>Permanent images were engraved on the walls of Temple courtyard (vs10)</a:t>
            </a:r>
          </a:p>
          <a:p>
            <a:pPr>
              <a:lnSpc>
                <a:spcPct val="150000"/>
              </a:lnSpc>
            </a:pPr>
            <a:r>
              <a:rPr lang="en-US" sz="2200" dirty="0" smtClean="0">
                <a:solidFill>
                  <a:schemeClr val="tx1">
                    <a:lumMod val="75000"/>
                    <a:lumOff val="25000"/>
                  </a:schemeClr>
                </a:solidFill>
              </a:rPr>
              <a:t>Corruption was </a:t>
            </a:r>
            <a:r>
              <a:rPr lang="en-US" sz="2200" dirty="0" smtClean="0">
                <a:solidFill>
                  <a:schemeClr val="tx1">
                    <a:lumMod val="75000"/>
                    <a:lumOff val="25000"/>
                  </a:schemeClr>
                </a:solidFill>
              </a:rPr>
              <a:t>written on the hearts of the people (vs11)</a:t>
            </a:r>
          </a:p>
          <a:p>
            <a:pPr>
              <a:lnSpc>
                <a:spcPct val="150000"/>
              </a:lnSpc>
            </a:pPr>
            <a:r>
              <a:rPr lang="en-US" sz="2200" dirty="0" smtClean="0">
                <a:solidFill>
                  <a:schemeClr val="tx1">
                    <a:lumMod val="75000"/>
                    <a:lumOff val="25000"/>
                  </a:schemeClr>
                </a:solidFill>
              </a:rPr>
              <a:t>Out of the darkness, Ezekiel exposes them; God always sees through the dark (vs12)</a:t>
            </a:r>
            <a:r>
              <a:rPr lang="en-US" dirty="0"/>
              <a:t/>
            </a:r>
            <a:br>
              <a:rPr lang="en-US" dirty="0"/>
            </a:br>
            <a:r>
              <a:rPr lang="en-US" dirty="0"/>
              <a:t> </a:t>
            </a:r>
          </a:p>
        </p:txBody>
      </p:sp>
    </p:spTree>
    <p:extLst>
      <p:ext uri="{BB962C8B-B14F-4D97-AF65-F5344CB8AC3E}">
        <p14:creationId xmlns:p14="http://schemas.microsoft.com/office/powerpoint/2010/main" val="188522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666" y="1345265"/>
            <a:ext cx="9662128" cy="5282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dirty="0" smtClean="0"/>
              <a:t>Ezekiel 8:7-13 </a:t>
            </a:r>
            <a:endParaRPr lang="en-US" dirty="0">
              <a:latin typeface="+mn-lt"/>
            </a:endParaRPr>
          </a:p>
        </p:txBody>
      </p:sp>
      <p:sp>
        <p:nvSpPr>
          <p:cNvPr id="3" name="Content Placeholder 2"/>
          <p:cNvSpPr>
            <a:spLocks noGrp="1"/>
          </p:cNvSpPr>
          <p:nvPr>
            <p:ph idx="1"/>
          </p:nvPr>
        </p:nvSpPr>
        <p:spPr>
          <a:xfrm>
            <a:off x="973394" y="1548581"/>
            <a:ext cx="10840064" cy="4331011"/>
          </a:xfrm>
        </p:spPr>
        <p:txBody>
          <a:bodyPr/>
          <a:lstStyle/>
          <a:p>
            <a:pPr marL="0" indent="0" algn="ctr">
              <a:buNone/>
            </a:pPr>
            <a:r>
              <a:rPr lang="en-US" dirty="0"/>
              <a:t/>
            </a:r>
            <a:br>
              <a:rPr lang="en-US" dirty="0"/>
            </a:br>
            <a:r>
              <a:rPr lang="en-US" dirty="0"/>
              <a:t> </a:t>
            </a:r>
          </a:p>
        </p:txBody>
      </p:sp>
      <p:sp>
        <p:nvSpPr>
          <p:cNvPr id="5" name="TextBox 4"/>
          <p:cNvSpPr txBox="1"/>
          <p:nvPr/>
        </p:nvSpPr>
        <p:spPr>
          <a:xfrm>
            <a:off x="2713702" y="2256505"/>
            <a:ext cx="4365523" cy="584775"/>
          </a:xfrm>
          <a:prstGeom prst="rect">
            <a:avLst/>
          </a:prstGeom>
          <a:noFill/>
        </p:spPr>
        <p:txBody>
          <a:bodyPr wrap="square" rtlCol="0">
            <a:spAutoFit/>
          </a:bodyPr>
          <a:lstStyle/>
          <a:p>
            <a:r>
              <a:rPr lang="en-US" sz="3200" smtClean="0">
                <a:solidFill>
                  <a:schemeClr val="tx1">
                    <a:lumMod val="75000"/>
                    <a:lumOff val="25000"/>
                  </a:schemeClr>
                </a:solidFill>
              </a:rPr>
              <a:t>Compartmentalize</a:t>
            </a:r>
            <a:endParaRPr lang="en-US" sz="3200" dirty="0">
              <a:solidFill>
                <a:schemeClr val="tx1">
                  <a:lumMod val="75000"/>
                  <a:lumOff val="25000"/>
                </a:schemeClr>
              </a:solidFill>
            </a:endParaRPr>
          </a:p>
        </p:txBody>
      </p:sp>
      <p:sp>
        <p:nvSpPr>
          <p:cNvPr id="6" name="TextBox 5"/>
          <p:cNvSpPr txBox="1"/>
          <p:nvPr/>
        </p:nvSpPr>
        <p:spPr>
          <a:xfrm>
            <a:off x="1702472" y="3040713"/>
            <a:ext cx="8996516" cy="2031325"/>
          </a:xfrm>
          <a:prstGeom prst="rect">
            <a:avLst/>
          </a:prstGeom>
          <a:noFill/>
        </p:spPr>
        <p:txBody>
          <a:bodyPr wrap="square" rtlCol="0">
            <a:spAutoFit/>
          </a:bodyPr>
          <a:lstStyle/>
          <a:p>
            <a:pPr marL="285750" indent="-285750">
              <a:lnSpc>
                <a:spcPct val="150000"/>
              </a:lnSpc>
              <a:buFont typeface="Arial" charset="0"/>
              <a:buChar char="•"/>
            </a:pPr>
            <a:r>
              <a:rPr lang="en-US" sz="2100" i="1" dirty="0" smtClean="0">
                <a:solidFill>
                  <a:schemeClr val="tx1">
                    <a:lumMod val="75000"/>
                    <a:lumOff val="25000"/>
                  </a:schemeClr>
                </a:solidFill>
              </a:rPr>
              <a:t>“To divide into sections or categories</a:t>
            </a:r>
            <a:r>
              <a:rPr lang="en-US" sz="2100" i="1" dirty="0" smtClean="0">
                <a:solidFill>
                  <a:schemeClr val="tx1">
                    <a:lumMod val="75000"/>
                    <a:lumOff val="25000"/>
                  </a:schemeClr>
                </a:solidFill>
              </a:rPr>
              <a:t>”</a:t>
            </a:r>
            <a:endParaRPr lang="en-US" sz="2100" i="1" dirty="0" smtClean="0">
              <a:solidFill>
                <a:schemeClr val="tx1">
                  <a:lumMod val="75000"/>
                  <a:lumOff val="25000"/>
                </a:schemeClr>
              </a:solidFill>
            </a:endParaRPr>
          </a:p>
          <a:p>
            <a:pPr marL="285750" indent="-285750">
              <a:lnSpc>
                <a:spcPct val="150000"/>
              </a:lnSpc>
              <a:buFont typeface="Arial" charset="0"/>
              <a:buChar char="•"/>
            </a:pPr>
            <a:r>
              <a:rPr lang="en-US" sz="2100" dirty="0" smtClean="0">
                <a:solidFill>
                  <a:schemeClr val="tx1">
                    <a:lumMod val="75000"/>
                    <a:lumOff val="25000"/>
                  </a:schemeClr>
                </a:solidFill>
              </a:rPr>
              <a:t>Nothing is hidden from God</a:t>
            </a:r>
            <a:r>
              <a:rPr lang="en-US" sz="2100" dirty="0" smtClean="0">
                <a:solidFill>
                  <a:schemeClr val="tx1">
                    <a:lumMod val="75000"/>
                    <a:lumOff val="25000"/>
                  </a:schemeClr>
                </a:solidFill>
              </a:rPr>
              <a:t>. All </a:t>
            </a:r>
            <a:r>
              <a:rPr lang="en-US" sz="2100" dirty="0" smtClean="0">
                <a:solidFill>
                  <a:schemeClr val="tx1">
                    <a:lumMod val="75000"/>
                    <a:lumOff val="25000"/>
                  </a:schemeClr>
                </a:solidFill>
              </a:rPr>
              <a:t>aspects of our lives are an open book.</a:t>
            </a:r>
          </a:p>
          <a:p>
            <a:pPr marL="285750" indent="-285750">
              <a:lnSpc>
                <a:spcPct val="150000"/>
              </a:lnSpc>
              <a:buFont typeface="Arial" charset="0"/>
              <a:buChar char="•"/>
            </a:pPr>
            <a:r>
              <a:rPr lang="en-US" sz="2100" b="1" dirty="0" smtClean="0">
                <a:solidFill>
                  <a:schemeClr val="tx1">
                    <a:lumMod val="75000"/>
                    <a:lumOff val="25000"/>
                  </a:schemeClr>
                </a:solidFill>
              </a:rPr>
              <a:t>Do we compartmentalize our real lives and our digital lives?</a:t>
            </a:r>
          </a:p>
          <a:p>
            <a:pPr marL="285750" indent="-285750">
              <a:lnSpc>
                <a:spcPct val="150000"/>
              </a:lnSpc>
              <a:buFont typeface="Arial" charset="0"/>
              <a:buChar char="•"/>
            </a:pPr>
            <a:endParaRPr lang="en-US" sz="2100" dirty="0">
              <a:solidFill>
                <a:schemeClr val="tx1">
                  <a:lumMod val="75000"/>
                  <a:lumOff val="25000"/>
                </a:schemeClr>
              </a:solidFill>
            </a:endParaRPr>
          </a:p>
        </p:txBody>
      </p:sp>
    </p:spTree>
    <p:extLst>
      <p:ext uri="{BB962C8B-B14F-4D97-AF65-F5344CB8AC3E}">
        <p14:creationId xmlns:p14="http://schemas.microsoft.com/office/powerpoint/2010/main" val="37537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dissolv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dissolve">
                                      <p:cBhvr>
                                        <p:cTn id="2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33:1-9</a:t>
            </a:r>
            <a:endParaRPr lang="en-US" dirty="0">
              <a:latin typeface="+mn-lt"/>
            </a:endParaRPr>
          </a:p>
        </p:txBody>
      </p:sp>
      <p:sp>
        <p:nvSpPr>
          <p:cNvPr id="3" name="Content Placeholder 2"/>
          <p:cNvSpPr>
            <a:spLocks noGrp="1"/>
          </p:cNvSpPr>
          <p:nvPr>
            <p:ph idx="1"/>
          </p:nvPr>
        </p:nvSpPr>
        <p:spPr>
          <a:xfrm>
            <a:off x="1251678" y="1342103"/>
            <a:ext cx="10178322" cy="5515897"/>
          </a:xfrm>
        </p:spPr>
        <p:txBody>
          <a:bodyPr>
            <a:normAutofit/>
          </a:bodyPr>
          <a:lstStyle/>
          <a:p>
            <a:pPr marL="0" indent="0" algn="ctr">
              <a:buNone/>
            </a:pPr>
            <a:r>
              <a:rPr lang="en-US" sz="2800" u="sng" dirty="0" smtClean="0">
                <a:solidFill>
                  <a:schemeClr val="tx1">
                    <a:lumMod val="75000"/>
                    <a:lumOff val="25000"/>
                  </a:schemeClr>
                </a:solidFill>
              </a:rPr>
              <a:t>Ezekiel as a Watchman</a:t>
            </a:r>
          </a:p>
          <a:p>
            <a:pPr marL="0" indent="0" algn="ctr">
              <a:buNone/>
            </a:pPr>
            <a:endParaRPr lang="en-US" sz="1200" u="sng" dirty="0" smtClean="0">
              <a:solidFill>
                <a:schemeClr val="tx1">
                  <a:lumMod val="75000"/>
                  <a:lumOff val="25000"/>
                </a:schemeClr>
              </a:solidFill>
            </a:endParaRPr>
          </a:p>
          <a:p>
            <a:pPr>
              <a:lnSpc>
                <a:spcPct val="150000"/>
              </a:lnSpc>
            </a:pPr>
            <a:r>
              <a:rPr lang="en-US" sz="2200" dirty="0" smtClean="0">
                <a:solidFill>
                  <a:schemeClr val="tx1">
                    <a:lumMod val="75000"/>
                    <a:lumOff val="25000"/>
                  </a:schemeClr>
                </a:solidFill>
              </a:rPr>
              <a:t>Duty of a watchman: 2 Samuel 18:24-27</a:t>
            </a:r>
          </a:p>
          <a:p>
            <a:pPr>
              <a:lnSpc>
                <a:spcPct val="150000"/>
              </a:lnSpc>
            </a:pPr>
            <a:r>
              <a:rPr lang="en-US" sz="2200" dirty="0" smtClean="0">
                <a:solidFill>
                  <a:schemeClr val="tx1">
                    <a:lumMod val="75000"/>
                    <a:lumOff val="25000"/>
                  </a:schemeClr>
                </a:solidFill>
              </a:rPr>
              <a:t>He was to warn the wicked of impending judgment (vs7). </a:t>
            </a:r>
          </a:p>
          <a:p>
            <a:pPr>
              <a:lnSpc>
                <a:spcPct val="150000"/>
              </a:lnSpc>
            </a:pPr>
            <a:r>
              <a:rPr lang="en-US" sz="2200" dirty="0" smtClean="0">
                <a:solidFill>
                  <a:schemeClr val="tx1">
                    <a:lumMod val="75000"/>
                    <a:lumOff val="25000"/>
                  </a:schemeClr>
                </a:solidFill>
              </a:rPr>
              <a:t>Whether or not they listened, he had done his job and delivered his own soul (vs9).</a:t>
            </a:r>
            <a:r>
              <a:rPr lang="en-US" dirty="0">
                <a:solidFill>
                  <a:schemeClr val="tx1">
                    <a:lumMod val="75000"/>
                    <a:lumOff val="25000"/>
                  </a:schemeClr>
                </a:solidFill>
              </a:rPr>
              <a:t/>
            </a:r>
            <a:br>
              <a:rPr lang="en-US" dirty="0">
                <a:solidFill>
                  <a:schemeClr val="tx1">
                    <a:lumMod val="75000"/>
                    <a:lumOff val="25000"/>
                  </a:schemeClr>
                </a:solidFill>
              </a:rPr>
            </a:br>
            <a:r>
              <a:rPr lang="en-US" dirty="0">
                <a:solidFill>
                  <a:schemeClr val="tx1">
                    <a:lumMod val="75000"/>
                    <a:lumOff val="25000"/>
                  </a:schemeClr>
                </a:solidFill>
              </a:rPr>
              <a:t> </a:t>
            </a:r>
          </a:p>
        </p:txBody>
      </p:sp>
    </p:spTree>
    <p:extLst>
      <p:ext uri="{BB962C8B-B14F-4D97-AF65-F5344CB8AC3E}">
        <p14:creationId xmlns:p14="http://schemas.microsoft.com/office/powerpoint/2010/main" val="30434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666" y="1345265"/>
            <a:ext cx="9662128" cy="5282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dirty="0" smtClean="0"/>
              <a:t>Ezekiel 33:1-9 </a:t>
            </a:r>
            <a:endParaRPr lang="en-US" dirty="0">
              <a:latin typeface="+mn-lt"/>
            </a:endParaRPr>
          </a:p>
        </p:txBody>
      </p:sp>
      <p:sp>
        <p:nvSpPr>
          <p:cNvPr id="3" name="Content Placeholder 2"/>
          <p:cNvSpPr>
            <a:spLocks noGrp="1"/>
          </p:cNvSpPr>
          <p:nvPr>
            <p:ph idx="1"/>
          </p:nvPr>
        </p:nvSpPr>
        <p:spPr>
          <a:xfrm>
            <a:off x="973394" y="1548581"/>
            <a:ext cx="10840064" cy="4331011"/>
          </a:xfrm>
        </p:spPr>
        <p:txBody>
          <a:bodyPr/>
          <a:lstStyle/>
          <a:p>
            <a:pPr marL="0" indent="0" algn="ctr">
              <a:buNone/>
            </a:pPr>
            <a:r>
              <a:rPr lang="en-US" dirty="0"/>
              <a:t/>
            </a:r>
            <a:br>
              <a:rPr lang="en-US" dirty="0"/>
            </a:br>
            <a:r>
              <a:rPr lang="en-US" dirty="0"/>
              <a:t> </a:t>
            </a:r>
          </a:p>
        </p:txBody>
      </p:sp>
      <p:sp>
        <p:nvSpPr>
          <p:cNvPr id="5" name="TextBox 4"/>
          <p:cNvSpPr txBox="1"/>
          <p:nvPr/>
        </p:nvSpPr>
        <p:spPr>
          <a:xfrm>
            <a:off x="2713702" y="2256505"/>
            <a:ext cx="4365523" cy="584775"/>
          </a:xfrm>
          <a:prstGeom prst="rect">
            <a:avLst/>
          </a:prstGeom>
          <a:noFill/>
        </p:spPr>
        <p:txBody>
          <a:bodyPr wrap="square" rtlCol="0">
            <a:spAutoFit/>
          </a:bodyPr>
          <a:lstStyle/>
          <a:p>
            <a:r>
              <a:rPr lang="en-US" sz="3200" dirty="0" smtClean="0">
                <a:solidFill>
                  <a:schemeClr val="tx1">
                    <a:lumMod val="75000"/>
                    <a:lumOff val="25000"/>
                  </a:schemeClr>
                </a:solidFill>
              </a:rPr>
              <a:t>Setting Priorities</a:t>
            </a:r>
            <a:endParaRPr lang="en-US" sz="3200" dirty="0">
              <a:solidFill>
                <a:schemeClr val="tx1">
                  <a:lumMod val="75000"/>
                  <a:lumOff val="25000"/>
                </a:schemeClr>
              </a:solidFill>
            </a:endParaRPr>
          </a:p>
        </p:txBody>
      </p:sp>
      <p:sp>
        <p:nvSpPr>
          <p:cNvPr id="6" name="TextBox 5"/>
          <p:cNvSpPr txBox="1"/>
          <p:nvPr/>
        </p:nvSpPr>
        <p:spPr>
          <a:xfrm>
            <a:off x="1702472" y="3048833"/>
            <a:ext cx="8996516" cy="3000821"/>
          </a:xfrm>
          <a:prstGeom prst="rect">
            <a:avLst/>
          </a:prstGeom>
          <a:noFill/>
        </p:spPr>
        <p:txBody>
          <a:bodyPr wrap="square" rtlCol="0">
            <a:spAutoFit/>
          </a:bodyPr>
          <a:lstStyle/>
          <a:p>
            <a:pPr marL="285750" indent="-285750">
              <a:lnSpc>
                <a:spcPct val="150000"/>
              </a:lnSpc>
              <a:buFont typeface="Arial" charset="0"/>
              <a:buChar char="•"/>
            </a:pPr>
            <a:r>
              <a:rPr lang="en-US" sz="2100" i="1" dirty="0" smtClean="0">
                <a:solidFill>
                  <a:schemeClr val="tx1">
                    <a:lumMod val="75000"/>
                    <a:lumOff val="25000"/>
                  </a:schemeClr>
                </a:solidFill>
              </a:rPr>
              <a:t>“A thing that is regarded as more important than another”</a:t>
            </a:r>
          </a:p>
          <a:p>
            <a:pPr marL="285750" indent="-285750">
              <a:lnSpc>
                <a:spcPct val="150000"/>
              </a:lnSpc>
              <a:buFont typeface="Arial" charset="0"/>
              <a:buChar char="•"/>
            </a:pPr>
            <a:r>
              <a:rPr lang="en-US" sz="2100" dirty="0" smtClean="0">
                <a:solidFill>
                  <a:schemeClr val="tx1">
                    <a:lumMod val="75000"/>
                    <a:lumOff val="25000"/>
                  </a:schemeClr>
                </a:solidFill>
              </a:rPr>
              <a:t>Psalm 127:1 “Unless </a:t>
            </a:r>
            <a:r>
              <a:rPr lang="en-US" sz="2100" dirty="0">
                <a:solidFill>
                  <a:schemeClr val="tx1">
                    <a:lumMod val="75000"/>
                    <a:lumOff val="25000"/>
                  </a:schemeClr>
                </a:solidFill>
              </a:rPr>
              <a:t>the Lord watches over, </a:t>
            </a:r>
            <a:r>
              <a:rPr lang="en-US" sz="2100" dirty="0" smtClean="0">
                <a:solidFill>
                  <a:schemeClr val="tx1">
                    <a:lumMod val="75000"/>
                    <a:lumOff val="25000"/>
                  </a:schemeClr>
                </a:solidFill>
              </a:rPr>
              <a:t>the </a:t>
            </a:r>
            <a:r>
              <a:rPr lang="en-US" sz="2100" dirty="0" smtClean="0">
                <a:solidFill>
                  <a:schemeClr val="tx1">
                    <a:lumMod val="75000"/>
                    <a:lumOff val="25000"/>
                  </a:schemeClr>
                </a:solidFill>
              </a:rPr>
              <a:t>watchman </a:t>
            </a:r>
            <a:r>
              <a:rPr lang="en-US" sz="2100" dirty="0">
                <a:solidFill>
                  <a:schemeClr val="tx1">
                    <a:lumMod val="75000"/>
                    <a:lumOff val="25000"/>
                  </a:schemeClr>
                </a:solidFill>
              </a:rPr>
              <a:t>watches in </a:t>
            </a:r>
            <a:r>
              <a:rPr lang="en-US" sz="2100" dirty="0" smtClean="0">
                <a:solidFill>
                  <a:schemeClr val="tx1">
                    <a:lumMod val="75000"/>
                    <a:lumOff val="25000"/>
                  </a:schemeClr>
                </a:solidFill>
              </a:rPr>
              <a:t>vain.”</a:t>
            </a:r>
          </a:p>
          <a:p>
            <a:pPr marL="285750" indent="-285750">
              <a:lnSpc>
                <a:spcPct val="150000"/>
              </a:lnSpc>
              <a:buFont typeface="Arial" charset="0"/>
              <a:buChar char="•"/>
            </a:pPr>
            <a:r>
              <a:rPr lang="en-US" sz="2100" b="1" dirty="0" smtClean="0">
                <a:solidFill>
                  <a:schemeClr val="tx1">
                    <a:lumMod val="75000"/>
                    <a:lumOff val="25000"/>
                  </a:schemeClr>
                </a:solidFill>
              </a:rPr>
              <a:t>Are </a:t>
            </a:r>
            <a:r>
              <a:rPr lang="en-US" sz="2100" b="1" dirty="0" smtClean="0">
                <a:solidFill>
                  <a:schemeClr val="tx1">
                    <a:lumMod val="75000"/>
                    <a:lumOff val="25000"/>
                  </a:schemeClr>
                </a:solidFill>
              </a:rPr>
              <a:t>we more concerned about influencing others to agree with _____ than we are with influencing them to agree with God?</a:t>
            </a:r>
          </a:p>
          <a:p>
            <a:pPr marL="285750" indent="-285750">
              <a:lnSpc>
                <a:spcPct val="150000"/>
              </a:lnSpc>
              <a:buFont typeface="Arial" charset="0"/>
              <a:buChar char="•"/>
            </a:pPr>
            <a:endParaRPr lang="en-US" sz="2100" dirty="0" smtClean="0">
              <a:solidFill>
                <a:schemeClr val="tx1">
                  <a:lumMod val="75000"/>
                  <a:lumOff val="25000"/>
                </a:schemeClr>
              </a:solidFill>
            </a:endParaRPr>
          </a:p>
          <a:p>
            <a:pPr marL="285750" indent="-285750">
              <a:lnSpc>
                <a:spcPct val="150000"/>
              </a:lnSpc>
              <a:buFont typeface="Arial" charset="0"/>
              <a:buChar char="•"/>
            </a:pPr>
            <a:endParaRPr lang="en-US" sz="2100" dirty="0">
              <a:solidFill>
                <a:schemeClr val="tx1">
                  <a:lumMod val="75000"/>
                  <a:lumOff val="25000"/>
                </a:schemeClr>
              </a:solidFill>
            </a:endParaRPr>
          </a:p>
        </p:txBody>
      </p:sp>
    </p:spTree>
    <p:extLst>
      <p:ext uri="{BB962C8B-B14F-4D97-AF65-F5344CB8AC3E}">
        <p14:creationId xmlns:p14="http://schemas.microsoft.com/office/powerpoint/2010/main" val="142921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dissolv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dissolve">
                                      <p:cBhvr>
                                        <p:cTn id="2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13:1-10</a:t>
            </a:r>
            <a:endParaRPr lang="en-US" dirty="0">
              <a:latin typeface="+mn-lt"/>
            </a:endParaRPr>
          </a:p>
        </p:txBody>
      </p:sp>
      <p:sp>
        <p:nvSpPr>
          <p:cNvPr id="3" name="Content Placeholder 2"/>
          <p:cNvSpPr>
            <a:spLocks noGrp="1"/>
          </p:cNvSpPr>
          <p:nvPr>
            <p:ph idx="1"/>
          </p:nvPr>
        </p:nvSpPr>
        <p:spPr>
          <a:xfrm>
            <a:off x="1251678" y="1342103"/>
            <a:ext cx="10178322" cy="5515897"/>
          </a:xfrm>
        </p:spPr>
        <p:txBody>
          <a:bodyPr>
            <a:normAutofit/>
          </a:bodyPr>
          <a:lstStyle/>
          <a:p>
            <a:pPr marL="0" indent="0" algn="ctr">
              <a:buNone/>
            </a:pPr>
            <a:r>
              <a:rPr lang="en-US" sz="2800" u="sng" dirty="0" smtClean="0">
                <a:solidFill>
                  <a:schemeClr val="tx1">
                    <a:lumMod val="75000"/>
                    <a:lumOff val="25000"/>
                  </a:schemeClr>
                </a:solidFill>
              </a:rPr>
              <a:t>God’s People Live Under False Assumptions</a:t>
            </a:r>
          </a:p>
          <a:p>
            <a:pPr marL="0" indent="0" algn="ctr">
              <a:buNone/>
            </a:pPr>
            <a:endParaRPr lang="en-US" sz="1200" u="sng" dirty="0" smtClean="0">
              <a:solidFill>
                <a:schemeClr val="tx1">
                  <a:lumMod val="75000"/>
                  <a:lumOff val="25000"/>
                </a:schemeClr>
              </a:solidFill>
            </a:endParaRPr>
          </a:p>
          <a:p>
            <a:pPr>
              <a:lnSpc>
                <a:spcPct val="150000"/>
              </a:lnSpc>
            </a:pPr>
            <a:r>
              <a:rPr lang="en-US" sz="2200" dirty="0" smtClean="0">
                <a:solidFill>
                  <a:schemeClr val="tx1">
                    <a:lumMod val="75000"/>
                    <a:lumOff val="25000"/>
                  </a:schemeClr>
                </a:solidFill>
              </a:rPr>
              <a:t>False visions and lying divinations (vs5)</a:t>
            </a:r>
          </a:p>
          <a:p>
            <a:pPr>
              <a:lnSpc>
                <a:spcPct val="150000"/>
              </a:lnSpc>
            </a:pPr>
            <a:r>
              <a:rPr lang="en-US" sz="2200" dirty="0" smtClean="0">
                <a:solidFill>
                  <a:schemeClr val="tx1">
                    <a:lumMod val="75000"/>
                    <a:lumOff val="25000"/>
                  </a:schemeClr>
                </a:solidFill>
              </a:rPr>
              <a:t>False prophets convinced the exiles and those still in Jerusalem that God would not totally destroy Jerusalem (vs10). </a:t>
            </a:r>
          </a:p>
          <a:p>
            <a:pPr lvl="1">
              <a:lnSpc>
                <a:spcPct val="150000"/>
              </a:lnSpc>
            </a:pPr>
            <a:r>
              <a:rPr lang="en-US" sz="2000" dirty="0" smtClean="0">
                <a:solidFill>
                  <a:schemeClr val="tx1">
                    <a:lumMod val="75000"/>
                    <a:lumOff val="25000"/>
                  </a:schemeClr>
                </a:solidFill>
              </a:rPr>
              <a:t>Why would they say that? Evidence of this? The Temple still stands!!!</a:t>
            </a:r>
          </a:p>
          <a:p>
            <a:pPr lvl="1">
              <a:lnSpc>
                <a:spcPct val="150000"/>
              </a:lnSpc>
            </a:pPr>
            <a:r>
              <a:rPr lang="en-US" sz="2000" dirty="0" smtClean="0">
                <a:solidFill>
                  <a:schemeClr val="tx1">
                    <a:lumMod val="75000"/>
                    <a:lumOff val="25000"/>
                  </a:schemeClr>
                </a:solidFill>
              </a:rPr>
              <a:t>In reality, God’s glory left the Temple and He will bring judgment (Ezekiel 10)</a:t>
            </a:r>
            <a:r>
              <a:rPr lang="en-US" dirty="0"/>
              <a:t/>
            </a:r>
            <a:br>
              <a:rPr lang="en-US" dirty="0"/>
            </a:br>
            <a:r>
              <a:rPr lang="en-US" dirty="0"/>
              <a:t> </a:t>
            </a:r>
          </a:p>
        </p:txBody>
      </p:sp>
    </p:spTree>
    <p:extLst>
      <p:ext uri="{BB962C8B-B14F-4D97-AF65-F5344CB8AC3E}">
        <p14:creationId xmlns:p14="http://schemas.microsoft.com/office/powerpoint/2010/main" val="198454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666" y="1345265"/>
            <a:ext cx="9662128" cy="5282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dirty="0" smtClean="0"/>
              <a:t>Ezekiel 13:1-10 </a:t>
            </a:r>
            <a:endParaRPr lang="en-US" dirty="0">
              <a:latin typeface="+mn-lt"/>
            </a:endParaRPr>
          </a:p>
        </p:txBody>
      </p:sp>
      <p:sp>
        <p:nvSpPr>
          <p:cNvPr id="3" name="Content Placeholder 2"/>
          <p:cNvSpPr>
            <a:spLocks noGrp="1"/>
          </p:cNvSpPr>
          <p:nvPr>
            <p:ph idx="1"/>
          </p:nvPr>
        </p:nvSpPr>
        <p:spPr>
          <a:xfrm>
            <a:off x="973394" y="1548581"/>
            <a:ext cx="10840064" cy="4331011"/>
          </a:xfrm>
        </p:spPr>
        <p:txBody>
          <a:bodyPr/>
          <a:lstStyle/>
          <a:p>
            <a:pPr marL="0" indent="0" algn="ctr">
              <a:buNone/>
            </a:pPr>
            <a:r>
              <a:rPr lang="en-US" dirty="0"/>
              <a:t/>
            </a:r>
            <a:br>
              <a:rPr lang="en-US" dirty="0"/>
            </a:br>
            <a:r>
              <a:rPr lang="en-US" dirty="0"/>
              <a:t> </a:t>
            </a:r>
          </a:p>
        </p:txBody>
      </p:sp>
      <p:sp>
        <p:nvSpPr>
          <p:cNvPr id="5" name="TextBox 4"/>
          <p:cNvSpPr txBox="1"/>
          <p:nvPr/>
        </p:nvSpPr>
        <p:spPr>
          <a:xfrm>
            <a:off x="2713702" y="2256505"/>
            <a:ext cx="4365523" cy="584775"/>
          </a:xfrm>
          <a:prstGeom prst="rect">
            <a:avLst/>
          </a:prstGeom>
          <a:noFill/>
        </p:spPr>
        <p:txBody>
          <a:bodyPr wrap="square" rtlCol="0">
            <a:spAutoFit/>
          </a:bodyPr>
          <a:lstStyle/>
          <a:p>
            <a:r>
              <a:rPr lang="en-US" sz="3200" dirty="0" smtClean="0">
                <a:solidFill>
                  <a:schemeClr val="tx1">
                    <a:lumMod val="75000"/>
                    <a:lumOff val="25000"/>
                  </a:schemeClr>
                </a:solidFill>
              </a:rPr>
              <a:t>Sense of Reality</a:t>
            </a:r>
            <a:endParaRPr lang="en-US" sz="3200" dirty="0">
              <a:solidFill>
                <a:schemeClr val="tx1">
                  <a:lumMod val="75000"/>
                  <a:lumOff val="25000"/>
                </a:schemeClr>
              </a:solidFill>
            </a:endParaRPr>
          </a:p>
        </p:txBody>
      </p:sp>
      <p:sp>
        <p:nvSpPr>
          <p:cNvPr id="6" name="TextBox 5"/>
          <p:cNvSpPr txBox="1"/>
          <p:nvPr/>
        </p:nvSpPr>
        <p:spPr>
          <a:xfrm>
            <a:off x="1702472" y="3040713"/>
            <a:ext cx="8996516" cy="4039567"/>
          </a:xfrm>
          <a:prstGeom prst="rect">
            <a:avLst/>
          </a:prstGeom>
          <a:noFill/>
        </p:spPr>
        <p:txBody>
          <a:bodyPr wrap="square" rtlCol="0">
            <a:spAutoFit/>
          </a:bodyPr>
          <a:lstStyle/>
          <a:p>
            <a:pPr marL="285750" indent="-285750">
              <a:lnSpc>
                <a:spcPct val="150000"/>
              </a:lnSpc>
              <a:buFont typeface="Arial" charset="0"/>
              <a:buChar char="•"/>
            </a:pPr>
            <a:r>
              <a:rPr lang="en-US" sz="2100" i="1" dirty="0" smtClean="0">
                <a:solidFill>
                  <a:schemeClr val="tx1">
                    <a:lumMod val="75000"/>
                    <a:lumOff val="25000"/>
                  </a:schemeClr>
                </a:solidFill>
              </a:rPr>
              <a:t>“The world or the state of things as they actually exist, as opposed to an idealistic or notional idea of them”</a:t>
            </a:r>
          </a:p>
          <a:p>
            <a:pPr marL="285750" indent="-285750">
              <a:lnSpc>
                <a:spcPct val="150000"/>
              </a:lnSpc>
              <a:buFont typeface="Arial" charset="0"/>
              <a:buChar char="•"/>
            </a:pPr>
            <a:r>
              <a:rPr lang="en-US" sz="2100" dirty="0" smtClean="0">
                <a:solidFill>
                  <a:schemeClr val="tx1">
                    <a:lumMod val="75000"/>
                    <a:lumOff val="25000"/>
                  </a:schemeClr>
                </a:solidFill>
              </a:rPr>
              <a:t>It can be easy to give a false sense of reality to other people. Conversely, it can be easy to receive a false conception of reality.</a:t>
            </a:r>
          </a:p>
          <a:p>
            <a:pPr marL="285750" indent="-285750">
              <a:lnSpc>
                <a:spcPct val="150000"/>
              </a:lnSpc>
              <a:buFont typeface="Arial" charset="0"/>
              <a:buChar char="•"/>
            </a:pPr>
            <a:r>
              <a:rPr lang="en-US" sz="2100" b="1" dirty="0" smtClean="0">
                <a:solidFill>
                  <a:schemeClr val="tx1">
                    <a:lumMod val="75000"/>
                    <a:lumOff val="25000"/>
                  </a:schemeClr>
                </a:solidFill>
              </a:rPr>
              <a:t>Are you a Christian only online? Do your actions back your words?</a:t>
            </a:r>
          </a:p>
          <a:p>
            <a:pPr marL="285750" indent="-285750">
              <a:lnSpc>
                <a:spcPct val="150000"/>
              </a:lnSpc>
              <a:buFont typeface="Arial" charset="0"/>
              <a:buChar char="•"/>
            </a:pPr>
            <a:endParaRPr lang="en-US" sz="2200" i="1" dirty="0" smtClean="0">
              <a:solidFill>
                <a:schemeClr val="tx1">
                  <a:lumMod val="75000"/>
                  <a:lumOff val="25000"/>
                </a:schemeClr>
              </a:solidFill>
            </a:endParaRPr>
          </a:p>
          <a:p>
            <a:pPr marL="285750" indent="-285750">
              <a:lnSpc>
                <a:spcPct val="150000"/>
              </a:lnSpc>
              <a:buFont typeface="Arial" charset="0"/>
              <a:buChar char="•"/>
            </a:pPr>
            <a:endParaRPr lang="en-US" sz="2200" dirty="0" smtClean="0">
              <a:solidFill>
                <a:schemeClr val="tx1">
                  <a:lumMod val="75000"/>
                  <a:lumOff val="25000"/>
                </a:schemeClr>
              </a:solidFill>
            </a:endParaRPr>
          </a:p>
          <a:p>
            <a:pPr marL="285750" indent="-285750">
              <a:lnSpc>
                <a:spcPct val="150000"/>
              </a:lnSpc>
              <a:buFont typeface="Arial" charset="0"/>
              <a:buChar char="•"/>
            </a:pPr>
            <a:endParaRPr lang="en-US" sz="2200" dirty="0">
              <a:solidFill>
                <a:schemeClr val="tx1">
                  <a:lumMod val="75000"/>
                  <a:lumOff val="25000"/>
                </a:schemeClr>
              </a:solidFill>
            </a:endParaRPr>
          </a:p>
        </p:txBody>
      </p:sp>
    </p:spTree>
    <p:extLst>
      <p:ext uri="{BB962C8B-B14F-4D97-AF65-F5344CB8AC3E}">
        <p14:creationId xmlns:p14="http://schemas.microsoft.com/office/powerpoint/2010/main" val="125709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dissolv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dissolve">
                                      <p:cBhvr>
                                        <p:cTn id="2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1828</TotalTime>
  <Words>706</Words>
  <Application>Microsoft Macintosh PowerPoint</Application>
  <PresentationFormat>Widescreen</PresentationFormat>
  <Paragraphs>77</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Adobe Song Std L</vt:lpstr>
      <vt:lpstr>Calibri</vt:lpstr>
      <vt:lpstr>Gill Sans MT</vt:lpstr>
      <vt:lpstr>Impact</vt:lpstr>
      <vt:lpstr>Arial</vt:lpstr>
      <vt:lpstr>Badge</vt:lpstr>
      <vt:lpstr>Christians &amp; Social Media</vt:lpstr>
      <vt:lpstr>Ezekiel 3:1-11</vt:lpstr>
      <vt:lpstr>Ezekiel 3:1-11 </vt:lpstr>
      <vt:lpstr>Ezekiel 8:7-13 </vt:lpstr>
      <vt:lpstr>Ezekiel 8:7-13 </vt:lpstr>
      <vt:lpstr>Ezekiel 33:1-9</vt:lpstr>
      <vt:lpstr>Ezekiel 33:1-9 </vt:lpstr>
      <vt:lpstr>Ezekiel 13:1-10</vt:lpstr>
      <vt:lpstr>Ezekiel 13:1-10 </vt:lpstr>
      <vt:lpstr>Ezekiel 36:16-21</vt:lpstr>
      <vt:lpstr>Ezekiel 36:16-21 </vt:lpstr>
      <vt:lpstr>In Summary…</vt:lpstr>
      <vt:lpstr>“Whatever you do, in word or deed, do all in the name of the lord.” – Col 3:17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31</cp:revision>
  <dcterms:created xsi:type="dcterms:W3CDTF">2016-07-11T18:18:47Z</dcterms:created>
  <dcterms:modified xsi:type="dcterms:W3CDTF">2016-07-24T19:30:53Z</dcterms:modified>
</cp:coreProperties>
</file>