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4" r:id="rId2"/>
    <p:sldId id="265" r:id="rId3"/>
    <p:sldId id="266" r:id="rId4"/>
    <p:sldId id="267" r:id="rId5"/>
    <p:sldId id="273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286" autoAdjust="0"/>
  </p:normalViewPr>
  <p:slideViewPr>
    <p:cSldViewPr snapToGrid="0" snapToObjects="1">
      <p:cViewPr>
        <p:scale>
          <a:sx n="104" d="100"/>
          <a:sy n="104" d="100"/>
        </p:scale>
        <p:origin x="-102" y="-6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99D79-6A0D-497D-BD41-151FAAF9F110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89C4C-D802-4440-911A-086F982A8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6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63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71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53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31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02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68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3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4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10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9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5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odReigns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0"/>
            <a:ext cx="9136851" cy="51435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1717" y="2339840"/>
            <a:ext cx="8534147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31813" algn="l"/>
              </a:tabLst>
            </a:pPr>
            <a:r>
              <a:rPr lang="en-US" sz="3000" b="1" i="1" dirty="0">
                <a:latin typeface="Helvetica"/>
                <a:cs typeface="Helvetica"/>
              </a:rPr>
              <a:t>Four Pillars of Biblical </a:t>
            </a:r>
            <a:r>
              <a:rPr lang="en-US" sz="3000" b="1" i="1" dirty="0" smtClean="0">
                <a:latin typeface="Helvetica"/>
                <a:cs typeface="Helvetica"/>
              </a:rPr>
              <a:t>Authority</a:t>
            </a:r>
            <a:endParaRPr lang="en-US" sz="3000" b="1" i="1" dirty="0">
              <a:latin typeface="Helvetica"/>
              <a:cs typeface="Helvetica"/>
            </a:endParaRPr>
          </a:p>
          <a:p>
            <a:pPr marL="514350" indent="-514350">
              <a:buAutoNum type="arabicPeriod"/>
              <a:tabLst>
                <a:tab pos="531813" algn="l"/>
              </a:tabLst>
            </a:pPr>
            <a:r>
              <a:rPr lang="en-US" sz="3000" b="1" dirty="0">
                <a:latin typeface="Helvetica"/>
                <a:cs typeface="Helvetica"/>
              </a:rPr>
              <a:t>God is Creator</a:t>
            </a:r>
          </a:p>
          <a:p>
            <a:pPr marL="514350" indent="-514350">
              <a:buAutoNum type="arabicPeriod"/>
              <a:tabLst>
                <a:tab pos="531813" algn="l"/>
              </a:tabLst>
            </a:pPr>
            <a:r>
              <a:rPr lang="en-US" sz="3000" b="1" dirty="0">
                <a:latin typeface="Helvetica"/>
                <a:cs typeface="Helvetica"/>
              </a:rPr>
              <a:t>Christ is King</a:t>
            </a:r>
          </a:p>
          <a:p>
            <a:pPr marL="514350" indent="-514350">
              <a:buAutoNum type="arabicPeriod"/>
              <a:tabLst>
                <a:tab pos="531813" algn="l"/>
              </a:tabLst>
            </a:pPr>
            <a:r>
              <a:rPr lang="en-US" sz="3000" b="1" dirty="0">
                <a:latin typeface="Helvetica"/>
                <a:cs typeface="Helvetica"/>
              </a:rPr>
              <a:t>Holy Spirit is Revealer of God’s mind</a:t>
            </a:r>
          </a:p>
          <a:p>
            <a:pPr marL="514350" indent="-514350">
              <a:buAutoNum type="arabicPeriod"/>
              <a:tabLst>
                <a:tab pos="531813" algn="l"/>
              </a:tabLst>
            </a:pPr>
            <a:r>
              <a:rPr lang="en-US" sz="3000" b="1" dirty="0">
                <a:latin typeface="Helvetica"/>
                <a:cs typeface="Helvetica"/>
              </a:rPr>
              <a:t>Mankind incapable of being own authority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86427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odReigns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0"/>
            <a:ext cx="9136851" cy="51435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149" y="2479289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531813" algn="l"/>
              </a:tabLst>
            </a:pPr>
            <a:r>
              <a:rPr lang="en-US" sz="3000" b="1" dirty="0" smtClean="0">
                <a:latin typeface="Helvetica"/>
                <a:cs typeface="Helvetica"/>
              </a:rPr>
              <a:t>How do we know </a:t>
            </a:r>
            <a:r>
              <a:rPr lang="en-US" sz="3000" b="1" i="1" dirty="0" smtClean="0">
                <a:latin typeface="Helvetica"/>
                <a:cs typeface="Helvetica"/>
              </a:rPr>
              <a:t>what</a:t>
            </a:r>
            <a:r>
              <a:rPr lang="en-US" sz="3000" b="1" dirty="0" smtClean="0">
                <a:latin typeface="Helvetica"/>
                <a:cs typeface="Helvetica"/>
              </a:rPr>
              <a:t> God wants?</a:t>
            </a:r>
            <a:endParaRPr lang="en-US" sz="3000" b="1" dirty="0">
              <a:latin typeface="Helvetica"/>
              <a:cs typeface="Helvetica"/>
            </a:endParaRPr>
          </a:p>
          <a:p>
            <a:pPr algn="ctr">
              <a:tabLst>
                <a:tab pos="531813" algn="l"/>
              </a:tabLst>
            </a:pPr>
            <a:endParaRPr lang="en-US" sz="3000" b="1" dirty="0" smtClean="0">
              <a:latin typeface="Helvetica"/>
              <a:cs typeface="Helvetica"/>
            </a:endParaRPr>
          </a:p>
          <a:p>
            <a:pPr algn="ctr">
              <a:tabLst>
                <a:tab pos="531813" algn="l"/>
              </a:tabLst>
            </a:pPr>
            <a:r>
              <a:rPr lang="en-US" sz="3000" b="1" i="1" dirty="0" smtClean="0">
                <a:latin typeface="Helvetica"/>
                <a:cs typeface="Helvetica"/>
              </a:rPr>
              <a:t>Holy </a:t>
            </a:r>
            <a:r>
              <a:rPr lang="en-US" sz="3000" b="1" i="1" dirty="0">
                <a:latin typeface="Helvetica"/>
                <a:cs typeface="Helvetica"/>
              </a:rPr>
              <a:t>Spirit is Revealer of God’s </a:t>
            </a:r>
            <a:r>
              <a:rPr lang="en-US" sz="3000" b="1" i="1" dirty="0" smtClean="0">
                <a:latin typeface="Helvetica"/>
                <a:cs typeface="Helvetica"/>
              </a:rPr>
              <a:t>mind.</a:t>
            </a:r>
            <a:endParaRPr lang="en-US" sz="3000" b="1" i="1" dirty="0">
              <a:latin typeface="Helvetica"/>
              <a:cs typeface="Helvetica"/>
            </a:endParaRPr>
          </a:p>
          <a:p>
            <a:pPr algn="ctr">
              <a:tabLst>
                <a:tab pos="531813" algn="l"/>
              </a:tabLst>
            </a:pPr>
            <a:r>
              <a:rPr lang="en-US" sz="3000" b="1" i="1" dirty="0" smtClean="0">
                <a:latin typeface="Helvetica"/>
                <a:cs typeface="Helvetica"/>
              </a:rPr>
              <a:t>1 Cor. 2:10-13</a:t>
            </a:r>
            <a:endParaRPr lang="en-US" sz="3000" b="1" i="1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77615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odReigns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0"/>
            <a:ext cx="9136851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8431" y="2224265"/>
            <a:ext cx="85815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Arial Narrow"/>
                <a:cs typeface="Arial Narrow"/>
              </a:rPr>
              <a:t>How Communication Works</a:t>
            </a:r>
            <a:endParaRPr lang="en-US" sz="4400" b="1" dirty="0">
              <a:latin typeface="Arial Narrow"/>
              <a:cs typeface="Arial Narro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2287" y="3499627"/>
            <a:ext cx="1451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Arial Narrow"/>
                <a:cs typeface="Arial Narrow"/>
              </a:rPr>
              <a:t>Tell</a:t>
            </a:r>
            <a:endParaRPr lang="en-US" sz="4400" b="1" dirty="0">
              <a:latin typeface="Arial Narrow"/>
              <a:cs typeface="Arial Narro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95914" y="3499627"/>
            <a:ext cx="19884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Arial Narrow"/>
                <a:cs typeface="Arial Narrow"/>
              </a:rPr>
              <a:t>Show</a:t>
            </a:r>
            <a:endParaRPr lang="en-US" sz="4400" b="1" dirty="0">
              <a:latin typeface="Arial Narrow"/>
              <a:cs typeface="Arial Narro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5402" y="3499627"/>
            <a:ext cx="1716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Arial Narrow"/>
                <a:cs typeface="Arial Narrow"/>
              </a:rPr>
              <a:t>Imply</a:t>
            </a:r>
            <a:endParaRPr lang="en-US" sz="4400" b="1" dirty="0">
              <a:latin typeface="Arial Narrow"/>
              <a:cs typeface="Arial Narrow"/>
            </a:endParaRPr>
          </a:p>
        </p:txBody>
      </p:sp>
      <p:cxnSp>
        <p:nvCxnSpPr>
          <p:cNvPr id="9" name="Straight Arrow Connector 8"/>
          <p:cNvCxnSpPr>
            <a:cxnSpLocks noChangeAspect="1"/>
          </p:cNvCxnSpPr>
          <p:nvPr/>
        </p:nvCxnSpPr>
        <p:spPr>
          <a:xfrm>
            <a:off x="4599214" y="3102506"/>
            <a:ext cx="2349500" cy="397121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" idx="0"/>
          </p:cNvCxnSpPr>
          <p:nvPr/>
        </p:nvCxnSpPr>
        <p:spPr>
          <a:xfrm flipH="1">
            <a:off x="4590143" y="3102506"/>
            <a:ext cx="9077" cy="397121"/>
          </a:xfrm>
          <a:prstGeom prst="straightConnector1">
            <a:avLst/>
          </a:prstGeom>
          <a:ln w="50800" cmpd="sng">
            <a:solidFill>
              <a:schemeClr val="tx1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cxnSpLocks noChangeAspect="1"/>
          </p:cNvCxnSpPr>
          <p:nvPr/>
        </p:nvCxnSpPr>
        <p:spPr>
          <a:xfrm flipH="1">
            <a:off x="2240643" y="3102505"/>
            <a:ext cx="2349500" cy="397121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90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odReigns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0"/>
            <a:ext cx="9136851" cy="51435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99360" y="2274208"/>
            <a:ext cx="858157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latin typeface="Arial Narrow"/>
                <a:cs typeface="Arial Narrow"/>
              </a:rPr>
              <a:t>In Action: Acts 10</a:t>
            </a:r>
            <a:endParaRPr lang="en-US" sz="3000" b="1" dirty="0" smtClean="0">
              <a:latin typeface="Arial Narrow"/>
              <a:cs typeface="Arial Narrow"/>
            </a:endParaRPr>
          </a:p>
          <a:p>
            <a:pPr algn="ctr"/>
            <a:r>
              <a:rPr lang="en-US" sz="3000" b="1" dirty="0" smtClean="0">
                <a:latin typeface="Arial Narrow"/>
                <a:cs typeface="Arial Narrow"/>
              </a:rPr>
              <a:t>And </a:t>
            </a:r>
            <a:r>
              <a:rPr lang="en-US" sz="3000" b="1" dirty="0">
                <a:latin typeface="Arial Narrow"/>
                <a:cs typeface="Arial Narrow"/>
              </a:rPr>
              <a:t>he said to them, “You yourselves know how unlawful it is for a man who is a Jew to associate with a foreigner or to visit him; and yet </a:t>
            </a:r>
            <a:r>
              <a:rPr lang="en-US" sz="3000" b="1" i="1" dirty="0">
                <a:solidFill>
                  <a:srgbClr val="800000"/>
                </a:solidFill>
                <a:latin typeface="Arial Narrow"/>
                <a:cs typeface="Arial Narrow"/>
              </a:rPr>
              <a:t>God has shown me </a:t>
            </a:r>
            <a:r>
              <a:rPr lang="en-US" sz="3000" b="1" dirty="0">
                <a:latin typeface="Arial Narrow"/>
                <a:cs typeface="Arial Narrow"/>
              </a:rPr>
              <a:t>that I should not call any man unholy or unclean</a:t>
            </a:r>
            <a:r>
              <a:rPr lang="en-US" sz="3000" b="1" dirty="0" smtClean="0">
                <a:latin typeface="Arial Narrow"/>
                <a:cs typeface="Arial Narrow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25098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odReigns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0"/>
            <a:ext cx="9136851" cy="51435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99360" y="2364035"/>
            <a:ext cx="85815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 Narrow"/>
                <a:cs typeface="Arial Narrow"/>
              </a:rPr>
              <a:t>What about the silence of God?</a:t>
            </a:r>
          </a:p>
          <a:p>
            <a:pPr algn="ctr"/>
            <a:endParaRPr lang="en-US" sz="3200" b="1" dirty="0">
              <a:latin typeface="Arial Narrow"/>
              <a:cs typeface="Arial Narrow"/>
            </a:endParaRPr>
          </a:p>
          <a:p>
            <a:pPr algn="ctr"/>
            <a:r>
              <a:rPr lang="en-US" sz="3200" b="1" dirty="0" smtClean="0">
                <a:latin typeface="Arial Narrow"/>
                <a:cs typeface="Arial Narrow"/>
              </a:rPr>
              <a:t>Silent or Unspecified?</a:t>
            </a:r>
          </a:p>
          <a:p>
            <a:pPr algn="ctr"/>
            <a:endParaRPr lang="en-US" sz="3200" b="1" dirty="0">
              <a:latin typeface="Arial Narrow"/>
              <a:cs typeface="Arial Narrow"/>
            </a:endParaRPr>
          </a:p>
          <a:p>
            <a:pPr algn="ctr"/>
            <a:r>
              <a:rPr lang="en-US" sz="3200" b="1" dirty="0" smtClean="0">
                <a:latin typeface="Arial Narrow"/>
                <a:cs typeface="Arial Narrow"/>
              </a:rPr>
              <a:t>  Problem of Presumption</a:t>
            </a:r>
          </a:p>
        </p:txBody>
      </p:sp>
    </p:spTree>
    <p:extLst>
      <p:ext uri="{BB962C8B-B14F-4D97-AF65-F5344CB8AC3E}">
        <p14:creationId xmlns:p14="http://schemas.microsoft.com/office/powerpoint/2010/main" val="405557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118</Words>
  <Application>Microsoft Office PowerPoint</Application>
  <PresentationFormat>On-screen Show (16:9)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Doy Moyer</dc:creator>
  <cp:lastModifiedBy>Kenney Lee</cp:lastModifiedBy>
  <cp:revision>25</cp:revision>
  <dcterms:created xsi:type="dcterms:W3CDTF">2016-07-09T23:50:39Z</dcterms:created>
  <dcterms:modified xsi:type="dcterms:W3CDTF">2017-03-19T16:18:09Z</dcterms:modified>
</cp:coreProperties>
</file>