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86" autoAdjust="0"/>
  </p:normalViewPr>
  <p:slideViewPr>
    <p:cSldViewPr snapToGrid="0" snapToObjects="1">
      <p:cViewPr>
        <p:scale>
          <a:sx n="104" d="100"/>
          <a:sy n="104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9D79-6A0D-497D-BD41-151FAAF9F11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9C4C-D802-4440-911A-086F982A8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7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7945" y="1817750"/>
            <a:ext cx="83488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1813" algn="l"/>
              </a:tabLst>
            </a:pPr>
            <a:r>
              <a:rPr lang="en-US" sz="3000" b="1" i="1" dirty="0" smtClean="0">
                <a:solidFill>
                  <a:srgbClr val="632523"/>
                </a:solidFill>
                <a:latin typeface="Helvetica"/>
                <a:cs typeface="Helvetica"/>
              </a:rPr>
              <a:t>Four Pillars of Biblical Authority</a:t>
            </a:r>
          </a:p>
          <a:p>
            <a:pPr>
              <a:tabLst>
                <a:tab pos="531813" algn="l"/>
              </a:tabLst>
            </a:pPr>
            <a:endParaRPr lang="en-US" sz="3000" b="1" dirty="0">
              <a:latin typeface="Helvetica"/>
              <a:cs typeface="Helvetica"/>
            </a:endParaRP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 smtClean="0">
                <a:latin typeface="Helvetica"/>
                <a:cs typeface="Helvetica"/>
              </a:rPr>
              <a:t>God is Creator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 smtClean="0">
                <a:latin typeface="Helvetica"/>
                <a:cs typeface="Helvetica"/>
              </a:rPr>
              <a:t>Christ is King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 smtClean="0">
                <a:latin typeface="Helvetica"/>
                <a:cs typeface="Helvetica"/>
              </a:rPr>
              <a:t>Holy Spirit is Revealer of God’s mind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 smtClean="0">
                <a:latin typeface="Helvetica"/>
                <a:cs typeface="Helvetica"/>
              </a:rPr>
              <a:t>Mankind incapable of being own authority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14192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2517" y="1724783"/>
            <a:ext cx="67625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32523"/>
                </a:solidFill>
                <a:latin typeface="Helvetica"/>
                <a:cs typeface="Helvetica"/>
              </a:rPr>
              <a:t>Authority Fundamentals</a:t>
            </a:r>
          </a:p>
          <a:p>
            <a:pPr>
              <a:tabLst>
                <a:tab pos="531813" algn="l"/>
              </a:tabLst>
            </a:pPr>
            <a:endParaRPr lang="en-US" sz="3200" b="1" dirty="0" smtClean="0">
              <a:latin typeface="Helvetica"/>
              <a:cs typeface="Helvetica"/>
            </a:endParaRPr>
          </a:p>
          <a:p>
            <a:pPr>
              <a:tabLst>
                <a:tab pos="531813" algn="l"/>
              </a:tabLst>
            </a:pPr>
            <a:r>
              <a:rPr lang="en-US" sz="3200" b="1" dirty="0">
                <a:latin typeface="Helvetica"/>
                <a:cs typeface="Helvetica"/>
              </a:rPr>
              <a:t>	</a:t>
            </a:r>
            <a:r>
              <a:rPr lang="en-US" sz="3200" b="1" i="1" dirty="0" smtClean="0">
                <a:latin typeface="Helvetica"/>
                <a:cs typeface="Helvetica"/>
              </a:rPr>
              <a:t>Jude 11: </a:t>
            </a:r>
          </a:p>
          <a:p>
            <a:pPr>
              <a:tabLst>
                <a:tab pos="531813" algn="l"/>
              </a:tabLst>
            </a:pPr>
            <a:r>
              <a:rPr lang="en-US" sz="3200" b="1" dirty="0">
                <a:latin typeface="Helvetica"/>
                <a:cs typeface="Helvetica"/>
              </a:rPr>
              <a:t>	</a:t>
            </a:r>
            <a:r>
              <a:rPr lang="en-US" sz="3200" b="1" dirty="0" smtClean="0">
                <a:latin typeface="Helvetica"/>
                <a:cs typeface="Helvetica"/>
              </a:rPr>
              <a:t>	Way of Cain? </a:t>
            </a:r>
          </a:p>
          <a:p>
            <a:pPr>
              <a:tabLst>
                <a:tab pos="531813" algn="l"/>
              </a:tabLst>
            </a:pPr>
            <a:r>
              <a:rPr lang="en-US" sz="3200" b="1" dirty="0">
                <a:latin typeface="Helvetica"/>
                <a:cs typeface="Helvetica"/>
              </a:rPr>
              <a:t>	</a:t>
            </a:r>
            <a:r>
              <a:rPr lang="en-US" sz="3200" b="1" dirty="0" smtClean="0">
                <a:latin typeface="Helvetica"/>
                <a:cs typeface="Helvetica"/>
              </a:rPr>
              <a:t>	Error of Balaam? </a:t>
            </a:r>
          </a:p>
          <a:p>
            <a:pPr>
              <a:tabLst>
                <a:tab pos="531813" algn="l"/>
              </a:tabLst>
            </a:pPr>
            <a:r>
              <a:rPr lang="en-US" sz="3200" b="1" dirty="0">
                <a:latin typeface="Helvetica"/>
                <a:cs typeface="Helvetica"/>
              </a:rPr>
              <a:t>	</a:t>
            </a:r>
            <a:r>
              <a:rPr lang="en-US" sz="3200" b="1" dirty="0" smtClean="0">
                <a:latin typeface="Helvetica"/>
                <a:cs typeface="Helvetica"/>
              </a:rPr>
              <a:t>	Rebellion of </a:t>
            </a:r>
            <a:r>
              <a:rPr lang="en-US" sz="3200" b="1" dirty="0" err="1" smtClean="0">
                <a:latin typeface="Helvetica"/>
                <a:cs typeface="Helvetica"/>
              </a:rPr>
              <a:t>Korah</a:t>
            </a:r>
            <a:r>
              <a:rPr lang="en-US" sz="3200" b="1" dirty="0" smtClean="0">
                <a:latin typeface="Helvetica"/>
                <a:cs typeface="Helvetica"/>
              </a:rPr>
              <a:t>?</a:t>
            </a:r>
            <a:endParaRPr lang="en-US" sz="3200" b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160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9683" y="2082206"/>
            <a:ext cx="79468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1813" algn="l"/>
              </a:tabLst>
            </a:pPr>
            <a:r>
              <a:rPr lang="en-US" sz="3200" b="1" i="1" dirty="0" smtClean="0">
                <a:latin typeface="Helvetica"/>
                <a:cs typeface="Helvetica"/>
              </a:rPr>
              <a:t>Touches entire religious world</a:t>
            </a:r>
          </a:p>
          <a:p>
            <a:pPr>
              <a:tabLst>
                <a:tab pos="531813" algn="l"/>
              </a:tabLst>
            </a:pPr>
            <a:r>
              <a:rPr lang="en-US" sz="3200" b="1" i="1" dirty="0" smtClean="0">
                <a:latin typeface="Helvetica"/>
                <a:cs typeface="Helvetica"/>
              </a:rPr>
              <a:t>At core of recognizing truth from error</a:t>
            </a:r>
            <a:endParaRPr lang="en-US" sz="3200" b="1" i="1" dirty="0">
              <a:latin typeface="Helvetica"/>
              <a:cs typeface="Helvetica"/>
            </a:endParaRPr>
          </a:p>
          <a:p>
            <a:pPr>
              <a:tabLst>
                <a:tab pos="531813" algn="l"/>
              </a:tabLst>
            </a:pPr>
            <a:r>
              <a:rPr lang="en-US" sz="3200" b="1" i="1" dirty="0" smtClean="0">
                <a:latin typeface="Helvetica"/>
                <a:cs typeface="Helvetica"/>
              </a:rPr>
              <a:t>Source of much division</a:t>
            </a:r>
            <a:endParaRPr lang="en-US" sz="3200" b="1" i="1" dirty="0">
              <a:latin typeface="Helvetica"/>
              <a:cs typeface="Helvetica"/>
            </a:endParaRPr>
          </a:p>
          <a:p>
            <a:pPr>
              <a:tabLst>
                <a:tab pos="531813" algn="l"/>
              </a:tabLst>
            </a:pPr>
            <a:r>
              <a:rPr lang="en-US" sz="3200" b="1" i="1" dirty="0" smtClean="0">
                <a:latin typeface="Helvetica"/>
                <a:cs typeface="Helvetica"/>
              </a:rPr>
              <a:t>Can’t escape authority altogether</a:t>
            </a:r>
          </a:p>
        </p:txBody>
      </p:sp>
    </p:spTree>
    <p:extLst>
      <p:ext uri="{BB962C8B-B14F-4D97-AF65-F5344CB8AC3E}">
        <p14:creationId xmlns:p14="http://schemas.microsoft.com/office/powerpoint/2010/main" val="17109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9683" y="1729059"/>
            <a:ext cx="79468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1813" algn="l"/>
              </a:tabLst>
            </a:pPr>
            <a:r>
              <a:rPr lang="en-US" sz="2800" b="1" i="1" dirty="0" smtClean="0">
                <a:latin typeface="Helvetica"/>
                <a:cs typeface="Helvetica"/>
              </a:rPr>
              <a:t>Inherent authority: based on position</a:t>
            </a:r>
          </a:p>
          <a:p>
            <a:pPr>
              <a:tabLst>
                <a:tab pos="531813" algn="l"/>
              </a:tabLst>
            </a:pPr>
            <a:endParaRPr lang="en-US" sz="2800" b="1" i="1" dirty="0">
              <a:latin typeface="Helvetica"/>
              <a:cs typeface="Helvetica"/>
            </a:endParaRPr>
          </a:p>
          <a:p>
            <a:pPr>
              <a:tabLst>
                <a:tab pos="531813" algn="l"/>
              </a:tabLst>
            </a:pPr>
            <a:r>
              <a:rPr lang="en-US" sz="2800" b="1" i="1" dirty="0" smtClean="0">
                <a:latin typeface="Helvetica"/>
                <a:cs typeface="Helvetica"/>
              </a:rPr>
              <a:t>Delegated: permission granted by another who has the right to give it</a:t>
            </a:r>
          </a:p>
          <a:p>
            <a:pPr>
              <a:tabLst>
                <a:tab pos="531813" algn="l"/>
              </a:tabLst>
            </a:pPr>
            <a:endParaRPr lang="en-US" sz="2800" b="1" i="1" dirty="0">
              <a:latin typeface="Helvetica"/>
              <a:cs typeface="Helvetica"/>
            </a:endParaRPr>
          </a:p>
          <a:p>
            <a:pPr>
              <a:tabLst>
                <a:tab pos="531813" algn="l"/>
              </a:tabLst>
            </a:pPr>
            <a:r>
              <a:rPr lang="en-US" sz="2800" b="1" i="1" dirty="0" smtClean="0">
                <a:latin typeface="Helvetica"/>
                <a:cs typeface="Helvetica"/>
              </a:rPr>
              <a:t>Only God (Father, Son, H.S.) has ultimate inherent authority</a:t>
            </a:r>
          </a:p>
        </p:txBody>
      </p:sp>
    </p:spTree>
    <p:extLst>
      <p:ext uri="{BB962C8B-B14F-4D97-AF65-F5344CB8AC3E}">
        <p14:creationId xmlns:p14="http://schemas.microsoft.com/office/powerpoint/2010/main" val="315754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" y="1604788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The Need for Authority</a:t>
            </a:r>
            <a:endParaRPr lang="en-US" sz="3200" b="1" i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" y="2096512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Illustrated in the Old Testament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Adam and Eve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Cain and Abel</a:t>
            </a:r>
          </a:p>
          <a:p>
            <a:pPr algn="ctr"/>
            <a:r>
              <a:rPr lang="en-US" sz="32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Nadab</a:t>
            </a:r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 and </a:t>
            </a:r>
            <a:r>
              <a:rPr lang="en-US" sz="32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Abihu</a:t>
            </a:r>
            <a:endParaRPr lang="en-US" sz="3200" b="1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endParaRPr lang="en-US" sz="3200" b="1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6600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" y="2069592"/>
            <a:ext cx="9143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Illustrated in the Old Testament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Korah’s</a:t>
            </a:r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 Rebellion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Moses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New Cart</a:t>
            </a:r>
          </a:p>
          <a:p>
            <a:pPr algn="ctr"/>
            <a:r>
              <a:rPr lang="en-US" sz="32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Uzziah</a:t>
            </a:r>
            <a:endParaRPr lang="en-US" sz="3200" b="1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endParaRPr lang="en-US" sz="3200" b="1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" y="1591975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The Need for Authority</a:t>
            </a:r>
            <a:endParaRPr lang="en-US" sz="3200" b="1" i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2454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odReig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" y="2116634"/>
            <a:ext cx="9143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Illustrated in the New Testament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By What Authority? (Matt. 21:23-27)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Heaven or Men?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Do the will of God? (Matt.7:21-23)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" y="1578025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The Need for Authority</a:t>
            </a:r>
            <a:endParaRPr lang="en-US" sz="3200" b="1" i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9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144</Words>
  <Application>Microsoft Office PowerPoint</Application>
  <PresentationFormat>On-screen Show (16:9)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 Moyer</dc:creator>
  <cp:lastModifiedBy>Kenney Lee</cp:lastModifiedBy>
  <cp:revision>22</cp:revision>
  <dcterms:created xsi:type="dcterms:W3CDTF">2016-07-09T23:50:39Z</dcterms:created>
  <dcterms:modified xsi:type="dcterms:W3CDTF">2017-03-19T16:02:43Z</dcterms:modified>
</cp:coreProperties>
</file>