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2"/>
  </p:notesMasterIdLst>
  <p:sldIdLst>
    <p:sldId id="284" r:id="rId2"/>
    <p:sldId id="286" r:id="rId3"/>
    <p:sldId id="256" r:id="rId4"/>
    <p:sldId id="287" r:id="rId5"/>
    <p:sldId id="288" r:id="rId6"/>
    <p:sldId id="285" r:id="rId7"/>
    <p:sldId id="289" r:id="rId8"/>
    <p:sldId id="290" r:id="rId9"/>
    <p:sldId id="291" r:id="rId10"/>
    <p:sldId id="29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C8A2EA-CF1F-4079-BD55-9D82BA3EDAB3}">
  <a:tblStyle styleId="{67C8A2EA-CF1F-4079-BD55-9D82BA3EDAB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/>
    <p:restoredTop sz="94671"/>
  </p:normalViewPr>
  <p:slideViewPr>
    <p:cSldViewPr snapToGrid="0" snapToObjects="1">
      <p:cViewPr varScale="1">
        <p:scale>
          <a:sx n="121" d="100"/>
          <a:sy n="121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456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53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41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17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7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9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32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599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67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12025" y="3144850"/>
            <a:ext cx="58026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b="1" i="1"/>
            </a:lvl1pPr>
            <a:lvl2pPr lvl="1" rtl="0">
              <a:spcBef>
                <a:spcPts val="0"/>
              </a:spcBef>
              <a:defRPr b="1" i="1"/>
            </a:lvl2pPr>
            <a:lvl3pPr lvl="2" rtl="0">
              <a:spcBef>
                <a:spcPts val="0"/>
              </a:spcBef>
              <a:defRPr b="1" i="1"/>
            </a:lvl3pPr>
            <a:lvl4pPr lvl="3" rtl="0">
              <a:spcBef>
                <a:spcPts val="0"/>
              </a:spcBef>
              <a:defRPr b="1" i="1"/>
            </a:lvl4pPr>
            <a:lvl5pPr lvl="4" rtl="0">
              <a:spcBef>
                <a:spcPts val="0"/>
              </a:spcBef>
              <a:defRPr b="1" i="1"/>
            </a:lvl5pPr>
            <a:lvl6pPr lvl="5" rtl="0">
              <a:spcBef>
                <a:spcPts val="0"/>
              </a:spcBef>
              <a:defRPr b="1" i="1"/>
            </a:lvl6pPr>
            <a:lvl7pPr lvl="6" rtl="0">
              <a:spcBef>
                <a:spcPts val="0"/>
              </a:spcBef>
              <a:defRPr b="1" i="1"/>
            </a:lvl7pPr>
            <a:lvl8pPr lvl="7" rtl="0">
              <a:spcBef>
                <a:spcPts val="0"/>
              </a:spcBef>
              <a:defRPr b="1" i="1"/>
            </a:lvl8pPr>
            <a:lvl9pPr lvl="8">
              <a:spcBef>
                <a:spcPts val="0"/>
              </a:spcBef>
              <a:defRPr b="1" i="1"/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1705475" y="97539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24" name="Shape 24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30" name="Shape 30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41" name="Shape 41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Clr>
                <a:srgbClr val="666666"/>
              </a:buClr>
              <a:buSzPct val="1000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45" name="Shape 45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libro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5212A"/>
              </a:buClr>
              <a:buSzPct val="100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rPr>
              <a:t>‹#›</a:t>
            </a:fld>
            <a:endParaRPr lang="en" sz="1200">
              <a:solidFill>
                <a:srgbClr val="666666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Average Hours Spent Per Day</a:t>
            </a:r>
            <a:endParaRPr lang="en" dirty="0"/>
          </a:p>
        </p:txBody>
      </p:sp>
      <p:graphicFrame>
        <p:nvGraphicFramePr>
          <p:cNvPr id="155" name="Shape 155"/>
          <p:cNvGraphicFramePr/>
          <p:nvPr>
            <p:extLst>
              <p:ext uri="{D42A27DB-BD31-4B8C-83A1-F6EECF244321}">
                <p14:modId xmlns:p14="http://schemas.microsoft.com/office/powerpoint/2010/main" val="735993519"/>
              </p:ext>
            </p:extLst>
          </p:nvPr>
        </p:nvGraphicFramePr>
        <p:xfrm>
          <a:off x="1861906" y="1526978"/>
          <a:ext cx="6178509" cy="2852406"/>
        </p:xfrm>
        <a:graphic>
          <a:graphicData uri="http://schemas.openxmlformats.org/drawingml/2006/table">
            <a:tbl>
              <a:tblPr>
                <a:noFill/>
                <a:tableStyleId>{67C8A2EA-CF1F-4079-BD55-9D82BA3EDAB3}</a:tableStyleId>
              </a:tblPr>
              <a:tblGrid>
                <a:gridCol w="2059503"/>
                <a:gridCol w="2059503"/>
                <a:gridCol w="2059503"/>
              </a:tblGrid>
              <a:tr h="29398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100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Weekdays</a:t>
                      </a:r>
                      <a:endParaRPr lang="en" sz="1200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Weekends</a:t>
                      </a:r>
                      <a:endParaRPr lang="en" sz="1200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8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US" sz="2000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Personal Care</a:t>
                      </a:r>
                      <a:endParaRPr lang="en" sz="2000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9.31</a:t>
                      </a:r>
                      <a:endParaRPr lang="en" sz="24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10.21</a:t>
                      </a:r>
                      <a:endParaRPr lang="en" sz="24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8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US" sz="2000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Eating</a:t>
                      </a:r>
                      <a:endParaRPr lang="en" sz="2000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1.12</a:t>
                      </a:r>
                      <a:endParaRPr lang="en" sz="24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1.29</a:t>
                      </a:r>
                      <a:endParaRPr lang="en" sz="24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8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US" sz="2000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Working</a:t>
                      </a:r>
                      <a:endParaRPr lang="en" sz="2000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4.60</a:t>
                      </a:r>
                      <a:endParaRPr lang="en" sz="24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1.26</a:t>
                      </a:r>
                      <a:endParaRPr lang="en" sz="24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8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US" sz="2000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Leisure</a:t>
                      </a:r>
                      <a:r>
                        <a:rPr lang="en-US" sz="2000" baseline="0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 and Sports</a:t>
                      </a:r>
                      <a:endParaRPr lang="en" sz="2000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4.58</a:t>
                      </a:r>
                      <a:endParaRPr lang="en" sz="24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6.43</a:t>
                      </a:r>
                      <a:endParaRPr lang="en" sz="24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8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US" sz="2000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Religious</a:t>
                      </a:r>
                      <a:endParaRPr lang="en" sz="2000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0.24</a:t>
                      </a:r>
                      <a:endParaRPr lang="en" sz="24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0.52</a:t>
                      </a:r>
                      <a:endParaRPr lang="en" sz="24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72991" marR="72991" marT="54749" marB="54749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6863255" y="12192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hape 290"/>
          <p:cNvSpPr/>
          <p:nvPr/>
        </p:nvSpPr>
        <p:spPr>
          <a:xfrm>
            <a:off x="7459058" y="719375"/>
            <a:ext cx="929512" cy="948980"/>
          </a:xfrm>
          <a:custGeom>
            <a:avLst/>
            <a:gdLst/>
            <a:ahLst/>
            <a:cxnLst/>
            <a:rect l="0" t="0" r="0" b="0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Authentic Christianity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52488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ctrTitle" idx="4294967295"/>
          </p:nvPr>
        </p:nvSpPr>
        <p:spPr>
          <a:xfrm>
            <a:off x="1848175" y="884162"/>
            <a:ext cx="5997000" cy="85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000" dirty="0" smtClean="0"/>
              <a:t>90% Agree</a:t>
            </a:r>
            <a:endParaRPr lang="en" sz="3000" dirty="0"/>
          </a:p>
        </p:txBody>
      </p:sp>
      <p:sp>
        <p:nvSpPr>
          <p:cNvPr id="184" name="Shape 184"/>
          <p:cNvSpPr txBox="1">
            <a:spLocks noGrp="1"/>
          </p:cNvSpPr>
          <p:nvPr>
            <p:ph type="subTitle" idx="4294967295"/>
          </p:nvPr>
        </p:nvSpPr>
        <p:spPr>
          <a:xfrm>
            <a:off x="4330262" y="1078862"/>
            <a:ext cx="3741038" cy="46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1800" dirty="0" smtClean="0"/>
              <a:t>“I desire to please and honor Jesus in all I do”</a:t>
            </a:r>
            <a:endParaRPr lang="en" sz="1800" dirty="0"/>
          </a:p>
        </p:txBody>
      </p:sp>
      <p:sp>
        <p:nvSpPr>
          <p:cNvPr id="185" name="Shape 185"/>
          <p:cNvSpPr txBox="1">
            <a:spLocks noGrp="1"/>
          </p:cNvSpPr>
          <p:nvPr>
            <p:ph type="ctrTitle" idx="4294967295"/>
          </p:nvPr>
        </p:nvSpPr>
        <p:spPr>
          <a:xfrm>
            <a:off x="1848175" y="3319112"/>
            <a:ext cx="5997000" cy="85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000" dirty="0" smtClean="0"/>
              <a:t>27%</a:t>
            </a:r>
            <a:endParaRPr lang="en" sz="3000" dirty="0"/>
          </a:p>
        </p:txBody>
      </p:sp>
      <p:sp>
        <p:nvSpPr>
          <p:cNvPr id="186" name="Shape 186"/>
          <p:cNvSpPr txBox="1">
            <a:spLocks noGrp="1"/>
          </p:cNvSpPr>
          <p:nvPr>
            <p:ph type="subTitle" idx="4294967295"/>
          </p:nvPr>
        </p:nvSpPr>
        <p:spPr>
          <a:xfrm>
            <a:off x="4908331" y="3513812"/>
            <a:ext cx="3162969" cy="46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1800" dirty="0" smtClean="0"/>
              <a:t>Read the Bible at least once a week</a:t>
            </a:r>
            <a:endParaRPr lang="en" sz="1800" dirty="0"/>
          </a:p>
        </p:txBody>
      </p:sp>
      <p:sp>
        <p:nvSpPr>
          <p:cNvPr id="187" name="Shape 187"/>
          <p:cNvSpPr txBox="1">
            <a:spLocks noGrp="1"/>
          </p:cNvSpPr>
          <p:nvPr>
            <p:ph type="ctrTitle" idx="4294967295"/>
          </p:nvPr>
        </p:nvSpPr>
        <p:spPr>
          <a:xfrm>
            <a:off x="1848175" y="2123482"/>
            <a:ext cx="5997000" cy="85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000" dirty="0" smtClean="0"/>
              <a:t>11</a:t>
            </a:r>
            <a:r>
              <a:rPr lang="en-US" sz="3000" dirty="0" smtClean="0"/>
              <a:t>%</a:t>
            </a:r>
            <a:endParaRPr lang="en" sz="3000" dirty="0"/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4294967295"/>
          </p:nvPr>
        </p:nvSpPr>
        <p:spPr>
          <a:xfrm>
            <a:off x="4908331" y="2274292"/>
            <a:ext cx="3162969" cy="46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1800" dirty="0" smtClean="0"/>
              <a:t>Read the Bible every day</a:t>
            </a:r>
            <a:endParaRPr lang="en" sz="1800" dirty="0"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cxnSp>
        <p:nvCxnSpPr>
          <p:cNvPr id="190" name="Shape 190"/>
          <p:cNvCxnSpPr/>
          <p:nvPr/>
        </p:nvCxnSpPr>
        <p:spPr>
          <a:xfrm>
            <a:off x="1983900" y="1888799"/>
            <a:ext cx="61206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91" name="Shape 191"/>
          <p:cNvCxnSpPr/>
          <p:nvPr/>
        </p:nvCxnSpPr>
        <p:spPr>
          <a:xfrm>
            <a:off x="1983900" y="3177737"/>
            <a:ext cx="61206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8449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5" grpId="0"/>
      <p:bldP spid="1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Authentic Christianity</a:t>
            </a:r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912025" y="1324303"/>
            <a:ext cx="5802600" cy="230959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/>
            <a:r>
              <a:rPr lang="en-US" sz="3200" dirty="0" smtClean="0"/>
              <a:t>Authentic: </a:t>
            </a:r>
            <a:r>
              <a:rPr lang="en-US" sz="3200" b="0" dirty="0" smtClean="0"/>
              <a:t>Representing</a:t>
            </a:r>
            <a:r>
              <a:rPr lang="en-US" sz="3200" b="0" dirty="0"/>
              <a:t> one’s true nature or beliefs; true to oneself or to </a:t>
            </a:r>
            <a:r>
              <a:rPr lang="en-US" sz="3200" b="0" dirty="0" smtClean="0"/>
              <a:t>the person</a:t>
            </a:r>
            <a:r>
              <a:rPr lang="en-US" sz="3200" b="0" dirty="0"/>
              <a:t> </a:t>
            </a:r>
            <a:r>
              <a:rPr lang="en-US" sz="3200" b="0" dirty="0" smtClean="0"/>
              <a:t>identified</a:t>
            </a:r>
            <a:endParaRPr lang="en" sz="3200"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0459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918395" y="1780800"/>
            <a:ext cx="6128100" cy="8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It is not enough to seem or to feel Christian. We must be Christians in action.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6371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How much time do we give to God?</a:t>
            </a:r>
            <a:endParaRPr lang="en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b="1" dirty="0" smtClean="0"/>
              <a:t>Colossians 3:17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b="1" dirty="0" smtClean="0"/>
              <a:t>1 </a:t>
            </a:r>
            <a:r>
              <a:rPr lang="en-US" b="1" dirty="0" err="1" smtClean="0"/>
              <a:t>Thess</a:t>
            </a:r>
            <a:r>
              <a:rPr lang="en-US" b="1" dirty="0" smtClean="0"/>
              <a:t> 5:17</a:t>
            </a:r>
            <a:endParaRPr lang="en" b="1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We can’t afford to be “Sunday/Wednesday Christians”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-US" b="1" dirty="0" smtClean="0"/>
              <a:t>Revelations 3:15-16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We</a:t>
            </a:r>
            <a:r>
              <a:rPr lang="mr-IN" dirty="0" smtClean="0"/>
              <a:t>’</a:t>
            </a:r>
            <a:r>
              <a:rPr lang="en-US" dirty="0" smtClean="0"/>
              <a:t>re called to devote our lives</a:t>
            </a:r>
          </a:p>
          <a:p>
            <a:pPr marL="457200" indent="-228600"/>
            <a:r>
              <a:rPr lang="en-US" b="1" dirty="0" smtClean="0"/>
              <a:t>Luke 9:23</a:t>
            </a:r>
            <a:endParaRPr lang="en" b="1" dirty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. </a:t>
            </a:r>
            <a:endParaRPr lang="en" dirty="0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3753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 smtClean="0"/>
              <a:t>Acceptance</a:t>
            </a:r>
            <a:endParaRPr lang="en" b="1" dirty="0"/>
          </a:p>
          <a:p>
            <a:pPr marL="342900" indent="-342900"/>
            <a:r>
              <a:rPr lang="en-US" dirty="0" smtClean="0"/>
              <a:t>“How far can I go and still call myself a Christian?”</a:t>
            </a:r>
          </a:p>
          <a:p>
            <a:pPr marL="342900" indent="-342900"/>
            <a:r>
              <a:rPr lang="en-US" dirty="0" smtClean="0"/>
              <a:t>Puts focus on avoiding sin</a:t>
            </a:r>
          </a:p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Acceptance vs Authenticity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 smtClean="0"/>
              <a:t>Authenticity</a:t>
            </a:r>
            <a:endParaRPr lang="en" b="1" dirty="0"/>
          </a:p>
          <a:p>
            <a:pPr marL="342900" indent="-342900"/>
            <a:r>
              <a:rPr lang="en-US" dirty="0" smtClean="0"/>
              <a:t>“How holy can I be?”</a:t>
            </a:r>
          </a:p>
          <a:p>
            <a:pPr marL="342900" indent="-342900"/>
            <a:r>
              <a:rPr lang="en-US" dirty="0" smtClean="0"/>
              <a:t>Puts focus on being holy</a:t>
            </a:r>
            <a:endParaRPr lang="en" dirty="0"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1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 idx="4294967295"/>
          </p:nvPr>
        </p:nvSpPr>
        <p:spPr>
          <a:xfrm>
            <a:off x="1753074" y="2421549"/>
            <a:ext cx="6146275" cy="16768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/>
              <a:t>Holiness isn’t some nebulous thing. It’s a series of right choices</a:t>
            </a:r>
            <a:endParaRPr lang="en" sz="3600" dirty="0"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9" name="Shape 326"/>
          <p:cNvSpPr/>
          <p:nvPr/>
        </p:nvSpPr>
        <p:spPr>
          <a:xfrm>
            <a:off x="3622924" y="679946"/>
            <a:ext cx="1726841" cy="1741602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857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Giving it our all</a:t>
            </a:r>
            <a:endParaRPr lang="en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If we found the cure to cancer how would we react?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We have even greater news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Do we do everything to spread it and follow it?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1</a:t>
            </a:r>
            <a:r>
              <a:rPr lang="en-US" dirty="0" smtClean="0"/>
              <a:t> Chron. 21:18-26</a:t>
            </a:r>
            <a:endParaRPr lang="en" dirty="0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0950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210</Words>
  <Application>Microsoft Macintosh PowerPoint</Application>
  <PresentationFormat>On-screen Show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Oswald</vt:lpstr>
      <vt:lpstr>Tinos</vt:lpstr>
      <vt:lpstr>Quintus template</vt:lpstr>
      <vt:lpstr>Average Hours Spent Per Day</vt:lpstr>
      <vt:lpstr>90% Agree</vt:lpstr>
      <vt:lpstr>Authentic Christianity</vt:lpstr>
      <vt:lpstr> Authentic: Representing one’s true nature or beliefs; true to oneself or to the person identified</vt:lpstr>
      <vt:lpstr>PowerPoint Presentation</vt:lpstr>
      <vt:lpstr>How much time do we give to God?</vt:lpstr>
      <vt:lpstr>Acceptance vs Authenticity</vt:lpstr>
      <vt:lpstr>Holiness isn’t some nebulous thing. It’s a series of right choices</vt:lpstr>
      <vt:lpstr>Giving it our all</vt:lpstr>
      <vt:lpstr>Authentic Christianity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LEE SAMUEL RUSSELL</cp:lastModifiedBy>
  <cp:revision>15</cp:revision>
  <dcterms:modified xsi:type="dcterms:W3CDTF">2017-07-02T15:15:47Z</dcterms:modified>
</cp:coreProperties>
</file>