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81F0F-6FED-441D-AFB0-629D6EDEE5AA}" type="datetimeFigureOut">
              <a:rPr lang="en-US" smtClean="0"/>
              <a:t>4/7/2018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3846883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81F0F-6FED-441D-AFB0-629D6EDEE5AA}" type="datetimeFigureOut">
              <a:rPr lang="en-US" smtClean="0"/>
              <a:t>4/7/2018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84748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81F0F-6FED-441D-AFB0-629D6EDEE5AA}" type="datetimeFigureOut">
              <a:rPr lang="en-US" smtClean="0"/>
              <a:t>4/7/2018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221464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81F0F-6FED-441D-AFB0-629D6EDEE5AA}" type="datetimeFigureOut">
              <a:rPr lang="en-US" smtClean="0"/>
              <a:t>4/7/2018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41235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81F0F-6FED-441D-AFB0-629D6EDEE5AA}" type="datetimeFigureOut">
              <a:rPr lang="en-US" smtClean="0"/>
              <a:t>4/7/2018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262149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81F0F-6FED-441D-AFB0-629D6EDEE5AA}" type="datetimeFigureOut">
              <a:rPr lang="en-US" smtClean="0"/>
              <a:t>4/7/2018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339249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81F0F-6FED-441D-AFB0-629D6EDEE5AA}" type="datetimeFigureOut">
              <a:rPr lang="en-US" smtClean="0"/>
              <a:t>4/7/2018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3341606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81F0F-6FED-441D-AFB0-629D6EDEE5AA}" type="datetimeFigureOut">
              <a:rPr lang="en-US" smtClean="0"/>
              <a:t>4/7/2018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280388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81F0F-6FED-441D-AFB0-629D6EDEE5AA}" type="datetimeFigureOut">
              <a:rPr lang="en-US" smtClean="0"/>
              <a:t>4/7/2018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50011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81F0F-6FED-441D-AFB0-629D6EDEE5AA}" type="datetimeFigureOut">
              <a:rPr lang="en-US" smtClean="0"/>
              <a:t>4/7/2018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388048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81F0F-6FED-441D-AFB0-629D6EDEE5AA}" type="datetimeFigureOut">
              <a:rPr lang="en-US" smtClean="0"/>
              <a:t>4/7/2018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A5167-1CCE-4F7C-8631-174631FB8389}" type="slidenum">
              <a:rPr lang="en-US" smtClean="0"/>
              <a:t>‹#›</a:t>
            </a:fld>
            <a:endParaRPr lang="en-US"/>
          </a:p>
        </p:txBody>
      </p:sp>
    </p:spTree>
    <p:extLst>
      <p:ext uri="{BB962C8B-B14F-4D97-AF65-F5344CB8AC3E}">
        <p14:creationId xmlns:p14="http://schemas.microsoft.com/office/powerpoint/2010/main" val="270983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81F0F-6FED-441D-AFB0-629D6EDEE5AA}" type="datetimeFigureOut">
              <a:rPr lang="en-US" smtClean="0"/>
              <a:t>4/7/2018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A5167-1CCE-4F7C-8631-174631FB8389}" type="slidenum">
              <a:rPr lang="en-US" smtClean="0"/>
              <a:t>‹#›</a:t>
            </a:fld>
            <a:endParaRPr lang="en-US"/>
          </a:p>
        </p:txBody>
      </p:sp>
    </p:spTree>
    <p:extLst>
      <p:ext uri="{BB962C8B-B14F-4D97-AF65-F5344CB8AC3E}">
        <p14:creationId xmlns:p14="http://schemas.microsoft.com/office/powerpoint/2010/main" val="362585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4781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989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95643" y="2048634"/>
            <a:ext cx="10711543" cy="2387600"/>
          </a:xfrm>
        </p:spPr>
        <p:txBody>
          <a:bodyPr>
            <a:normAutofit fontScale="90000"/>
          </a:bodyPr>
          <a:lstStyle/>
          <a:p>
            <a:r>
              <a:rPr lang="en-US" sz="8800" b="1" dirty="0" smtClean="0">
                <a:latin typeface="+mn-lt"/>
                <a:cs typeface="Times New Roman" panose="02020603050405020304" pitchFamily="18" charset="0"/>
              </a:rPr>
              <a:t>What the </a:t>
            </a:r>
            <a:r>
              <a:rPr lang="en-US" sz="12800" b="1" dirty="0" smtClean="0">
                <a:solidFill>
                  <a:srgbClr val="FF0000"/>
                </a:solidFill>
                <a:latin typeface="Segoe Print" panose="02000600000000000000" pitchFamily="2" charset="0"/>
              </a:rPr>
              <a:t>Heart</a:t>
            </a:r>
            <a:r>
              <a:rPr lang="en-US" sz="8800" b="1" dirty="0" smtClean="0"/>
              <a:t> </a:t>
            </a:r>
            <a:r>
              <a:rPr lang="en-US" sz="8800" b="1" dirty="0" smtClean="0">
                <a:latin typeface="+mn-lt"/>
                <a:cs typeface="Times New Roman" panose="02020603050405020304" pitchFamily="18" charset="0"/>
              </a:rPr>
              <a:t>is…</a:t>
            </a:r>
            <a:endParaRPr lang="en-US" sz="8800" b="1" dirty="0">
              <a:latin typeface="+mn-lt"/>
              <a:cs typeface="Times New Roman" panose="02020603050405020304" pitchFamily="18" charset="0"/>
            </a:endParaRPr>
          </a:p>
        </p:txBody>
      </p:sp>
      <p:sp>
        <p:nvSpPr>
          <p:cNvPr id="3" name="Subtitle 2"/>
          <p:cNvSpPr>
            <a:spLocks noGrp="1"/>
          </p:cNvSpPr>
          <p:nvPr>
            <p:ph type="subTitle" idx="1"/>
          </p:nvPr>
        </p:nvSpPr>
        <p:spPr>
          <a:xfrm>
            <a:off x="1524000" y="5217083"/>
            <a:ext cx="9144000" cy="1655762"/>
          </a:xfrm>
        </p:spPr>
        <p:txBody>
          <a:bodyPr/>
          <a:lstStyle/>
          <a:p>
            <a:endParaRPr lang="en-US" dirty="0"/>
          </a:p>
        </p:txBody>
      </p:sp>
    </p:spTree>
    <p:extLst>
      <p:ext uri="{BB962C8B-B14F-4D97-AF65-F5344CB8AC3E}">
        <p14:creationId xmlns:p14="http://schemas.microsoft.com/office/powerpoint/2010/main" val="2841003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570706"/>
            <a:ext cx="12192000" cy="9144000"/>
          </a:xfrm>
        </p:spPr>
      </p:pic>
      <p:sp>
        <p:nvSpPr>
          <p:cNvPr id="5" name="Oval 4"/>
          <p:cNvSpPr/>
          <p:nvPr/>
        </p:nvSpPr>
        <p:spPr>
          <a:xfrm rot="19159902">
            <a:off x="166869" y="1925110"/>
            <a:ext cx="907382" cy="480312"/>
          </a:xfrm>
          <a:prstGeom prst="ellipse">
            <a:avLst/>
          </a:prstGeom>
          <a:noFill/>
          <a:ln w="508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 name="Straight Connector 6"/>
          <p:cNvCxnSpPr/>
          <p:nvPr/>
        </p:nvCxnSpPr>
        <p:spPr>
          <a:xfrm flipV="1">
            <a:off x="4251366" y="3847605"/>
            <a:ext cx="1175657" cy="2375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567550" y="3855523"/>
            <a:ext cx="1320138" cy="198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049988" y="3847605"/>
            <a:ext cx="1642750" cy="791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417132" y="3847605"/>
            <a:ext cx="688769"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44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900" b="1" dirty="0">
                <a:solidFill>
                  <a:prstClr val="black"/>
                </a:solidFill>
                <a:latin typeface="+mn-lt"/>
                <a:cs typeface="Times New Roman" panose="02020603050405020304" pitchFamily="18" charset="0"/>
              </a:rPr>
              <a:t>What the </a:t>
            </a:r>
            <a:r>
              <a:rPr lang="en-US" sz="11500" b="1" dirty="0">
                <a:solidFill>
                  <a:srgbClr val="FF0000"/>
                </a:solidFill>
                <a:latin typeface="Segoe Print" panose="02000600000000000000" pitchFamily="2" charset="0"/>
              </a:rPr>
              <a:t>Heart</a:t>
            </a:r>
            <a:r>
              <a:rPr lang="en-US" sz="7900" b="1" dirty="0">
                <a:solidFill>
                  <a:prstClr val="black"/>
                </a:solidFill>
              </a:rPr>
              <a:t> </a:t>
            </a:r>
            <a:r>
              <a:rPr lang="en-US" sz="7900" b="1" dirty="0">
                <a:solidFill>
                  <a:prstClr val="black"/>
                </a:solidFill>
                <a:latin typeface="+mn-lt"/>
                <a:cs typeface="Times New Roman" panose="02020603050405020304" pitchFamily="18" charset="0"/>
              </a:rPr>
              <a:t>is…</a:t>
            </a:r>
            <a:endParaRPr lang="en-US" dirty="0">
              <a:latin typeface="+mn-lt"/>
            </a:endParaRPr>
          </a:p>
        </p:txBody>
      </p:sp>
      <p:sp>
        <p:nvSpPr>
          <p:cNvPr id="3" name="Content Placeholder 2"/>
          <p:cNvSpPr>
            <a:spLocks noGrp="1"/>
          </p:cNvSpPr>
          <p:nvPr>
            <p:ph idx="1"/>
          </p:nvPr>
        </p:nvSpPr>
        <p:spPr>
          <a:xfrm>
            <a:off x="838199" y="1825625"/>
            <a:ext cx="11072751" cy="4351338"/>
          </a:xfrm>
        </p:spPr>
        <p:txBody>
          <a:bodyPr>
            <a:noAutofit/>
          </a:bodyPr>
          <a:lstStyle/>
          <a:p>
            <a:pPr marL="0" indent="0">
              <a:buNone/>
            </a:pPr>
            <a:r>
              <a:rPr lang="en-US" sz="4400" b="1" dirty="0" smtClean="0"/>
              <a:t>What does the Bible mean when it says heart?</a:t>
            </a:r>
          </a:p>
          <a:p>
            <a:pPr lvl="1"/>
            <a:r>
              <a:rPr lang="en-US" sz="3600" dirty="0" smtClean="0"/>
              <a:t>Used more than 800 </a:t>
            </a:r>
            <a:r>
              <a:rPr lang="en-US" sz="3600" dirty="0"/>
              <a:t>times in OT/NT always </a:t>
            </a:r>
            <a:r>
              <a:rPr lang="en-US" sz="3600" dirty="0" smtClean="0"/>
              <a:t>figuratively</a:t>
            </a:r>
          </a:p>
          <a:p>
            <a:pPr lvl="1"/>
            <a:endParaRPr lang="en-US" sz="3600" dirty="0"/>
          </a:p>
          <a:p>
            <a:pPr marL="0" indent="0">
              <a:buNone/>
            </a:pPr>
            <a:r>
              <a:rPr lang="en-US" sz="4400" b="1" dirty="0" smtClean="0"/>
              <a:t>Thayer’s definition</a:t>
            </a:r>
            <a:r>
              <a:rPr lang="en-US" sz="4400" dirty="0" smtClean="0"/>
              <a:t>: </a:t>
            </a:r>
            <a:r>
              <a:rPr lang="en-US" sz="4000" i="1" dirty="0" smtClean="0"/>
              <a:t>“the center and seat of spiritual life, “the soul or mind, as it is the fountain and seat of the thoughts, passions, desires, appetites, affections, purposes, endeavors” (so in English heart, inner man, etc.)”</a:t>
            </a:r>
            <a:endParaRPr lang="en-US" sz="4000" i="1" dirty="0"/>
          </a:p>
        </p:txBody>
      </p:sp>
    </p:spTree>
    <p:extLst>
      <p:ext uri="{BB962C8B-B14F-4D97-AF65-F5344CB8AC3E}">
        <p14:creationId xmlns:p14="http://schemas.microsoft.com/office/powerpoint/2010/main" val="313234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900" b="1" dirty="0">
                <a:solidFill>
                  <a:prstClr val="black"/>
                </a:solidFill>
                <a:latin typeface="+mn-lt"/>
                <a:cs typeface="Times New Roman" panose="02020603050405020304" pitchFamily="18" charset="0"/>
              </a:rPr>
              <a:t>What the </a:t>
            </a:r>
            <a:r>
              <a:rPr lang="en-US" sz="11500" b="1" dirty="0">
                <a:solidFill>
                  <a:srgbClr val="FF0000"/>
                </a:solidFill>
                <a:latin typeface="Segoe Print" panose="02000600000000000000" pitchFamily="2" charset="0"/>
              </a:rPr>
              <a:t>Heart</a:t>
            </a:r>
            <a:r>
              <a:rPr lang="en-US" sz="7900" b="1" dirty="0">
                <a:solidFill>
                  <a:prstClr val="black"/>
                </a:solidFill>
              </a:rPr>
              <a:t> </a:t>
            </a:r>
            <a:r>
              <a:rPr lang="en-US" sz="7900" b="1" dirty="0">
                <a:solidFill>
                  <a:prstClr val="black"/>
                </a:solidFill>
                <a:latin typeface="+mn-lt"/>
                <a:cs typeface="Times New Roman" panose="02020603050405020304" pitchFamily="18" charset="0"/>
              </a:rPr>
              <a:t>is…</a:t>
            </a:r>
            <a:endParaRPr lang="en-US" dirty="0">
              <a:latin typeface="+mn-lt"/>
            </a:endParaRPr>
          </a:p>
        </p:txBody>
      </p:sp>
      <p:sp>
        <p:nvSpPr>
          <p:cNvPr id="3" name="Content Placeholder 2"/>
          <p:cNvSpPr>
            <a:spLocks noGrp="1"/>
          </p:cNvSpPr>
          <p:nvPr>
            <p:ph idx="1"/>
          </p:nvPr>
        </p:nvSpPr>
        <p:spPr>
          <a:xfrm>
            <a:off x="838199" y="1825624"/>
            <a:ext cx="11179630" cy="5032375"/>
          </a:xfrm>
        </p:spPr>
        <p:txBody>
          <a:bodyPr>
            <a:normAutofit/>
          </a:bodyPr>
          <a:lstStyle/>
          <a:p>
            <a:pPr marL="0" indent="0">
              <a:buNone/>
            </a:pPr>
            <a:r>
              <a:rPr lang="en-US" sz="5400" b="1" dirty="0" smtClean="0">
                <a:solidFill>
                  <a:srgbClr val="FF0000"/>
                </a:solidFill>
                <a:latin typeface="Segoe Print" panose="02000600000000000000" pitchFamily="2" charset="0"/>
              </a:rPr>
              <a:t>Intellect</a:t>
            </a:r>
          </a:p>
          <a:p>
            <a:r>
              <a:rPr lang="en-US" sz="4400" b="1" dirty="0" smtClean="0"/>
              <a:t>Thinks</a:t>
            </a:r>
            <a:r>
              <a:rPr lang="en-US" sz="4400" dirty="0" smtClean="0"/>
              <a:t> – Gen. 6:5</a:t>
            </a:r>
          </a:p>
          <a:p>
            <a:pPr lvl="1"/>
            <a:r>
              <a:rPr lang="en-US" sz="4000" i="1" dirty="0" smtClean="0"/>
              <a:t>“as a man thinks in his heart, so is he…” </a:t>
            </a:r>
            <a:r>
              <a:rPr lang="en-US" sz="3200" dirty="0" smtClean="0"/>
              <a:t>Prov. 23:7</a:t>
            </a:r>
            <a:endParaRPr lang="en-US" sz="4000" dirty="0" smtClean="0"/>
          </a:p>
          <a:p>
            <a:r>
              <a:rPr lang="en-US" sz="4400" b="1" dirty="0" smtClean="0"/>
              <a:t>Reasons</a:t>
            </a:r>
            <a:r>
              <a:rPr lang="en-US" sz="4400" dirty="0" smtClean="0"/>
              <a:t> – Lk. 5:22</a:t>
            </a:r>
          </a:p>
          <a:p>
            <a:r>
              <a:rPr lang="en-US" sz="4400" b="1" dirty="0" smtClean="0"/>
              <a:t>Understands</a:t>
            </a:r>
            <a:r>
              <a:rPr lang="en-US" sz="4400" dirty="0" smtClean="0"/>
              <a:t> – Matt. </a:t>
            </a:r>
            <a:r>
              <a:rPr lang="en-US" sz="4400" dirty="0" smtClean="0"/>
              <a:t>13:13-15</a:t>
            </a:r>
            <a:endParaRPr lang="en-US" sz="4400" dirty="0" smtClean="0"/>
          </a:p>
          <a:p>
            <a:r>
              <a:rPr lang="en-US" sz="4400" b="1" dirty="0" smtClean="0"/>
              <a:t>Believes</a:t>
            </a:r>
            <a:r>
              <a:rPr lang="en-US" sz="4400" dirty="0" smtClean="0"/>
              <a:t> – Rom. 10:9,10</a:t>
            </a:r>
            <a:endParaRPr lang="en-US" sz="4400" dirty="0"/>
          </a:p>
        </p:txBody>
      </p:sp>
      <p:sp>
        <p:nvSpPr>
          <p:cNvPr id="4" name="TextBox 3"/>
          <p:cNvSpPr txBox="1"/>
          <p:nvPr/>
        </p:nvSpPr>
        <p:spPr>
          <a:xfrm>
            <a:off x="5237013" y="1540615"/>
            <a:ext cx="6341423" cy="2862322"/>
          </a:xfrm>
          <a:prstGeom prst="rect">
            <a:avLst/>
          </a:prstGeom>
          <a:solidFill>
            <a:schemeClr val="bg1"/>
          </a:solidFill>
          <a:ln w="38100">
            <a:solidFill>
              <a:schemeClr val="tx1"/>
            </a:solidFill>
          </a:ln>
        </p:spPr>
        <p:txBody>
          <a:bodyPr wrap="square" rtlCol="0">
            <a:spAutoFit/>
          </a:bodyPr>
          <a:lstStyle/>
          <a:p>
            <a:r>
              <a:rPr lang="en-US" sz="3600" dirty="0" smtClean="0"/>
              <a:t>5 Then the LORD saw that the wickedness of man was great on the earth, and that every intent of the thoughts of his heart was only evil continually.</a:t>
            </a:r>
            <a:endParaRPr lang="en-US" sz="3600" dirty="0"/>
          </a:p>
        </p:txBody>
      </p:sp>
      <p:sp>
        <p:nvSpPr>
          <p:cNvPr id="6" name="TextBox 5"/>
          <p:cNvSpPr txBox="1"/>
          <p:nvPr/>
        </p:nvSpPr>
        <p:spPr>
          <a:xfrm>
            <a:off x="2584860" y="463033"/>
            <a:ext cx="6341423" cy="5078313"/>
          </a:xfrm>
          <a:prstGeom prst="rect">
            <a:avLst/>
          </a:prstGeom>
          <a:solidFill>
            <a:schemeClr val="bg1"/>
          </a:solidFill>
          <a:ln w="38100">
            <a:solidFill>
              <a:schemeClr val="tx1"/>
            </a:solidFill>
          </a:ln>
        </p:spPr>
        <p:txBody>
          <a:bodyPr wrap="square" rtlCol="0">
            <a:spAutoFit/>
          </a:bodyPr>
          <a:lstStyle/>
          <a:p>
            <a:r>
              <a:rPr lang="en-US" sz="3600" dirty="0" smtClean="0"/>
              <a:t>9 that if you confess with your mouth Jesus as Lord, and believe in your heart that God raised Him from the dead, you will be saved; 10 for with the heart a person believes, resulting in righteousness, and with the mouth he confesses, resulting in salvation. </a:t>
            </a:r>
            <a:endParaRPr lang="en-US" sz="3600" dirty="0"/>
          </a:p>
        </p:txBody>
      </p:sp>
      <p:sp>
        <p:nvSpPr>
          <p:cNvPr id="5" name="TextBox 4"/>
          <p:cNvSpPr txBox="1"/>
          <p:nvPr/>
        </p:nvSpPr>
        <p:spPr>
          <a:xfrm>
            <a:off x="5425038" y="3234137"/>
            <a:ext cx="6341423" cy="2308324"/>
          </a:xfrm>
          <a:prstGeom prst="rect">
            <a:avLst/>
          </a:prstGeom>
          <a:solidFill>
            <a:schemeClr val="bg1"/>
          </a:solidFill>
          <a:ln w="38100">
            <a:solidFill>
              <a:schemeClr val="tx1"/>
            </a:solidFill>
          </a:ln>
        </p:spPr>
        <p:txBody>
          <a:bodyPr wrap="square" rtlCol="0">
            <a:spAutoFit/>
          </a:bodyPr>
          <a:lstStyle/>
          <a:p>
            <a:r>
              <a:rPr lang="en-US" sz="3600" dirty="0" smtClean="0"/>
              <a:t>22 But Jesus, aware of their </a:t>
            </a:r>
            <a:r>
              <a:rPr lang="en-US" sz="3600" dirty="0" err="1" smtClean="0"/>
              <a:t>reasonings</a:t>
            </a:r>
            <a:r>
              <a:rPr lang="en-US" sz="3600" dirty="0" smtClean="0"/>
              <a:t>, answered and said to them, “Why are you reasoning in your hearts?” </a:t>
            </a:r>
            <a:endParaRPr lang="en-US" sz="3600" dirty="0"/>
          </a:p>
        </p:txBody>
      </p:sp>
    </p:spTree>
    <p:extLst>
      <p:ext uri="{BB962C8B-B14F-4D97-AF65-F5344CB8AC3E}">
        <p14:creationId xmlns:p14="http://schemas.microsoft.com/office/powerpoint/2010/main" val="42859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900" b="1" dirty="0">
                <a:solidFill>
                  <a:prstClr val="black"/>
                </a:solidFill>
                <a:latin typeface="+mn-lt"/>
                <a:cs typeface="Times New Roman" panose="02020603050405020304" pitchFamily="18" charset="0"/>
              </a:rPr>
              <a:t>What the </a:t>
            </a:r>
            <a:r>
              <a:rPr lang="en-US" sz="11500" b="1" dirty="0">
                <a:solidFill>
                  <a:srgbClr val="FF0000"/>
                </a:solidFill>
                <a:latin typeface="Segoe Print" panose="02000600000000000000" pitchFamily="2" charset="0"/>
              </a:rPr>
              <a:t>Heart</a:t>
            </a:r>
            <a:r>
              <a:rPr lang="en-US" sz="7900" b="1" dirty="0">
                <a:solidFill>
                  <a:prstClr val="black"/>
                </a:solidFill>
              </a:rPr>
              <a:t> </a:t>
            </a:r>
            <a:r>
              <a:rPr lang="en-US" sz="7900" b="1" dirty="0">
                <a:solidFill>
                  <a:prstClr val="black"/>
                </a:solidFill>
                <a:latin typeface="+mn-lt"/>
                <a:cs typeface="Times New Roman" panose="02020603050405020304" pitchFamily="18" charset="0"/>
              </a:rPr>
              <a:t>is…</a:t>
            </a:r>
            <a:endParaRPr lang="en-US" dirty="0">
              <a:latin typeface="+mn-lt"/>
            </a:endParaRPr>
          </a:p>
        </p:txBody>
      </p:sp>
      <p:sp>
        <p:nvSpPr>
          <p:cNvPr id="3" name="Content Placeholder 2"/>
          <p:cNvSpPr>
            <a:spLocks noGrp="1"/>
          </p:cNvSpPr>
          <p:nvPr>
            <p:ph idx="1"/>
          </p:nvPr>
        </p:nvSpPr>
        <p:spPr>
          <a:xfrm>
            <a:off x="838199" y="1825624"/>
            <a:ext cx="11179630" cy="5032375"/>
          </a:xfrm>
        </p:spPr>
        <p:txBody>
          <a:bodyPr>
            <a:normAutofit/>
          </a:bodyPr>
          <a:lstStyle/>
          <a:p>
            <a:pPr marL="0" indent="0">
              <a:buNone/>
            </a:pPr>
            <a:r>
              <a:rPr lang="en-US" sz="5400" b="1" dirty="0" smtClean="0">
                <a:solidFill>
                  <a:srgbClr val="FF0000"/>
                </a:solidFill>
                <a:latin typeface="Segoe Print" panose="02000600000000000000" pitchFamily="2" charset="0"/>
              </a:rPr>
              <a:t>Emotions</a:t>
            </a:r>
          </a:p>
          <a:p>
            <a:r>
              <a:rPr lang="en-US" sz="4400" b="1" dirty="0" smtClean="0"/>
              <a:t>Loves</a:t>
            </a:r>
            <a:r>
              <a:rPr lang="en-US" sz="4400" dirty="0" smtClean="0"/>
              <a:t> – Matt. 22:37</a:t>
            </a:r>
          </a:p>
          <a:p>
            <a:r>
              <a:rPr lang="en-US" sz="4400" b="1" dirty="0" smtClean="0"/>
              <a:t>Despises </a:t>
            </a:r>
            <a:r>
              <a:rPr lang="en-US" sz="4400" dirty="0" smtClean="0"/>
              <a:t>– 2</a:t>
            </a:r>
            <a:r>
              <a:rPr lang="en-US" sz="4400" baseline="30000" dirty="0" smtClean="0"/>
              <a:t>nd</a:t>
            </a:r>
            <a:r>
              <a:rPr lang="en-US" sz="4400" dirty="0" smtClean="0"/>
              <a:t> Sam. 6:16</a:t>
            </a:r>
          </a:p>
          <a:p>
            <a:r>
              <a:rPr lang="en-US" sz="4400" b="1" dirty="0" smtClean="0"/>
              <a:t>Desires</a:t>
            </a:r>
            <a:r>
              <a:rPr lang="en-US" sz="4400" dirty="0" smtClean="0"/>
              <a:t> – Rom. 10:1</a:t>
            </a:r>
          </a:p>
          <a:p>
            <a:r>
              <a:rPr lang="en-US" sz="4400" b="1" dirty="0" smtClean="0"/>
              <a:t>Trusts </a:t>
            </a:r>
            <a:r>
              <a:rPr lang="en-US" sz="4400" dirty="0" smtClean="0"/>
              <a:t>– Prov. 3:5</a:t>
            </a:r>
            <a:endParaRPr lang="en-US" sz="4400" dirty="0"/>
          </a:p>
        </p:txBody>
      </p:sp>
      <p:sp>
        <p:nvSpPr>
          <p:cNvPr id="4" name="TextBox 3"/>
          <p:cNvSpPr txBox="1"/>
          <p:nvPr/>
        </p:nvSpPr>
        <p:spPr>
          <a:xfrm>
            <a:off x="4536373" y="54229"/>
            <a:ext cx="7562596" cy="3416320"/>
          </a:xfrm>
          <a:prstGeom prst="rect">
            <a:avLst/>
          </a:prstGeom>
          <a:solidFill>
            <a:schemeClr val="bg1"/>
          </a:solidFill>
          <a:ln w="38100">
            <a:solidFill>
              <a:schemeClr val="tx1"/>
            </a:solidFill>
          </a:ln>
        </p:spPr>
        <p:txBody>
          <a:bodyPr wrap="square" rtlCol="0">
            <a:spAutoFit/>
          </a:bodyPr>
          <a:lstStyle/>
          <a:p>
            <a:r>
              <a:rPr lang="en-US" sz="3600" dirty="0" smtClean="0"/>
              <a:t>16 Then it happened as the ark of the LORD came into the city of David that Michal the daughter of Saul looked out of the window and saw King David leaping and dancing before the LORD; and she despised him in her heart. </a:t>
            </a:r>
            <a:endParaRPr lang="en-US" sz="3600" dirty="0"/>
          </a:p>
        </p:txBody>
      </p:sp>
      <p:sp>
        <p:nvSpPr>
          <p:cNvPr id="5" name="TextBox 4"/>
          <p:cNvSpPr txBox="1"/>
          <p:nvPr/>
        </p:nvSpPr>
        <p:spPr>
          <a:xfrm>
            <a:off x="5842657" y="3531714"/>
            <a:ext cx="6159327" cy="1754326"/>
          </a:xfrm>
          <a:prstGeom prst="rect">
            <a:avLst/>
          </a:prstGeom>
          <a:solidFill>
            <a:schemeClr val="bg1"/>
          </a:solidFill>
          <a:ln w="38100">
            <a:solidFill>
              <a:schemeClr val="tx1"/>
            </a:solidFill>
          </a:ln>
        </p:spPr>
        <p:txBody>
          <a:bodyPr wrap="square" rtlCol="0">
            <a:spAutoFit/>
          </a:bodyPr>
          <a:lstStyle/>
          <a:p>
            <a:r>
              <a:rPr lang="en-US" sz="3600" dirty="0" smtClean="0"/>
              <a:t>1  Brethren, my heart’s desire and my prayer to God for them is for their salvation.</a:t>
            </a:r>
            <a:endParaRPr lang="en-US" sz="3600" dirty="0"/>
          </a:p>
        </p:txBody>
      </p:sp>
    </p:spTree>
    <p:extLst>
      <p:ext uri="{BB962C8B-B14F-4D97-AF65-F5344CB8AC3E}">
        <p14:creationId xmlns:p14="http://schemas.microsoft.com/office/powerpoint/2010/main" val="229790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900" b="1" dirty="0">
                <a:solidFill>
                  <a:prstClr val="black"/>
                </a:solidFill>
                <a:latin typeface="+mn-lt"/>
                <a:cs typeface="Times New Roman" panose="02020603050405020304" pitchFamily="18" charset="0"/>
              </a:rPr>
              <a:t>What the </a:t>
            </a:r>
            <a:r>
              <a:rPr lang="en-US" sz="11500" b="1" dirty="0">
                <a:solidFill>
                  <a:srgbClr val="FF0000"/>
                </a:solidFill>
                <a:latin typeface="Segoe Print" panose="02000600000000000000" pitchFamily="2" charset="0"/>
              </a:rPr>
              <a:t>Heart</a:t>
            </a:r>
            <a:r>
              <a:rPr lang="en-US" sz="7900" b="1" dirty="0">
                <a:solidFill>
                  <a:prstClr val="black"/>
                </a:solidFill>
              </a:rPr>
              <a:t> </a:t>
            </a:r>
            <a:r>
              <a:rPr lang="en-US" sz="7900" b="1" dirty="0">
                <a:solidFill>
                  <a:prstClr val="black"/>
                </a:solidFill>
                <a:latin typeface="+mn-lt"/>
                <a:cs typeface="Times New Roman" panose="02020603050405020304" pitchFamily="18" charset="0"/>
              </a:rPr>
              <a:t>is…</a:t>
            </a:r>
            <a:endParaRPr lang="en-US" dirty="0">
              <a:latin typeface="+mn-lt"/>
            </a:endParaRPr>
          </a:p>
        </p:txBody>
      </p:sp>
      <p:sp>
        <p:nvSpPr>
          <p:cNvPr id="3" name="Content Placeholder 2"/>
          <p:cNvSpPr>
            <a:spLocks noGrp="1"/>
          </p:cNvSpPr>
          <p:nvPr>
            <p:ph idx="1"/>
          </p:nvPr>
        </p:nvSpPr>
        <p:spPr>
          <a:xfrm>
            <a:off x="838199" y="1825624"/>
            <a:ext cx="11179630" cy="5032375"/>
          </a:xfrm>
        </p:spPr>
        <p:txBody>
          <a:bodyPr>
            <a:normAutofit/>
          </a:bodyPr>
          <a:lstStyle/>
          <a:p>
            <a:pPr marL="0" indent="0">
              <a:buNone/>
            </a:pPr>
            <a:r>
              <a:rPr lang="en-US" sz="5400" b="1" dirty="0" smtClean="0">
                <a:solidFill>
                  <a:srgbClr val="FF0000"/>
                </a:solidFill>
                <a:latin typeface="Segoe Print" panose="02000600000000000000" pitchFamily="2" charset="0"/>
              </a:rPr>
              <a:t>Will</a:t>
            </a:r>
          </a:p>
          <a:p>
            <a:r>
              <a:rPr lang="en-US" sz="4400" b="1" dirty="0" smtClean="0"/>
              <a:t>Intentions </a:t>
            </a:r>
            <a:r>
              <a:rPr lang="en-US" sz="4400" dirty="0" smtClean="0"/>
              <a:t>– Heb. 4:12</a:t>
            </a:r>
          </a:p>
          <a:p>
            <a:r>
              <a:rPr lang="en-US" sz="4400" b="1" dirty="0" smtClean="0"/>
              <a:t>Purposes</a:t>
            </a:r>
            <a:r>
              <a:rPr lang="en-US" sz="4400" dirty="0" smtClean="0"/>
              <a:t> – 2 Cor. 9:7</a:t>
            </a:r>
          </a:p>
          <a:p>
            <a:r>
              <a:rPr lang="en-US" sz="4400" b="1" dirty="0" smtClean="0"/>
              <a:t>Stands Firm</a:t>
            </a:r>
            <a:r>
              <a:rPr lang="en-US" sz="4400" dirty="0" smtClean="0"/>
              <a:t> – 1 Cor. 7:37</a:t>
            </a:r>
          </a:p>
          <a:p>
            <a:r>
              <a:rPr lang="en-US" sz="4400" b="1" dirty="0" smtClean="0"/>
              <a:t>Obeys</a:t>
            </a:r>
            <a:r>
              <a:rPr lang="en-US" sz="4400" dirty="0" smtClean="0"/>
              <a:t> – Rom. 6:17</a:t>
            </a:r>
            <a:endParaRPr lang="en-US" sz="4400" dirty="0"/>
          </a:p>
        </p:txBody>
      </p:sp>
      <p:sp>
        <p:nvSpPr>
          <p:cNvPr id="4" name="TextBox 3"/>
          <p:cNvSpPr txBox="1"/>
          <p:nvPr/>
        </p:nvSpPr>
        <p:spPr>
          <a:xfrm>
            <a:off x="6234545" y="693519"/>
            <a:ext cx="5957455" cy="4524315"/>
          </a:xfrm>
          <a:prstGeom prst="rect">
            <a:avLst/>
          </a:prstGeom>
          <a:solidFill>
            <a:schemeClr val="bg1"/>
          </a:solidFill>
          <a:ln w="38100">
            <a:solidFill>
              <a:schemeClr val="tx1"/>
            </a:solidFill>
          </a:ln>
        </p:spPr>
        <p:txBody>
          <a:bodyPr wrap="square" rtlCol="0">
            <a:spAutoFit/>
          </a:bodyPr>
          <a:lstStyle/>
          <a:p>
            <a:r>
              <a:rPr lang="en-US" sz="3600" dirty="0" smtClean="0"/>
              <a:t>12 For the word of God is living and active and sharper than any two-edged sword, and piercing as far as the division of soul and spirit, of both joints and marrow, and able to judge the thoughts and intentions of the heart. </a:t>
            </a:r>
            <a:endParaRPr lang="en-US" sz="3600" dirty="0"/>
          </a:p>
        </p:txBody>
      </p:sp>
      <p:sp>
        <p:nvSpPr>
          <p:cNvPr id="5" name="TextBox 4"/>
          <p:cNvSpPr txBox="1"/>
          <p:nvPr/>
        </p:nvSpPr>
        <p:spPr>
          <a:xfrm>
            <a:off x="5973285" y="3211084"/>
            <a:ext cx="6159327" cy="1200329"/>
          </a:xfrm>
          <a:prstGeom prst="rect">
            <a:avLst/>
          </a:prstGeom>
          <a:solidFill>
            <a:schemeClr val="bg1"/>
          </a:solidFill>
          <a:ln w="38100">
            <a:solidFill>
              <a:schemeClr val="tx1"/>
            </a:solidFill>
          </a:ln>
        </p:spPr>
        <p:txBody>
          <a:bodyPr wrap="square" rtlCol="0">
            <a:spAutoFit/>
          </a:bodyPr>
          <a:lstStyle/>
          <a:p>
            <a:r>
              <a:rPr lang="en-US" sz="3600" dirty="0" smtClean="0"/>
              <a:t>7 Each one must do just as he has purposed in his heart…</a:t>
            </a:r>
            <a:endParaRPr lang="en-US" sz="3600" dirty="0"/>
          </a:p>
        </p:txBody>
      </p:sp>
      <p:sp>
        <p:nvSpPr>
          <p:cNvPr id="6" name="TextBox 5"/>
          <p:cNvSpPr txBox="1"/>
          <p:nvPr/>
        </p:nvSpPr>
        <p:spPr>
          <a:xfrm>
            <a:off x="5567551" y="3814740"/>
            <a:ext cx="6159327" cy="2862322"/>
          </a:xfrm>
          <a:prstGeom prst="rect">
            <a:avLst/>
          </a:prstGeom>
          <a:solidFill>
            <a:schemeClr val="bg1"/>
          </a:solidFill>
          <a:ln w="38100">
            <a:solidFill>
              <a:schemeClr val="tx1"/>
            </a:solidFill>
          </a:ln>
        </p:spPr>
        <p:txBody>
          <a:bodyPr wrap="square" rtlCol="0">
            <a:spAutoFit/>
          </a:bodyPr>
          <a:lstStyle/>
          <a:p>
            <a:r>
              <a:rPr lang="en-US" sz="3600" dirty="0" smtClean="0"/>
              <a:t>17 But thanks be to God that though you were slaves of sin, you became obedient from the heart to that form of teaching to which you were committed,</a:t>
            </a:r>
            <a:endParaRPr lang="en-US" sz="3600" dirty="0"/>
          </a:p>
        </p:txBody>
      </p:sp>
    </p:spTree>
    <p:extLst>
      <p:ext uri="{BB962C8B-B14F-4D97-AF65-F5344CB8AC3E}">
        <p14:creationId xmlns:p14="http://schemas.microsoft.com/office/powerpoint/2010/main" val="319599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900" b="1" dirty="0">
                <a:solidFill>
                  <a:prstClr val="black"/>
                </a:solidFill>
                <a:latin typeface="+mn-lt"/>
                <a:cs typeface="Times New Roman" panose="02020603050405020304" pitchFamily="18" charset="0"/>
              </a:rPr>
              <a:t>What the </a:t>
            </a:r>
            <a:r>
              <a:rPr lang="en-US" sz="11500" b="1" dirty="0">
                <a:solidFill>
                  <a:srgbClr val="FF0000"/>
                </a:solidFill>
                <a:latin typeface="Segoe Print" panose="02000600000000000000" pitchFamily="2" charset="0"/>
              </a:rPr>
              <a:t>Heart</a:t>
            </a:r>
            <a:r>
              <a:rPr lang="en-US" sz="7900" b="1" dirty="0">
                <a:solidFill>
                  <a:prstClr val="black"/>
                </a:solidFill>
              </a:rPr>
              <a:t> </a:t>
            </a:r>
            <a:r>
              <a:rPr lang="en-US" sz="7900" b="1" dirty="0">
                <a:solidFill>
                  <a:prstClr val="black"/>
                </a:solidFill>
                <a:latin typeface="+mn-lt"/>
                <a:cs typeface="Times New Roman" panose="02020603050405020304" pitchFamily="18" charset="0"/>
              </a:rPr>
              <a:t>is…</a:t>
            </a:r>
            <a:endParaRPr lang="en-US" dirty="0">
              <a:latin typeface="+mn-lt"/>
            </a:endParaRPr>
          </a:p>
        </p:txBody>
      </p:sp>
      <p:sp>
        <p:nvSpPr>
          <p:cNvPr id="3" name="Content Placeholder 2"/>
          <p:cNvSpPr>
            <a:spLocks noGrp="1"/>
          </p:cNvSpPr>
          <p:nvPr>
            <p:ph idx="1"/>
          </p:nvPr>
        </p:nvSpPr>
        <p:spPr>
          <a:xfrm>
            <a:off x="838199" y="1825624"/>
            <a:ext cx="11179630" cy="5032375"/>
          </a:xfrm>
        </p:spPr>
        <p:txBody>
          <a:bodyPr>
            <a:normAutofit/>
          </a:bodyPr>
          <a:lstStyle/>
          <a:p>
            <a:r>
              <a:rPr lang="en-US" sz="4400" b="1" dirty="0" smtClean="0"/>
              <a:t>We began in Jer. 31</a:t>
            </a:r>
            <a:endParaRPr lang="en-US" sz="4400" dirty="0" smtClean="0"/>
          </a:p>
          <a:p>
            <a:pPr lvl="1"/>
            <a:r>
              <a:rPr lang="en-US" sz="4000" i="1" dirty="0" smtClean="0"/>
              <a:t>“I will put My law within them, and on </a:t>
            </a:r>
            <a:r>
              <a:rPr lang="en-US" sz="4000" i="1" smtClean="0"/>
              <a:t>their   heart </a:t>
            </a:r>
            <a:r>
              <a:rPr lang="en-US" sz="4000" i="1" dirty="0" smtClean="0"/>
              <a:t>I will write it…” </a:t>
            </a:r>
            <a:endParaRPr lang="en-US" sz="4000" dirty="0" smtClean="0"/>
          </a:p>
          <a:p>
            <a:r>
              <a:rPr lang="en-US" sz="4400" b="1" dirty="0" smtClean="0"/>
              <a:t>We are to be the fulfillment </a:t>
            </a:r>
          </a:p>
          <a:p>
            <a:pPr lvl="1"/>
            <a:r>
              <a:rPr lang="en-US" sz="4000" b="1" dirty="0" smtClean="0"/>
              <a:t>2 Cor. 3:2-3</a:t>
            </a:r>
            <a:endParaRPr lang="en-US" sz="4000" dirty="0" smtClean="0"/>
          </a:p>
        </p:txBody>
      </p:sp>
      <p:sp>
        <p:nvSpPr>
          <p:cNvPr id="4" name="TextBox 3"/>
          <p:cNvSpPr txBox="1"/>
          <p:nvPr/>
        </p:nvSpPr>
        <p:spPr>
          <a:xfrm>
            <a:off x="926285" y="1550515"/>
            <a:ext cx="9688279" cy="2862322"/>
          </a:xfrm>
          <a:prstGeom prst="rect">
            <a:avLst/>
          </a:prstGeom>
          <a:solidFill>
            <a:schemeClr val="bg1"/>
          </a:solidFill>
          <a:ln w="38100">
            <a:solidFill>
              <a:schemeClr val="tx1"/>
            </a:solidFill>
          </a:ln>
        </p:spPr>
        <p:txBody>
          <a:bodyPr wrap="square" rtlCol="0">
            <a:spAutoFit/>
          </a:bodyPr>
          <a:lstStyle/>
          <a:p>
            <a:r>
              <a:rPr lang="en-US" sz="3600" dirty="0" smtClean="0"/>
              <a:t>2 You are our letter, written in our hearts, known and read by all men; 3 being manifested that you are a letter of Christ, cared for by us, written not with ink but with the Spirit of the living God, not on tablets of stone but on tablets of human hearts.</a:t>
            </a:r>
            <a:endParaRPr lang="en-US" sz="3600" dirty="0"/>
          </a:p>
        </p:txBody>
      </p:sp>
    </p:spTree>
    <p:extLst>
      <p:ext uri="{BB962C8B-B14F-4D97-AF65-F5344CB8AC3E}">
        <p14:creationId xmlns:p14="http://schemas.microsoft.com/office/powerpoint/2010/main" val="143640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900" b="1" dirty="0">
                <a:solidFill>
                  <a:prstClr val="black"/>
                </a:solidFill>
                <a:latin typeface="+mn-lt"/>
                <a:cs typeface="Times New Roman" panose="02020603050405020304" pitchFamily="18" charset="0"/>
              </a:rPr>
              <a:t>What the </a:t>
            </a:r>
            <a:r>
              <a:rPr lang="en-US" sz="11500" b="1" dirty="0">
                <a:solidFill>
                  <a:srgbClr val="FF0000"/>
                </a:solidFill>
                <a:latin typeface="Segoe Print" panose="02000600000000000000" pitchFamily="2" charset="0"/>
              </a:rPr>
              <a:t>Heart</a:t>
            </a:r>
            <a:r>
              <a:rPr lang="en-US" sz="7900" b="1" dirty="0">
                <a:solidFill>
                  <a:prstClr val="black"/>
                </a:solidFill>
              </a:rPr>
              <a:t> </a:t>
            </a:r>
            <a:r>
              <a:rPr lang="en-US" sz="7900" b="1" dirty="0">
                <a:solidFill>
                  <a:prstClr val="black"/>
                </a:solidFill>
                <a:latin typeface="+mn-lt"/>
                <a:cs typeface="Times New Roman" panose="02020603050405020304" pitchFamily="18" charset="0"/>
              </a:rPr>
              <a:t>is…</a:t>
            </a:r>
            <a:endParaRPr lang="en-US" dirty="0">
              <a:latin typeface="+mn-lt"/>
            </a:endParaRPr>
          </a:p>
        </p:txBody>
      </p:sp>
      <p:sp>
        <p:nvSpPr>
          <p:cNvPr id="3" name="Content Placeholder 2"/>
          <p:cNvSpPr>
            <a:spLocks noGrp="1"/>
          </p:cNvSpPr>
          <p:nvPr>
            <p:ph idx="1"/>
          </p:nvPr>
        </p:nvSpPr>
        <p:spPr>
          <a:xfrm>
            <a:off x="553199" y="1956249"/>
            <a:ext cx="11179630" cy="5032375"/>
          </a:xfrm>
        </p:spPr>
        <p:txBody>
          <a:bodyPr>
            <a:normAutofit/>
          </a:bodyPr>
          <a:lstStyle/>
          <a:p>
            <a:pPr marL="0" indent="0" algn="r">
              <a:buNone/>
            </a:pPr>
            <a:r>
              <a:rPr lang="en-US" sz="4400" b="1" dirty="0" smtClean="0"/>
              <a:t>“but sanctify the Lord as Christ </a:t>
            </a:r>
            <a:r>
              <a:rPr lang="en-US" sz="4400" b="1" i="1" u="sng" dirty="0" smtClean="0">
                <a:solidFill>
                  <a:srgbClr val="FF0000"/>
                </a:solidFill>
              </a:rPr>
              <a:t>in your heart</a:t>
            </a:r>
            <a:r>
              <a:rPr lang="en-US" sz="4400" b="1" dirty="0" smtClean="0"/>
              <a:t>…” </a:t>
            </a:r>
            <a:r>
              <a:rPr lang="en-US" sz="4000" b="1" dirty="0" smtClean="0"/>
              <a:t>-1 Pet. 3:15 </a:t>
            </a:r>
            <a:endParaRPr lang="en-US" sz="4000" dirty="0" smtClean="0"/>
          </a:p>
          <a:p>
            <a:endParaRPr lang="en-US" sz="4400" b="1" dirty="0" smtClean="0"/>
          </a:p>
          <a:p>
            <a:pPr marL="0" indent="0">
              <a:buNone/>
            </a:pPr>
            <a:r>
              <a:rPr lang="en-US" sz="4400" b="1" dirty="0" smtClean="0"/>
              <a:t>Let Him </a:t>
            </a:r>
            <a:r>
              <a:rPr lang="en-US" sz="4400" b="1" u="sng" dirty="0" smtClean="0"/>
              <a:t>reign</a:t>
            </a:r>
            <a:r>
              <a:rPr lang="en-US" sz="4400" b="1" dirty="0" smtClean="0"/>
              <a:t> and </a:t>
            </a:r>
            <a:r>
              <a:rPr lang="en-US" sz="4400" b="1" u="sng" dirty="0" smtClean="0"/>
              <a:t>rule</a:t>
            </a:r>
            <a:r>
              <a:rPr lang="en-US" sz="4400" b="1" dirty="0" smtClean="0"/>
              <a:t> over all we: </a:t>
            </a:r>
          </a:p>
          <a:p>
            <a:pPr lvl="1"/>
            <a:r>
              <a:rPr lang="en-US" sz="4000" b="1" dirty="0" smtClean="0"/>
              <a:t>Think</a:t>
            </a:r>
          </a:p>
          <a:p>
            <a:pPr lvl="1"/>
            <a:r>
              <a:rPr lang="en-US" sz="4000" b="1" dirty="0" smtClean="0"/>
              <a:t>Feel</a:t>
            </a:r>
          </a:p>
          <a:p>
            <a:pPr lvl="1"/>
            <a:r>
              <a:rPr lang="en-US" sz="4000" b="1" dirty="0" smtClean="0"/>
              <a:t>Do </a:t>
            </a:r>
            <a:endParaRPr lang="en-US" sz="4000" dirty="0" smtClean="0"/>
          </a:p>
        </p:txBody>
      </p:sp>
    </p:spTree>
    <p:extLst>
      <p:ext uri="{BB962C8B-B14F-4D97-AF65-F5344CB8AC3E}">
        <p14:creationId xmlns:p14="http://schemas.microsoft.com/office/powerpoint/2010/main" val="194520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575</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Segoe Print</vt:lpstr>
      <vt:lpstr>Times New Roman</vt:lpstr>
      <vt:lpstr>Office Theme</vt:lpstr>
      <vt:lpstr>PowerPoint Presentation</vt:lpstr>
      <vt:lpstr>What the Heart is…</vt:lpstr>
      <vt:lpstr>PowerPoint Presentation</vt:lpstr>
      <vt:lpstr>What the Heart is…</vt:lpstr>
      <vt:lpstr>What the Heart is…</vt:lpstr>
      <vt:lpstr>What the Heart is…</vt:lpstr>
      <vt:lpstr>What the Heart is…</vt:lpstr>
      <vt:lpstr>What the Heart is…</vt:lpstr>
      <vt:lpstr>What the Heart 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Heart is…</dc:title>
  <dc:creator>Bob McPherson II</dc:creator>
  <cp:lastModifiedBy>Owner</cp:lastModifiedBy>
  <cp:revision>19</cp:revision>
  <dcterms:created xsi:type="dcterms:W3CDTF">2018-04-07T14:08:45Z</dcterms:created>
  <dcterms:modified xsi:type="dcterms:W3CDTF">2018-04-07T20:57:09Z</dcterms:modified>
</cp:coreProperties>
</file>