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sldIdLst>
    <p:sldId id="262" r:id="rId3"/>
    <p:sldId id="257" r:id="rId4"/>
    <p:sldId id="265" r:id="rId5"/>
    <p:sldId id="258" r:id="rId6"/>
    <p:sldId id="263" r:id="rId7"/>
    <p:sldId id="260" r:id="rId8"/>
    <p:sldId id="264" r:id="rId9"/>
    <p:sldId id="261" r:id="rId10"/>
    <p:sldId id="25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2CC"/>
    <a:srgbClr val="FFF7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9F2A-D81A-4291-A327-98AB3EDC9942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645B4-8F6C-489A-BCDD-F19BAA82C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312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9F2A-D81A-4291-A327-98AB3EDC9942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645B4-8F6C-489A-BCDD-F19BAA82C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015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9F2A-D81A-4291-A327-98AB3EDC9942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645B4-8F6C-489A-BCDD-F19BAA82C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158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9F2A-D81A-4291-A327-98AB3EDC9942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645B4-8F6C-489A-BCDD-F19BAA82C26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8091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9F2A-D81A-4291-A327-98AB3EDC9942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645B4-8F6C-489A-BCDD-F19BAA82C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68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9F2A-D81A-4291-A327-98AB3EDC9942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645B4-8F6C-489A-BCDD-F19BAA82C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8123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9F2A-D81A-4291-A327-98AB3EDC9942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645B4-8F6C-489A-BCDD-F19BAA82C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6172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9F2A-D81A-4291-A327-98AB3EDC9942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645B4-8F6C-489A-BCDD-F19BAA82C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2375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9F2A-D81A-4291-A327-98AB3EDC9942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645B4-8F6C-489A-BCDD-F19BAA82C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5466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498CBBE-EEFC-4A20-B20E-EAE11B4A9AB4}" type="datetimeFigureOut">
              <a:rPr lang="en-US" smtClean="0"/>
              <a:pPr/>
              <a:t>5/5/2018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0ABF867-790A-4D7B-BEA9-F51A4C22277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34739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8CBBE-EEFC-4A20-B20E-EAE11B4A9AB4}" type="datetimeFigureOut">
              <a:rPr lang="en-US" smtClean="0">
                <a:solidFill>
                  <a:srgbClr val="DDDDDD"/>
                </a:solidFill>
              </a:rPr>
              <a:pPr/>
              <a:t>5/5/2018</a:t>
            </a:fld>
            <a:endParaRPr lang="en-US">
              <a:solidFill>
                <a:srgbClr val="DDDDD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DDDD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BF867-790A-4D7B-BEA9-F51A4C222776}" type="slidenum">
              <a:rPr lang="en-US" smtClean="0">
                <a:solidFill>
                  <a:srgbClr val="DDDDDD"/>
                </a:solidFill>
              </a:rPr>
              <a:pPr/>
              <a:t>‹#›</a:t>
            </a:fld>
            <a:endParaRPr lang="en-US">
              <a:solidFill>
                <a:srgbClr val="DDDD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000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9F2A-D81A-4291-A327-98AB3EDC9942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645B4-8F6C-489A-BCDD-F19BAA82C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4645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8CBBE-EEFC-4A20-B20E-EAE11B4A9AB4}" type="datetimeFigureOut">
              <a:rPr lang="en-US" smtClean="0">
                <a:solidFill>
                  <a:srgbClr val="DDDDDD"/>
                </a:solidFill>
              </a:rPr>
              <a:pPr/>
              <a:t>5/5/2018</a:t>
            </a:fld>
            <a:endParaRPr lang="en-US">
              <a:solidFill>
                <a:srgbClr val="DDDDD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DDDD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BF867-790A-4D7B-BEA9-F51A4C222776}" type="slidenum">
              <a:rPr lang="en-US" smtClean="0">
                <a:solidFill>
                  <a:srgbClr val="DDDDDD"/>
                </a:solidFill>
              </a:rPr>
              <a:pPr/>
              <a:t>‹#›</a:t>
            </a:fld>
            <a:endParaRPr lang="en-US">
              <a:solidFill>
                <a:srgbClr val="DDDDDD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0225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8CBBE-EEFC-4A20-B20E-EAE11B4A9AB4}" type="datetimeFigureOut">
              <a:rPr lang="en-US" smtClean="0">
                <a:solidFill>
                  <a:srgbClr val="DDDDDD"/>
                </a:solidFill>
              </a:rPr>
              <a:pPr/>
              <a:t>5/5/2018</a:t>
            </a:fld>
            <a:endParaRPr lang="en-US">
              <a:solidFill>
                <a:srgbClr val="DDDDD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DDDD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BF867-790A-4D7B-BEA9-F51A4C222776}" type="slidenum">
              <a:rPr lang="en-US" smtClean="0">
                <a:solidFill>
                  <a:srgbClr val="DDDDDD"/>
                </a:solidFill>
              </a:rPr>
              <a:pPr/>
              <a:t>‹#›</a:t>
            </a:fld>
            <a:endParaRPr lang="en-US">
              <a:solidFill>
                <a:srgbClr val="DDDD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6719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8CBBE-EEFC-4A20-B20E-EAE11B4A9AB4}" type="datetimeFigureOut">
              <a:rPr lang="en-US" smtClean="0">
                <a:solidFill>
                  <a:srgbClr val="DDDDDD"/>
                </a:solidFill>
              </a:rPr>
              <a:pPr/>
              <a:t>5/5/2018</a:t>
            </a:fld>
            <a:endParaRPr lang="en-US">
              <a:solidFill>
                <a:srgbClr val="DDDDD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DDDD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BF867-790A-4D7B-BEA9-F51A4C222776}" type="slidenum">
              <a:rPr lang="en-US" smtClean="0">
                <a:solidFill>
                  <a:srgbClr val="DDDDDD"/>
                </a:solidFill>
              </a:rPr>
              <a:pPr/>
              <a:t>‹#›</a:t>
            </a:fld>
            <a:endParaRPr lang="en-US">
              <a:solidFill>
                <a:srgbClr val="DDDD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2699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8CBBE-EEFC-4A20-B20E-EAE11B4A9AB4}" type="datetimeFigureOut">
              <a:rPr lang="en-US" smtClean="0">
                <a:solidFill>
                  <a:srgbClr val="DDDDDD"/>
                </a:solidFill>
              </a:rPr>
              <a:pPr/>
              <a:t>5/5/2018</a:t>
            </a:fld>
            <a:endParaRPr lang="en-US">
              <a:solidFill>
                <a:srgbClr val="DDDDD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DDDD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BF867-790A-4D7B-BEA9-F51A4C222776}" type="slidenum">
              <a:rPr lang="en-US" smtClean="0">
                <a:solidFill>
                  <a:srgbClr val="DDDDDD"/>
                </a:solidFill>
              </a:rPr>
              <a:pPr/>
              <a:t>‹#›</a:t>
            </a:fld>
            <a:endParaRPr lang="en-US">
              <a:solidFill>
                <a:srgbClr val="DDDD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2724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8CBBE-EEFC-4A20-B20E-EAE11B4A9AB4}" type="datetimeFigureOut">
              <a:rPr lang="en-US" smtClean="0">
                <a:solidFill>
                  <a:srgbClr val="DDDDDD"/>
                </a:solidFill>
              </a:rPr>
              <a:pPr/>
              <a:t>5/5/2018</a:t>
            </a:fld>
            <a:endParaRPr lang="en-US">
              <a:solidFill>
                <a:srgbClr val="DDDDD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DDDD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BF867-790A-4D7B-BEA9-F51A4C222776}" type="slidenum">
              <a:rPr lang="en-US" smtClean="0">
                <a:solidFill>
                  <a:srgbClr val="DDDDDD"/>
                </a:solidFill>
              </a:rPr>
              <a:pPr/>
              <a:t>‹#›</a:t>
            </a:fld>
            <a:endParaRPr lang="en-US">
              <a:solidFill>
                <a:srgbClr val="DDDD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8292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8CBBE-EEFC-4A20-B20E-EAE11B4A9AB4}" type="datetimeFigureOut">
              <a:rPr lang="en-US" smtClean="0">
                <a:solidFill>
                  <a:srgbClr val="DDDDDD"/>
                </a:solidFill>
              </a:rPr>
              <a:pPr/>
              <a:t>5/5/2018</a:t>
            </a:fld>
            <a:endParaRPr lang="en-US">
              <a:solidFill>
                <a:srgbClr val="DDDDD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DDDD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BF867-790A-4D7B-BEA9-F51A4C222776}" type="slidenum">
              <a:rPr lang="en-US" smtClean="0">
                <a:solidFill>
                  <a:srgbClr val="DDDDDD"/>
                </a:solidFill>
              </a:rPr>
              <a:pPr/>
              <a:t>‹#›</a:t>
            </a:fld>
            <a:endParaRPr lang="en-US">
              <a:solidFill>
                <a:srgbClr val="DDDD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0184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8CBBE-EEFC-4A20-B20E-EAE11B4A9AB4}" type="datetimeFigureOut">
              <a:rPr lang="en-US" smtClean="0">
                <a:solidFill>
                  <a:srgbClr val="DDDDDD"/>
                </a:solidFill>
              </a:rPr>
              <a:pPr/>
              <a:t>5/5/2018</a:t>
            </a:fld>
            <a:endParaRPr lang="en-US">
              <a:solidFill>
                <a:srgbClr val="DDDDD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DDDD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BF867-790A-4D7B-BEA9-F51A4C222776}" type="slidenum">
              <a:rPr lang="en-US" smtClean="0">
                <a:solidFill>
                  <a:srgbClr val="DDDDDD"/>
                </a:solidFill>
              </a:rPr>
              <a:pPr/>
              <a:t>‹#›</a:t>
            </a:fld>
            <a:endParaRPr lang="en-US">
              <a:solidFill>
                <a:srgbClr val="DDDD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0177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8CBBE-EEFC-4A20-B20E-EAE11B4A9AB4}" type="datetimeFigureOut">
              <a:rPr lang="en-US" smtClean="0">
                <a:solidFill>
                  <a:srgbClr val="DDDDDD"/>
                </a:solidFill>
              </a:rPr>
              <a:pPr/>
              <a:t>5/5/2018</a:t>
            </a:fld>
            <a:endParaRPr lang="en-US">
              <a:solidFill>
                <a:srgbClr val="DDDDD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DDDD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BF867-790A-4D7B-BEA9-F51A4C222776}" type="slidenum">
              <a:rPr lang="en-US" smtClean="0">
                <a:solidFill>
                  <a:srgbClr val="DDDDDD"/>
                </a:solidFill>
              </a:rPr>
              <a:pPr/>
              <a:t>‹#›</a:t>
            </a:fld>
            <a:endParaRPr lang="en-US">
              <a:solidFill>
                <a:srgbClr val="DDDD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1249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8CBBE-EEFC-4A20-B20E-EAE11B4A9AB4}" type="datetimeFigureOut">
              <a:rPr lang="en-US" smtClean="0">
                <a:solidFill>
                  <a:srgbClr val="DDDDDD"/>
                </a:solidFill>
              </a:rPr>
              <a:pPr/>
              <a:t>5/5/2018</a:t>
            </a:fld>
            <a:endParaRPr lang="en-US">
              <a:solidFill>
                <a:srgbClr val="DDDDD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DDDD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BF867-790A-4D7B-BEA9-F51A4C222776}" type="slidenum">
              <a:rPr lang="en-US" smtClean="0">
                <a:solidFill>
                  <a:srgbClr val="DDDDDD"/>
                </a:solidFill>
              </a:rPr>
              <a:pPr/>
              <a:t>‹#›</a:t>
            </a:fld>
            <a:endParaRPr lang="en-US">
              <a:solidFill>
                <a:srgbClr val="DDDD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615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9F2A-D81A-4291-A327-98AB3EDC9942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645B4-8F6C-489A-BCDD-F19BAA82C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042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9F2A-D81A-4291-A327-98AB3EDC9942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645B4-8F6C-489A-BCDD-F19BAA82C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510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9F2A-D81A-4291-A327-98AB3EDC9942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645B4-8F6C-489A-BCDD-F19BAA82C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785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9F2A-D81A-4291-A327-98AB3EDC9942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645B4-8F6C-489A-BCDD-F19BAA82C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888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9F2A-D81A-4291-A327-98AB3EDC9942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645B4-8F6C-489A-BCDD-F19BAA82C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358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9F2A-D81A-4291-A327-98AB3EDC9942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645B4-8F6C-489A-BCDD-F19BAA82C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072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9F2A-D81A-4291-A327-98AB3EDC9942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645B4-8F6C-489A-BCDD-F19BAA82C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452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23D9F2A-D81A-4291-A327-98AB3EDC9942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645B4-8F6C-489A-BCDD-F19BAA82C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1323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6498CBBE-EEFC-4A20-B20E-EAE11B4A9AB4}" type="datetimeFigureOut">
              <a:rPr lang="en-US" smtClean="0">
                <a:solidFill>
                  <a:srgbClr val="DDDDDD"/>
                </a:solidFill>
              </a:rPr>
              <a:pPr/>
              <a:t>5/5/2018</a:t>
            </a:fld>
            <a:endParaRPr lang="en-US">
              <a:solidFill>
                <a:srgbClr val="DDDDD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>
              <a:solidFill>
                <a:srgbClr val="DDDDD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0ABF867-790A-4D7B-BEA9-F51A4C222776}" type="slidenum">
              <a:rPr lang="en-US" smtClean="0">
                <a:solidFill>
                  <a:srgbClr val="DDDDDD"/>
                </a:solidFill>
              </a:rPr>
              <a:pPr/>
              <a:t>‹#›</a:t>
            </a:fld>
            <a:endParaRPr lang="en-US">
              <a:solidFill>
                <a:srgbClr val="DDDD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70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28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51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99"/>
            <a:ext cx="12192000" cy="6873587"/>
          </a:xfrm>
          <a:prstGeom prst="rect">
            <a:avLst/>
          </a:prstGeom>
          <a:effectLst>
            <a:glow rad="127000">
              <a:schemeClr val="tx2"/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5660576" y="2262101"/>
            <a:ext cx="6281552" cy="2616101"/>
          </a:xfrm>
          <a:prstGeom prst="rect">
            <a:avLst/>
          </a:prstGeom>
          <a:noFill/>
          <a:effectLst>
            <a:glow rad="609600">
              <a:schemeClr val="tx1">
                <a:alpha val="20000"/>
              </a:schemeClr>
            </a:glow>
            <a:softEdge rad="31750"/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6600" b="1" dirty="0" smtClean="0">
                <a:solidFill>
                  <a:schemeClr val="bg1"/>
                </a:solidFill>
                <a:effectLst>
                  <a:glow rad="127000">
                    <a:srgbClr val="FFF2CC"/>
                  </a:glow>
                </a:effectLst>
                <a:latin typeface="Imprint MT Shadow" panose="04020605060303030202" pitchFamily="82" charset="0"/>
              </a:rPr>
              <a:t>The Message of the Cross</a:t>
            </a:r>
          </a:p>
          <a:p>
            <a:pPr algn="r"/>
            <a:r>
              <a:rPr lang="en-US" sz="2800" b="1" dirty="0" smtClean="0">
                <a:solidFill>
                  <a:schemeClr val="bg1"/>
                </a:solidFill>
                <a:effectLst>
                  <a:glow rad="127000">
                    <a:srgbClr val="FFF2CC">
                      <a:alpha val="95000"/>
                    </a:srgbClr>
                  </a:glow>
                </a:effectLst>
              </a:rPr>
              <a:t>-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165100">
                    <a:schemeClr val="tx2">
                      <a:alpha val="95000"/>
                    </a:schemeClr>
                  </a:glow>
                </a:effectLst>
              </a:rPr>
              <a:t>1 Cor. 1:18</a:t>
            </a:r>
            <a:endParaRPr lang="en-US" sz="2800" b="1" dirty="0">
              <a:solidFill>
                <a:schemeClr val="bg1"/>
              </a:solidFill>
              <a:effectLst>
                <a:glow rad="165100">
                  <a:schemeClr val="tx2">
                    <a:alpha val="9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287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7200" b="1" dirty="0" smtClean="0">
                <a:solidFill>
                  <a:prstClr val="black"/>
                </a:solidFill>
                <a:effectLst>
                  <a:glow rad="127000">
                    <a:srgbClr val="FFF2CC"/>
                  </a:glow>
                </a:effectLst>
                <a:latin typeface="Imprint MT Shadow" panose="04020605060303030202" pitchFamily="82" charset="0"/>
                <a:ea typeface="+mn-ea"/>
                <a:cs typeface="+mn-cs"/>
              </a:rPr>
              <a:t>Fulfillment of Prophecy</a:t>
            </a:r>
            <a:r>
              <a:rPr lang="en-US" sz="7200" b="1" dirty="0">
                <a:solidFill>
                  <a:prstClr val="black"/>
                </a:solidFill>
                <a:effectLst>
                  <a:glow rad="127000">
                    <a:srgbClr val="FFC000">
                      <a:lumMod val="60000"/>
                      <a:lumOff val="40000"/>
                    </a:srgbClr>
                  </a:glow>
                </a:effectLst>
                <a:latin typeface="Imprint MT Shadow" panose="04020605060303030202" pitchFamily="82" charset="0"/>
                <a:ea typeface="+mn-ea"/>
                <a:cs typeface="+mn-cs"/>
              </a:rPr>
              <a:t/>
            </a:r>
            <a:br>
              <a:rPr lang="en-US" sz="7200" b="1" dirty="0">
                <a:solidFill>
                  <a:prstClr val="black"/>
                </a:solidFill>
                <a:effectLst>
                  <a:glow rad="127000">
                    <a:srgbClr val="FFC000">
                      <a:lumMod val="60000"/>
                      <a:lumOff val="40000"/>
                    </a:srgbClr>
                  </a:glow>
                </a:effectLst>
                <a:latin typeface="Imprint MT Shadow" panose="04020605060303030202" pitchFamily="82" charset="0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46111" y="1716327"/>
            <a:ext cx="5690143" cy="4797425"/>
          </a:xfrm>
        </p:spPr>
        <p:txBody>
          <a:bodyPr>
            <a:normAutofit/>
          </a:bodyPr>
          <a:lstStyle/>
          <a:p>
            <a:pPr marL="0" indent="0" algn="ctr" fontAlgn="t">
              <a:buNone/>
            </a:pPr>
            <a:r>
              <a:rPr lang="en-US" sz="2200" b="1" u="sng" dirty="0"/>
              <a:t>Prophecy</a:t>
            </a:r>
          </a:p>
          <a:p>
            <a:pPr fontAlgn="t"/>
            <a:r>
              <a:rPr lang="en-US" sz="2000" b="1" dirty="0"/>
              <a:t>Silent when accused – Isa. 53:7</a:t>
            </a:r>
            <a:endParaRPr lang="en-US" sz="2000" dirty="0"/>
          </a:p>
          <a:p>
            <a:pPr fontAlgn="t"/>
            <a:r>
              <a:rPr lang="en-US" sz="2000" b="1" dirty="0"/>
              <a:t>Innocent to die for guilty – Dan. 9:26</a:t>
            </a:r>
            <a:endParaRPr lang="en-US" sz="2000" dirty="0"/>
          </a:p>
          <a:p>
            <a:pPr fontAlgn="t"/>
            <a:r>
              <a:rPr lang="en-US" sz="2000" b="1" dirty="0"/>
              <a:t>Crucified – Ps. 22:16</a:t>
            </a:r>
            <a:endParaRPr lang="en-US" sz="2000" dirty="0"/>
          </a:p>
          <a:p>
            <a:pPr fontAlgn="t"/>
            <a:r>
              <a:rPr lang="en-US" sz="2000" b="1" dirty="0"/>
              <a:t>Given vinegar to drink – Ps. 69:21</a:t>
            </a:r>
            <a:endParaRPr lang="en-US" sz="2000" dirty="0"/>
          </a:p>
          <a:p>
            <a:pPr fontAlgn="t"/>
            <a:r>
              <a:rPr lang="en-US" sz="2000" b="1" dirty="0" smtClean="0"/>
              <a:t>Numbered </a:t>
            </a:r>
            <a:r>
              <a:rPr lang="en-US" sz="2000" b="1" dirty="0"/>
              <a:t>with transgressors-Isa. </a:t>
            </a:r>
            <a:r>
              <a:rPr lang="en-US" sz="2000" b="1" dirty="0" smtClean="0"/>
              <a:t>53:12</a:t>
            </a:r>
            <a:endParaRPr lang="en-US" sz="2000" dirty="0"/>
          </a:p>
          <a:p>
            <a:pPr fontAlgn="t"/>
            <a:r>
              <a:rPr lang="en-US" sz="2000" b="1" dirty="0"/>
              <a:t>Mocked – Ps. 22:7</a:t>
            </a:r>
            <a:endParaRPr lang="en-US" sz="2000" dirty="0"/>
          </a:p>
          <a:p>
            <a:pPr fontAlgn="t"/>
            <a:r>
              <a:rPr lang="en-US" sz="2000" b="1" dirty="0" smtClean="0"/>
              <a:t>Interceded </a:t>
            </a:r>
            <a:r>
              <a:rPr lang="en-US" sz="2000" b="1" dirty="0"/>
              <a:t>for enemies – Is. 53:12</a:t>
            </a:r>
            <a:endParaRPr lang="en-US" sz="2000" dirty="0"/>
          </a:p>
          <a:p>
            <a:pPr fontAlgn="t"/>
            <a:r>
              <a:rPr lang="en-US" sz="2000" b="1" dirty="0"/>
              <a:t>Darkness – Amos 8:9</a:t>
            </a:r>
            <a:endParaRPr lang="en-US" sz="2000" dirty="0"/>
          </a:p>
          <a:p>
            <a:pPr fontAlgn="t"/>
            <a:r>
              <a:rPr lang="en-US" sz="2000" b="1" dirty="0"/>
              <a:t>Cast lots for His garments – Ps. 22:18</a:t>
            </a:r>
            <a:endParaRPr lang="en-US" sz="2000" dirty="0"/>
          </a:p>
          <a:p>
            <a:pPr fontAlgn="t"/>
            <a:r>
              <a:rPr lang="en-US" sz="2000" b="1" dirty="0"/>
              <a:t>Bones would not be broken – Ps. 34:20</a:t>
            </a:r>
            <a:endParaRPr lang="en-US" sz="2000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680498" y="1754872"/>
            <a:ext cx="3370335" cy="4801908"/>
          </a:xfrm>
        </p:spPr>
        <p:txBody>
          <a:bodyPr>
            <a:normAutofit/>
          </a:bodyPr>
          <a:lstStyle/>
          <a:p>
            <a:pPr marL="0" indent="0" algn="ctr" fontAlgn="t">
              <a:buNone/>
            </a:pPr>
            <a:r>
              <a:rPr lang="en-US" sz="2200" b="1" u="sng" dirty="0"/>
              <a:t>Fulfillment</a:t>
            </a:r>
          </a:p>
          <a:p>
            <a:pPr fontAlgn="t"/>
            <a:r>
              <a:rPr lang="en-US" sz="2000" b="1" dirty="0"/>
              <a:t>Matt. 27:12-14</a:t>
            </a:r>
            <a:endParaRPr lang="en-US" sz="2000" dirty="0"/>
          </a:p>
          <a:p>
            <a:pPr fontAlgn="t"/>
            <a:r>
              <a:rPr lang="en-US" sz="2000" b="1" dirty="0"/>
              <a:t>Rom. 4:25</a:t>
            </a:r>
            <a:endParaRPr lang="en-US" sz="2000" dirty="0"/>
          </a:p>
          <a:p>
            <a:pPr fontAlgn="t"/>
            <a:r>
              <a:rPr lang="en-US" sz="2000" b="1" dirty="0"/>
              <a:t>Lk. 23:33</a:t>
            </a:r>
            <a:endParaRPr lang="en-US" sz="2000" dirty="0"/>
          </a:p>
          <a:p>
            <a:pPr fontAlgn="t"/>
            <a:r>
              <a:rPr lang="en-US" sz="2000" b="1" dirty="0"/>
              <a:t>Matt. 27:34</a:t>
            </a:r>
            <a:endParaRPr lang="en-US" sz="2000" dirty="0"/>
          </a:p>
          <a:p>
            <a:pPr fontAlgn="t"/>
            <a:r>
              <a:rPr lang="en-US" sz="2000" b="1" dirty="0" smtClean="0"/>
              <a:t>Matt</a:t>
            </a:r>
            <a:r>
              <a:rPr lang="en-US" sz="2000" b="1" dirty="0"/>
              <a:t>. </a:t>
            </a:r>
            <a:r>
              <a:rPr lang="en-US" sz="2000" b="1" dirty="0" smtClean="0"/>
              <a:t>27:38</a:t>
            </a:r>
            <a:endParaRPr lang="en-US" sz="2000" dirty="0"/>
          </a:p>
          <a:p>
            <a:pPr fontAlgn="t"/>
            <a:r>
              <a:rPr lang="en-US" sz="2000" b="1" dirty="0"/>
              <a:t>Matt. 27:39-43</a:t>
            </a:r>
            <a:endParaRPr lang="en-US" sz="2000" dirty="0"/>
          </a:p>
          <a:p>
            <a:pPr fontAlgn="t"/>
            <a:r>
              <a:rPr lang="en-US" sz="2000" b="1" dirty="0" smtClean="0"/>
              <a:t>Lk</a:t>
            </a:r>
            <a:r>
              <a:rPr lang="en-US" sz="2000" b="1" dirty="0"/>
              <a:t>. 23:34</a:t>
            </a:r>
            <a:endParaRPr lang="en-US" sz="2000" dirty="0"/>
          </a:p>
          <a:p>
            <a:pPr fontAlgn="t"/>
            <a:r>
              <a:rPr lang="en-US" sz="2000" b="1" dirty="0"/>
              <a:t>Matt. 27:45</a:t>
            </a:r>
            <a:endParaRPr lang="en-US" sz="2000" dirty="0"/>
          </a:p>
          <a:p>
            <a:pPr fontAlgn="t"/>
            <a:r>
              <a:rPr lang="en-US" sz="2000" b="1" dirty="0"/>
              <a:t>Mk. 15:24</a:t>
            </a:r>
            <a:endParaRPr lang="en-US" sz="2000" dirty="0"/>
          </a:p>
          <a:p>
            <a:pPr fontAlgn="t"/>
            <a:r>
              <a:rPr lang="en-US" sz="2000" b="1" dirty="0"/>
              <a:t>Jn. </a:t>
            </a:r>
            <a:r>
              <a:rPr lang="en-US" sz="2000" b="1" dirty="0" smtClean="0"/>
              <a:t>19:33, 36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21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glow rad="127000">
              <a:srgbClr val="FFF2CC"/>
            </a:glow>
          </a:effectLst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7200" b="1" dirty="0">
                <a:solidFill>
                  <a:prstClr val="black"/>
                </a:solidFill>
                <a:effectLst>
                  <a:glow rad="127000">
                    <a:srgbClr val="FFF2CC"/>
                  </a:glow>
                </a:effectLst>
                <a:latin typeface="Imprint MT Shadow" panose="04020605060303030202" pitchFamily="82" charset="0"/>
                <a:ea typeface="+mn-ea"/>
                <a:cs typeface="+mn-cs"/>
              </a:rPr>
              <a:t>Culmination </a:t>
            </a:r>
            <a:r>
              <a:rPr lang="en-US" sz="7200" b="1" dirty="0" smtClean="0">
                <a:solidFill>
                  <a:prstClr val="black"/>
                </a:solidFill>
                <a:effectLst>
                  <a:glow rad="127000">
                    <a:srgbClr val="FFF2CC"/>
                  </a:glow>
                </a:effectLst>
                <a:latin typeface="Imprint MT Shadow" panose="04020605060303030202" pitchFamily="82" charset="0"/>
                <a:ea typeface="+mn-ea"/>
                <a:cs typeface="+mn-cs"/>
              </a:rPr>
              <a:t>of </a:t>
            </a:r>
            <a:r>
              <a:rPr lang="en-US" sz="7200" b="1" dirty="0">
                <a:solidFill>
                  <a:prstClr val="black"/>
                </a:solidFill>
                <a:effectLst>
                  <a:glow rad="127000">
                    <a:srgbClr val="FFF2CC"/>
                  </a:glow>
                </a:effectLst>
                <a:latin typeface="Imprint MT Shadow" panose="04020605060303030202" pitchFamily="82" charset="0"/>
                <a:ea typeface="+mn-ea"/>
                <a:cs typeface="+mn-cs"/>
              </a:rPr>
              <a:t>the </a:t>
            </a:r>
            <a:r>
              <a:rPr lang="en-US" sz="7200" b="1" dirty="0" smtClean="0">
                <a:solidFill>
                  <a:prstClr val="black"/>
                </a:solidFill>
                <a:effectLst>
                  <a:glow rad="127000">
                    <a:srgbClr val="FFF2CC"/>
                  </a:glow>
                </a:effectLst>
                <a:latin typeface="Imprint MT Shadow" panose="04020605060303030202" pitchFamily="82" charset="0"/>
                <a:ea typeface="+mn-ea"/>
                <a:cs typeface="+mn-cs"/>
              </a:rPr>
              <a:t>Law</a:t>
            </a:r>
            <a:r>
              <a:rPr lang="en-US" sz="7200" b="1" dirty="0">
                <a:solidFill>
                  <a:prstClr val="black"/>
                </a:solidFill>
                <a:effectLst>
                  <a:glow rad="127000">
                    <a:srgbClr val="FFC000">
                      <a:lumMod val="60000"/>
                      <a:lumOff val="40000"/>
                    </a:srgbClr>
                  </a:glow>
                </a:effectLst>
                <a:latin typeface="Imprint MT Shadow" panose="04020605060303030202" pitchFamily="82" charset="0"/>
                <a:ea typeface="+mn-ea"/>
                <a:cs typeface="+mn-cs"/>
              </a:rPr>
              <a:t/>
            </a:r>
            <a:br>
              <a:rPr lang="en-US" sz="7200" b="1" dirty="0">
                <a:solidFill>
                  <a:prstClr val="black"/>
                </a:solidFill>
                <a:effectLst>
                  <a:glow rad="127000">
                    <a:srgbClr val="FFC000">
                      <a:lumMod val="60000"/>
                      <a:lumOff val="40000"/>
                    </a:srgbClr>
                  </a:glow>
                </a:effectLst>
                <a:latin typeface="Imprint MT Shadow" panose="04020605060303030202" pitchFamily="82" charset="0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794734"/>
            <a:ext cx="10181460" cy="41954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b="1" dirty="0" smtClean="0"/>
              <a:t>Col. 2:14-17; Eph. 2:13-16</a:t>
            </a:r>
          </a:p>
          <a:p>
            <a:r>
              <a:rPr lang="en-US" sz="3000" b="1" dirty="0" smtClean="0"/>
              <a:t>Misunderstanding of this leads to religious error</a:t>
            </a:r>
          </a:p>
          <a:p>
            <a:pPr lvl="1"/>
            <a:r>
              <a:rPr lang="en-US" sz="2400" b="1" dirty="0" smtClean="0"/>
              <a:t>Burning incense, Sabbath-keeping, tithing, instrumental music</a:t>
            </a:r>
          </a:p>
          <a:p>
            <a:r>
              <a:rPr lang="en-US" sz="3000" b="1" dirty="0" smtClean="0"/>
              <a:t>We cannot be justified by the Law – Gal. 5:4</a:t>
            </a:r>
          </a:p>
          <a:p>
            <a:r>
              <a:rPr lang="en-US" sz="3000" b="1" dirty="0" smtClean="0"/>
              <a:t>The Law was limited:</a:t>
            </a:r>
          </a:p>
          <a:p>
            <a:pPr lvl="1"/>
            <a:r>
              <a:rPr lang="en-US" sz="2400" b="1" dirty="0" smtClean="0"/>
              <a:t>Between God and Israel only – Ex. 20:2</a:t>
            </a:r>
          </a:p>
          <a:p>
            <a:pPr lvl="1"/>
            <a:r>
              <a:rPr lang="en-US" sz="2400" b="1" dirty="0" smtClean="0"/>
              <a:t>In duration – Gal. 3:19</a:t>
            </a:r>
          </a:p>
          <a:p>
            <a:pPr lvl="1"/>
            <a:r>
              <a:rPr lang="en-US" sz="2400" b="1" dirty="0"/>
              <a:t>Could not give life – Gal. 3:21</a:t>
            </a:r>
          </a:p>
          <a:p>
            <a:pPr lvl="1"/>
            <a:r>
              <a:rPr lang="en-US" sz="2400" b="1" dirty="0" smtClean="0"/>
              <a:t>Could not take away sin – Heb. 10:1-4</a:t>
            </a:r>
          </a:p>
        </p:txBody>
      </p:sp>
    </p:spTree>
    <p:extLst>
      <p:ext uri="{BB962C8B-B14F-4D97-AF65-F5344CB8AC3E}">
        <p14:creationId xmlns:p14="http://schemas.microsoft.com/office/powerpoint/2010/main" val="239099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glow rad="127000">
              <a:srgbClr val="FFF2CC"/>
            </a:glow>
          </a:effectLst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7200" b="1" dirty="0">
                <a:solidFill>
                  <a:prstClr val="black"/>
                </a:solidFill>
                <a:effectLst>
                  <a:glow rad="127000">
                    <a:srgbClr val="FFF2CC"/>
                  </a:glow>
                </a:effectLst>
                <a:latin typeface="Imprint MT Shadow" panose="04020605060303030202" pitchFamily="82" charset="0"/>
                <a:ea typeface="+mn-ea"/>
                <a:cs typeface="+mn-cs"/>
              </a:rPr>
              <a:t>Culmination </a:t>
            </a:r>
            <a:r>
              <a:rPr lang="en-US" sz="7200" b="1" dirty="0" smtClean="0">
                <a:solidFill>
                  <a:prstClr val="black"/>
                </a:solidFill>
                <a:effectLst>
                  <a:glow rad="127000">
                    <a:srgbClr val="FFF2CC"/>
                  </a:glow>
                </a:effectLst>
                <a:latin typeface="Imprint MT Shadow" panose="04020605060303030202" pitchFamily="82" charset="0"/>
                <a:ea typeface="+mn-ea"/>
                <a:cs typeface="+mn-cs"/>
              </a:rPr>
              <a:t>of </a:t>
            </a:r>
            <a:r>
              <a:rPr lang="en-US" sz="7200" b="1" dirty="0">
                <a:solidFill>
                  <a:prstClr val="black"/>
                </a:solidFill>
                <a:effectLst>
                  <a:glow rad="127000">
                    <a:srgbClr val="FFF2CC"/>
                  </a:glow>
                </a:effectLst>
                <a:latin typeface="Imprint MT Shadow" panose="04020605060303030202" pitchFamily="82" charset="0"/>
                <a:ea typeface="+mn-ea"/>
                <a:cs typeface="+mn-cs"/>
              </a:rPr>
              <a:t>the </a:t>
            </a:r>
            <a:r>
              <a:rPr lang="en-US" sz="7200" b="1" dirty="0" smtClean="0">
                <a:solidFill>
                  <a:prstClr val="black"/>
                </a:solidFill>
                <a:effectLst>
                  <a:glow rad="127000">
                    <a:srgbClr val="FFF2CC"/>
                  </a:glow>
                </a:effectLst>
                <a:latin typeface="Imprint MT Shadow" panose="04020605060303030202" pitchFamily="82" charset="0"/>
                <a:ea typeface="+mn-ea"/>
                <a:cs typeface="+mn-cs"/>
              </a:rPr>
              <a:t>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9630002" cy="4195481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Purpose of the Law:</a:t>
            </a:r>
          </a:p>
          <a:p>
            <a:pPr lvl="1"/>
            <a:r>
              <a:rPr lang="en-US" sz="2800" b="1" dirty="0" smtClean="0"/>
              <a:t>Preserve Abraham’s lineage – Eph. 2:14</a:t>
            </a:r>
          </a:p>
          <a:p>
            <a:pPr lvl="1"/>
            <a:r>
              <a:rPr lang="en-US" sz="2800" b="1" dirty="0" smtClean="0"/>
              <a:t>Define and condemn sin – Rom. 7:7</a:t>
            </a:r>
          </a:p>
          <a:p>
            <a:pPr lvl="1"/>
            <a:r>
              <a:rPr lang="en-US" sz="2800" b="1" dirty="0" smtClean="0"/>
              <a:t>Provide a shadow of what would come – Heb. 10:1</a:t>
            </a:r>
          </a:p>
          <a:p>
            <a:pPr lvl="1"/>
            <a:r>
              <a:rPr lang="en-US" sz="2800" b="1" dirty="0" smtClean="0"/>
              <a:t>Bring us to Christ – Rom. 10:1-4 </a:t>
            </a:r>
          </a:p>
        </p:txBody>
      </p:sp>
    </p:spTree>
    <p:extLst>
      <p:ext uri="{BB962C8B-B14F-4D97-AF65-F5344CB8AC3E}">
        <p14:creationId xmlns:p14="http://schemas.microsoft.com/office/powerpoint/2010/main" val="71632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7200" b="1" dirty="0" smtClean="0">
                <a:solidFill>
                  <a:prstClr val="black"/>
                </a:solidFill>
                <a:effectLst>
                  <a:glow rad="127000">
                    <a:srgbClr val="FFF2CC"/>
                  </a:glow>
                </a:effectLst>
                <a:latin typeface="Imprint MT Shadow" panose="04020605060303030202" pitchFamily="82" charset="0"/>
                <a:ea typeface="+mn-ea"/>
                <a:cs typeface="+mn-cs"/>
              </a:rPr>
              <a:t>Terrible Nature of Sin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9662659" cy="4195481"/>
          </a:xfrm>
        </p:spPr>
        <p:txBody>
          <a:bodyPr>
            <a:noAutofit/>
          </a:bodyPr>
          <a:lstStyle/>
          <a:p>
            <a:r>
              <a:rPr lang="en-US" sz="3000" b="1" dirty="0" smtClean="0"/>
              <a:t>Old Testament punishments for sin give us a clue:</a:t>
            </a:r>
          </a:p>
          <a:p>
            <a:pPr lvl="1"/>
            <a:r>
              <a:rPr lang="en-US" sz="2800" b="1" dirty="0" smtClean="0"/>
              <a:t>Flood</a:t>
            </a:r>
          </a:p>
          <a:p>
            <a:pPr lvl="1"/>
            <a:r>
              <a:rPr lang="en-US" sz="2800" b="1" dirty="0" smtClean="0"/>
              <a:t>Sodom and Gomorrah destroyed</a:t>
            </a:r>
          </a:p>
          <a:p>
            <a:pPr lvl="1"/>
            <a:r>
              <a:rPr lang="en-US" sz="2800" b="1" dirty="0" smtClean="0"/>
              <a:t>Animal sacrifices</a:t>
            </a:r>
          </a:p>
          <a:p>
            <a:pPr lvl="1"/>
            <a:r>
              <a:rPr lang="en-US" sz="2800" b="1" dirty="0" err="1" smtClean="0"/>
              <a:t>Nadab</a:t>
            </a:r>
            <a:r>
              <a:rPr lang="en-US" sz="2800" b="1" dirty="0" smtClean="0"/>
              <a:t> and </a:t>
            </a:r>
            <a:r>
              <a:rPr lang="en-US" sz="2800" b="1" dirty="0" err="1" smtClean="0"/>
              <a:t>Abihu</a:t>
            </a:r>
            <a:endParaRPr lang="en-US" sz="2800" b="1" dirty="0" smtClean="0"/>
          </a:p>
          <a:p>
            <a:pPr lvl="1"/>
            <a:r>
              <a:rPr lang="en-US" sz="2800" b="1" dirty="0" err="1" smtClean="0"/>
              <a:t>Uzzah</a:t>
            </a:r>
            <a:endParaRPr lang="en-US" sz="2800" b="1" dirty="0" smtClean="0"/>
          </a:p>
          <a:p>
            <a:r>
              <a:rPr lang="en-US" sz="3000" b="1" dirty="0" smtClean="0"/>
              <a:t>The cross makes it clear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69778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7200" b="1" dirty="0" smtClean="0">
                <a:solidFill>
                  <a:prstClr val="black"/>
                </a:solidFill>
                <a:effectLst>
                  <a:glow rad="127000">
                    <a:srgbClr val="FFF2CC"/>
                  </a:glow>
                </a:effectLst>
                <a:latin typeface="Imprint MT Shadow" panose="04020605060303030202" pitchFamily="82" charset="0"/>
                <a:ea typeface="+mn-ea"/>
                <a:cs typeface="+mn-cs"/>
              </a:rPr>
              <a:t>Terrible Nature of Sin</a:t>
            </a:r>
            <a:r>
              <a:rPr lang="en-US" sz="7200" b="1" dirty="0">
                <a:solidFill>
                  <a:prstClr val="black"/>
                </a:solidFill>
                <a:effectLst>
                  <a:glow rad="127000">
                    <a:srgbClr val="FFC000">
                      <a:lumMod val="60000"/>
                      <a:lumOff val="40000"/>
                    </a:srgbClr>
                  </a:glow>
                </a:effectLst>
                <a:latin typeface="Imprint MT Shadow" panose="04020605060303030202" pitchFamily="82" charset="0"/>
                <a:ea typeface="+mn-ea"/>
                <a:cs typeface="+mn-cs"/>
              </a:rPr>
              <a:t/>
            </a:r>
            <a:br>
              <a:rPr lang="en-US" sz="7200" b="1" dirty="0">
                <a:solidFill>
                  <a:prstClr val="black"/>
                </a:solidFill>
                <a:effectLst>
                  <a:glow rad="127000">
                    <a:srgbClr val="FFC000">
                      <a:lumMod val="60000"/>
                      <a:lumOff val="40000"/>
                    </a:srgbClr>
                  </a:glow>
                </a:effectLst>
                <a:latin typeface="Imprint MT Shadow" panose="04020605060303030202" pitchFamily="82" charset="0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751694"/>
            <a:ext cx="9051907" cy="4195481"/>
          </a:xfrm>
        </p:spPr>
        <p:txBody>
          <a:bodyPr>
            <a:noAutofit/>
          </a:bodyPr>
          <a:lstStyle/>
          <a:p>
            <a:r>
              <a:rPr lang="en-US" sz="3000" b="1" dirty="0" smtClean="0"/>
              <a:t>Consider the sacrifice:</a:t>
            </a:r>
          </a:p>
          <a:p>
            <a:pPr lvl="1"/>
            <a:r>
              <a:rPr lang="en-US" sz="2800" b="1" dirty="0" smtClean="0"/>
              <a:t>God’s only son</a:t>
            </a:r>
          </a:p>
          <a:p>
            <a:pPr lvl="1"/>
            <a:r>
              <a:rPr lang="en-US" sz="2800" b="1" dirty="0" smtClean="0"/>
              <a:t>Only did good to fellow man</a:t>
            </a:r>
          </a:p>
          <a:p>
            <a:pPr lvl="1"/>
            <a:r>
              <a:rPr lang="en-US" sz="2800" b="1" dirty="0" smtClean="0"/>
              <a:t>Sinless</a:t>
            </a:r>
          </a:p>
          <a:p>
            <a:pPr lvl="1"/>
            <a:r>
              <a:rPr lang="en-US" sz="2800" b="1" dirty="0" smtClean="0"/>
              <a:t>Came from heaven to do the will of the Father </a:t>
            </a:r>
          </a:p>
          <a:p>
            <a:r>
              <a:rPr lang="en-US" sz="3000" b="1" dirty="0" smtClean="0"/>
              <a:t>Consider the suffering - Matt. 27:27-50</a:t>
            </a:r>
          </a:p>
          <a:p>
            <a:r>
              <a:rPr lang="en-US" sz="3000" b="1" dirty="0" smtClean="0"/>
              <a:t>Consider the reason:</a:t>
            </a:r>
          </a:p>
          <a:p>
            <a:pPr lvl="1"/>
            <a:r>
              <a:rPr lang="en-US" sz="2800" b="1" dirty="0" smtClean="0"/>
              <a:t>Sin</a:t>
            </a:r>
          </a:p>
          <a:p>
            <a:pPr lvl="1"/>
            <a:r>
              <a:rPr lang="en-US" sz="2800" b="1" dirty="0" smtClean="0"/>
              <a:t>Yours and mine - Rom. 3:23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8079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7200" b="1" dirty="0" smtClean="0">
                <a:solidFill>
                  <a:prstClr val="black"/>
                </a:solidFill>
                <a:effectLst>
                  <a:glow rad="127000">
                    <a:srgbClr val="FFF2CC"/>
                  </a:glow>
                </a:effectLst>
                <a:latin typeface="Imprint MT Shadow" panose="04020605060303030202" pitchFamily="82" charset="0"/>
                <a:ea typeface="+mn-ea"/>
                <a:cs typeface="+mn-cs"/>
              </a:rPr>
              <a:t>God’s Love for </a:t>
            </a:r>
            <a:r>
              <a:rPr lang="en-US" sz="7200" b="1" dirty="0">
                <a:solidFill>
                  <a:prstClr val="black"/>
                </a:solidFill>
                <a:effectLst>
                  <a:glow rad="127000">
                    <a:srgbClr val="FFF2CC"/>
                  </a:glow>
                </a:effectLst>
                <a:latin typeface="Imprint MT Shadow" panose="04020605060303030202" pitchFamily="82" charset="0"/>
                <a:ea typeface="+mn-ea"/>
                <a:cs typeface="+mn-cs"/>
              </a:rPr>
              <a:t>the </a:t>
            </a:r>
            <a:r>
              <a:rPr lang="en-US" sz="7200" b="1" dirty="0" smtClean="0">
                <a:solidFill>
                  <a:prstClr val="black"/>
                </a:solidFill>
                <a:effectLst>
                  <a:glow rad="127000">
                    <a:srgbClr val="FFF2CC"/>
                  </a:glow>
                </a:effectLst>
                <a:latin typeface="Imprint MT Shadow" panose="04020605060303030202" pitchFamily="82" charset="0"/>
                <a:ea typeface="+mn-ea"/>
                <a:cs typeface="+mn-cs"/>
              </a:rPr>
              <a:t>Sinner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1" y="2052918"/>
            <a:ext cx="9718881" cy="4195481"/>
          </a:xfrm>
        </p:spPr>
        <p:txBody>
          <a:bodyPr>
            <a:normAutofit lnSpcReduction="10000"/>
          </a:bodyPr>
          <a:lstStyle/>
          <a:p>
            <a:pPr lvl="0">
              <a:buClr>
                <a:srgbClr val="4E3B30">
                  <a:lumMod val="40000"/>
                  <a:lumOff val="60000"/>
                </a:srgbClr>
              </a:buClr>
            </a:pPr>
            <a:r>
              <a:rPr lang="en-US" sz="3000" b="1" dirty="0" smtClean="0">
                <a:solidFill>
                  <a:prstClr val="white"/>
                </a:solidFill>
              </a:rPr>
              <a:t>What else could inspire such a sacrifice – Jn. 3:16</a:t>
            </a:r>
            <a:endParaRPr lang="en-US" sz="3000" b="1" dirty="0">
              <a:solidFill>
                <a:prstClr val="white"/>
              </a:solidFill>
            </a:endParaRPr>
          </a:p>
          <a:p>
            <a:pPr lvl="0">
              <a:buClr>
                <a:srgbClr val="4E3B30">
                  <a:lumMod val="40000"/>
                  <a:lumOff val="60000"/>
                </a:srgbClr>
              </a:buClr>
            </a:pPr>
            <a:r>
              <a:rPr lang="en-US" sz="3000" b="1" dirty="0" smtClean="0">
                <a:solidFill>
                  <a:prstClr val="white"/>
                </a:solidFill>
              </a:rPr>
              <a:t>Demonstrated by </a:t>
            </a:r>
            <a:r>
              <a:rPr lang="en-US" sz="3000" b="1" dirty="0">
                <a:solidFill>
                  <a:prstClr val="white"/>
                </a:solidFill>
              </a:rPr>
              <a:t>Jesus in Gethsemane</a:t>
            </a:r>
          </a:p>
          <a:p>
            <a:pPr lvl="1">
              <a:buClr>
                <a:srgbClr val="4E3B30">
                  <a:lumMod val="40000"/>
                  <a:lumOff val="60000"/>
                </a:srgbClr>
              </a:buClr>
            </a:pPr>
            <a:r>
              <a:rPr lang="en-US" sz="2800" b="1" dirty="0">
                <a:solidFill>
                  <a:prstClr val="white"/>
                </a:solidFill>
              </a:rPr>
              <a:t>Matt. 26:36-39, 42, 44</a:t>
            </a:r>
          </a:p>
          <a:p>
            <a:pPr lvl="0">
              <a:buClr>
                <a:srgbClr val="4E3B30">
                  <a:lumMod val="40000"/>
                  <a:lumOff val="60000"/>
                </a:srgbClr>
              </a:buClr>
            </a:pPr>
            <a:r>
              <a:rPr lang="en-US" sz="3000" b="1" dirty="0" smtClean="0">
                <a:solidFill>
                  <a:prstClr val="white"/>
                </a:solidFill>
              </a:rPr>
              <a:t>There </a:t>
            </a:r>
            <a:r>
              <a:rPr lang="en-US" sz="3000" b="1" dirty="0">
                <a:solidFill>
                  <a:prstClr val="white"/>
                </a:solidFill>
              </a:rPr>
              <a:t>was no other way</a:t>
            </a:r>
          </a:p>
          <a:p>
            <a:pPr lvl="1">
              <a:buClr>
                <a:srgbClr val="4E3B30">
                  <a:lumMod val="40000"/>
                  <a:lumOff val="60000"/>
                </a:srgbClr>
              </a:buClr>
            </a:pPr>
            <a:r>
              <a:rPr lang="en-US" sz="2800" b="1" dirty="0">
                <a:solidFill>
                  <a:prstClr val="white"/>
                </a:solidFill>
              </a:rPr>
              <a:t>Rom. 3:25-26</a:t>
            </a:r>
          </a:p>
          <a:p>
            <a:pPr lvl="1">
              <a:buClr>
                <a:srgbClr val="4E3B30">
                  <a:lumMod val="40000"/>
                  <a:lumOff val="60000"/>
                </a:srgbClr>
              </a:buClr>
            </a:pPr>
            <a:r>
              <a:rPr lang="en-US" sz="2800" b="1" dirty="0">
                <a:solidFill>
                  <a:prstClr val="white"/>
                </a:solidFill>
              </a:rPr>
              <a:t>Rom. 5:6-8</a:t>
            </a:r>
          </a:p>
          <a:p>
            <a:pPr>
              <a:buClr>
                <a:srgbClr val="4E3B30">
                  <a:lumMod val="40000"/>
                  <a:lumOff val="60000"/>
                </a:srgbClr>
              </a:buClr>
            </a:pPr>
            <a:r>
              <a:rPr lang="en-US" sz="3000" b="1" dirty="0" smtClean="0">
                <a:solidFill>
                  <a:prstClr val="white"/>
                </a:solidFill>
              </a:rPr>
              <a:t>There is no other explanation</a:t>
            </a:r>
          </a:p>
          <a:p>
            <a:pPr lvl="1">
              <a:buClr>
                <a:srgbClr val="4E3B30">
                  <a:lumMod val="40000"/>
                  <a:lumOff val="60000"/>
                </a:srgbClr>
              </a:buClr>
            </a:pPr>
            <a:r>
              <a:rPr lang="en-US" sz="2800" b="1" dirty="0">
                <a:solidFill>
                  <a:prstClr val="white"/>
                </a:solidFill>
              </a:rPr>
              <a:t>1 Jn. </a:t>
            </a:r>
            <a:r>
              <a:rPr lang="en-US" sz="2800" b="1" dirty="0" smtClean="0">
                <a:solidFill>
                  <a:prstClr val="white"/>
                </a:solidFill>
              </a:rPr>
              <a:t>4:9-10</a:t>
            </a:r>
            <a:endParaRPr lang="en-US" sz="28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23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8556" y="-134421"/>
            <a:ext cx="12449111" cy="7126842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9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80551" y="4894123"/>
            <a:ext cx="4873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  <a:effectLst>
                  <a:glow rad="127000">
                    <a:srgbClr val="FFF2CC"/>
                  </a:glow>
                </a:effectLst>
                <a:latin typeface="Imprint MT Shadow" panose="04020605060303030202" pitchFamily="82" charset="0"/>
              </a:rPr>
              <a:t>Culmination </a:t>
            </a:r>
            <a:r>
              <a:rPr lang="en-US" sz="3600" b="1" dirty="0">
                <a:solidFill>
                  <a:prstClr val="black"/>
                </a:solidFill>
                <a:effectLst>
                  <a:glow rad="127000">
                    <a:srgbClr val="FFF2CC"/>
                  </a:glow>
                </a:effectLst>
                <a:latin typeface="Imprint MT Shadow" panose="04020605060303030202" pitchFamily="82" charset="0"/>
              </a:rPr>
              <a:t>of the </a:t>
            </a:r>
            <a:r>
              <a:rPr lang="en-US" sz="3600" b="1" dirty="0" smtClean="0">
                <a:solidFill>
                  <a:prstClr val="black"/>
                </a:solidFill>
                <a:effectLst>
                  <a:glow rad="127000">
                    <a:srgbClr val="FFF2CC"/>
                  </a:glow>
                </a:effectLst>
                <a:latin typeface="Imprint MT Shadow" panose="04020605060303030202" pitchFamily="82" charset="0"/>
              </a:rPr>
              <a:t>Law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6764484" y="3789223"/>
            <a:ext cx="5108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  <a:effectLst>
                  <a:glow rad="127000">
                    <a:srgbClr val="FFF2CC"/>
                  </a:glow>
                </a:effectLst>
                <a:latin typeface="Imprint MT Shadow" panose="04020605060303030202" pitchFamily="82" charset="0"/>
              </a:rPr>
              <a:t>Terrible </a:t>
            </a:r>
            <a:r>
              <a:rPr lang="en-US" sz="3600" b="1" dirty="0">
                <a:solidFill>
                  <a:prstClr val="black"/>
                </a:solidFill>
                <a:effectLst>
                  <a:glow rad="127000">
                    <a:srgbClr val="FFF2CC"/>
                  </a:glow>
                </a:effectLst>
                <a:latin typeface="Imprint MT Shadow" panose="04020605060303030202" pitchFamily="82" charset="0"/>
              </a:rPr>
              <a:t>N</a:t>
            </a:r>
            <a:r>
              <a:rPr lang="en-US" sz="3600" b="1" dirty="0" smtClean="0">
                <a:solidFill>
                  <a:prstClr val="black"/>
                </a:solidFill>
                <a:effectLst>
                  <a:glow rad="127000">
                    <a:srgbClr val="FFF2CC"/>
                  </a:glow>
                </a:effectLst>
                <a:latin typeface="Imprint MT Shadow" panose="04020605060303030202" pitchFamily="82" charset="0"/>
              </a:rPr>
              <a:t>ature </a:t>
            </a:r>
            <a:r>
              <a:rPr lang="en-US" sz="3600" b="1" dirty="0">
                <a:solidFill>
                  <a:prstClr val="black"/>
                </a:solidFill>
                <a:effectLst>
                  <a:glow rad="127000">
                    <a:srgbClr val="FFF2CC"/>
                  </a:glow>
                </a:effectLst>
                <a:latin typeface="Imprint MT Shadow" panose="04020605060303030202" pitchFamily="82" charset="0"/>
              </a:rPr>
              <a:t>of </a:t>
            </a:r>
            <a:r>
              <a:rPr lang="en-US" sz="3600" b="1" dirty="0" smtClean="0">
                <a:solidFill>
                  <a:prstClr val="black"/>
                </a:solidFill>
                <a:effectLst>
                  <a:glow rad="127000">
                    <a:srgbClr val="FFF2CC"/>
                  </a:glow>
                </a:effectLst>
                <a:latin typeface="Imprint MT Shadow" panose="04020605060303030202" pitchFamily="82" charset="0"/>
              </a:rPr>
              <a:t>Sin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29041" y="3778826"/>
            <a:ext cx="4873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  <a:effectLst>
                  <a:glow rad="127000">
                    <a:srgbClr val="FFF2CC"/>
                  </a:glow>
                </a:effectLst>
                <a:latin typeface="Imprint MT Shadow" panose="04020605060303030202" pitchFamily="82" charset="0"/>
              </a:rPr>
              <a:t>Fulfillment of </a:t>
            </a:r>
            <a:r>
              <a:rPr lang="en-US" sz="3600" b="1" dirty="0" smtClean="0">
                <a:solidFill>
                  <a:prstClr val="black"/>
                </a:solidFill>
                <a:effectLst>
                  <a:glow rad="127000">
                    <a:srgbClr val="FFF2CC"/>
                  </a:glow>
                </a:effectLst>
                <a:latin typeface="Imprint MT Shadow" panose="04020605060303030202" pitchFamily="82" charset="0"/>
              </a:rPr>
              <a:t>Prophecy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43692" y="4914911"/>
            <a:ext cx="5230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 smtClean="0">
                <a:solidFill>
                  <a:prstClr val="black"/>
                </a:solidFill>
                <a:effectLst>
                  <a:glow rad="127000">
                    <a:srgbClr val="FFF2CC"/>
                  </a:glow>
                </a:effectLst>
                <a:latin typeface="Imprint MT Shadow" panose="04020605060303030202" pitchFamily="82" charset="0"/>
              </a:rPr>
              <a:t>God’s </a:t>
            </a:r>
            <a:r>
              <a:rPr lang="en-US" sz="3600" b="1" dirty="0">
                <a:solidFill>
                  <a:prstClr val="black"/>
                </a:solidFill>
                <a:effectLst>
                  <a:glow rad="127000">
                    <a:srgbClr val="FFF2CC"/>
                  </a:glow>
                </a:effectLst>
                <a:latin typeface="Imprint MT Shadow" panose="04020605060303030202" pitchFamily="82" charset="0"/>
              </a:rPr>
              <a:t>L</a:t>
            </a:r>
            <a:r>
              <a:rPr lang="en-US" sz="3600" b="1" dirty="0" smtClean="0">
                <a:solidFill>
                  <a:prstClr val="black"/>
                </a:solidFill>
                <a:effectLst>
                  <a:glow rad="127000">
                    <a:srgbClr val="FFF2CC"/>
                  </a:glow>
                </a:effectLst>
                <a:latin typeface="Imprint MT Shadow" panose="04020605060303030202" pitchFamily="82" charset="0"/>
              </a:rPr>
              <a:t>ove </a:t>
            </a:r>
            <a:r>
              <a:rPr lang="en-US" sz="3600" b="1" dirty="0">
                <a:solidFill>
                  <a:prstClr val="black"/>
                </a:solidFill>
                <a:effectLst>
                  <a:glow rad="127000">
                    <a:srgbClr val="FFF2CC"/>
                  </a:glow>
                </a:effectLst>
                <a:latin typeface="Imprint MT Shadow" panose="04020605060303030202" pitchFamily="82" charset="0"/>
              </a:rPr>
              <a:t>for the </a:t>
            </a:r>
            <a:r>
              <a:rPr lang="en-US" sz="3600" b="1" dirty="0" smtClean="0">
                <a:solidFill>
                  <a:prstClr val="black"/>
                </a:solidFill>
                <a:effectLst>
                  <a:glow rad="127000">
                    <a:srgbClr val="FFF2CC"/>
                  </a:glow>
                </a:effectLst>
                <a:latin typeface="Imprint MT Shadow" panose="04020605060303030202" pitchFamily="82" charset="0"/>
              </a:rPr>
              <a:t>Sinner</a:t>
            </a:r>
            <a:endParaRPr lang="en-US" sz="3600" b="1" dirty="0">
              <a:solidFill>
                <a:prstClr val="black"/>
              </a:solidFill>
              <a:effectLst>
                <a:glow rad="127000">
                  <a:srgbClr val="FFF2CC"/>
                </a:glow>
              </a:effectLst>
              <a:latin typeface="Imprint MT Shadow" panose="0402060506030303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52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Basis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894</TotalTime>
  <Words>374</Words>
  <Application>Microsoft Office PowerPoint</Application>
  <PresentationFormat>Widescreen</PresentationFormat>
  <Paragraphs>72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Century Gothic</vt:lpstr>
      <vt:lpstr>Corbel</vt:lpstr>
      <vt:lpstr>Imprint MT Shadow</vt:lpstr>
      <vt:lpstr>Wingdings 3</vt:lpstr>
      <vt:lpstr>Ion</vt:lpstr>
      <vt:lpstr>Basis</vt:lpstr>
      <vt:lpstr>PowerPoint Presentation</vt:lpstr>
      <vt:lpstr>PowerPoint Presentation</vt:lpstr>
      <vt:lpstr>Fulfillment of Prophecy </vt:lpstr>
      <vt:lpstr>Culmination of the Law </vt:lpstr>
      <vt:lpstr>Culmination of the Law</vt:lpstr>
      <vt:lpstr>Terrible Nature of Sin</vt:lpstr>
      <vt:lpstr>Terrible Nature of Sin </vt:lpstr>
      <vt:lpstr>God’s Love for the Sinner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Bob McPherson II</dc:creator>
  <cp:lastModifiedBy>Owner</cp:lastModifiedBy>
  <cp:revision>39</cp:revision>
  <dcterms:created xsi:type="dcterms:W3CDTF">2017-05-20T12:54:43Z</dcterms:created>
  <dcterms:modified xsi:type="dcterms:W3CDTF">2018-05-06T01:00:44Z</dcterms:modified>
</cp:coreProperties>
</file>