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amp;ehk=0jSCU9p1suUftV1VW0Y5HQ&amp;r=0&amp;pid=OfficeInsert"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87" r:id="rId2"/>
  </p:sldMasterIdLst>
  <p:handoutMasterIdLst>
    <p:handoutMasterId r:id="rId37"/>
  </p:handoutMasterIdLst>
  <p:sldIdLst>
    <p:sldId id="258" r:id="rId3"/>
    <p:sldId id="256" r:id="rId4"/>
    <p:sldId id="286" r:id="rId5"/>
    <p:sldId id="287" r:id="rId6"/>
    <p:sldId id="295" r:id="rId7"/>
    <p:sldId id="296" r:id="rId8"/>
    <p:sldId id="297" r:id="rId9"/>
    <p:sldId id="262" r:id="rId10"/>
    <p:sldId id="282" r:id="rId11"/>
    <p:sldId id="267" r:id="rId12"/>
    <p:sldId id="269" r:id="rId13"/>
    <p:sldId id="270" r:id="rId14"/>
    <p:sldId id="263" r:id="rId15"/>
    <p:sldId id="265" r:id="rId16"/>
    <p:sldId id="266" r:id="rId17"/>
    <p:sldId id="276" r:id="rId18"/>
    <p:sldId id="257" r:id="rId19"/>
    <p:sldId id="268" r:id="rId20"/>
    <p:sldId id="261" r:id="rId21"/>
    <p:sldId id="277" r:id="rId22"/>
    <p:sldId id="278" r:id="rId23"/>
    <p:sldId id="280" r:id="rId24"/>
    <p:sldId id="281" r:id="rId25"/>
    <p:sldId id="271" r:id="rId26"/>
    <p:sldId id="279" r:id="rId27"/>
    <p:sldId id="289" r:id="rId28"/>
    <p:sldId id="272" r:id="rId29"/>
    <p:sldId id="273" r:id="rId30"/>
    <p:sldId id="274" r:id="rId31"/>
    <p:sldId id="275" r:id="rId32"/>
    <p:sldId id="290" r:id="rId33"/>
    <p:sldId id="292" r:id="rId34"/>
    <p:sldId id="293" r:id="rId35"/>
    <p:sldId id="284" r:id="rId3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4660"/>
  </p:normalViewPr>
  <p:slideViewPr>
    <p:cSldViewPr snapToGrid="0">
      <p:cViewPr varScale="1">
        <p:scale>
          <a:sx n="65" d="100"/>
          <a:sy n="65" d="100"/>
        </p:scale>
        <p:origin x="4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1F1CB87-10EF-42AE-8895-2A8C62B1B516}" type="datetimeFigureOut">
              <a:rPr lang="en-US" smtClean="0"/>
              <a:t>8/29/2018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6CCBAF0-2FBB-423B-A486-5D26BB83FE9D}" type="slidenum">
              <a:rPr lang="en-US" smtClean="0"/>
              <a:t>‹#›</a:t>
            </a:fld>
            <a:endParaRPr lang="en-US"/>
          </a:p>
        </p:txBody>
      </p:sp>
    </p:spTree>
    <p:extLst>
      <p:ext uri="{BB962C8B-B14F-4D97-AF65-F5344CB8AC3E}">
        <p14:creationId xmlns:p14="http://schemas.microsoft.com/office/powerpoint/2010/main" val="32257691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8/29/2018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087980-D6DC-4C7B-A280-1CBF610C5267}"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7F42D-5413-475E-8E33-A4EB7A72C14E}" type="slidenum">
              <a:rPr lang="en-US" smtClean="0"/>
              <a:pPr/>
              <a:t>‹#›</a:t>
            </a:fld>
            <a:endParaRPr lang="en-US"/>
          </a:p>
        </p:txBody>
      </p:sp>
    </p:spTree>
    <p:extLst>
      <p:ext uri="{BB962C8B-B14F-4D97-AF65-F5344CB8AC3E}">
        <p14:creationId xmlns:p14="http://schemas.microsoft.com/office/powerpoint/2010/main" val="169975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087980-D6DC-4C7B-A280-1CBF610C5267}"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7F42D-5413-475E-8E33-A4EB7A72C14E}" type="slidenum">
              <a:rPr lang="en-US" smtClean="0"/>
              <a:pPr/>
              <a:t>‹#›</a:t>
            </a:fld>
            <a:endParaRPr lang="en-US"/>
          </a:p>
        </p:txBody>
      </p:sp>
    </p:spTree>
    <p:extLst>
      <p:ext uri="{BB962C8B-B14F-4D97-AF65-F5344CB8AC3E}">
        <p14:creationId xmlns:p14="http://schemas.microsoft.com/office/powerpoint/2010/main" val="206911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087980-D6DC-4C7B-A280-1CBF610C5267}"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7F42D-5413-475E-8E33-A4EB7A72C14E}" type="slidenum">
              <a:rPr lang="en-US" smtClean="0"/>
              <a:pPr/>
              <a:t>‹#›</a:t>
            </a:fld>
            <a:endParaRPr lang="en-US"/>
          </a:p>
        </p:txBody>
      </p:sp>
    </p:spTree>
    <p:extLst>
      <p:ext uri="{BB962C8B-B14F-4D97-AF65-F5344CB8AC3E}">
        <p14:creationId xmlns:p14="http://schemas.microsoft.com/office/powerpoint/2010/main" val="284709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087980-D6DC-4C7B-A280-1CBF610C5267}" type="datetimeFigureOut">
              <a:rPr lang="en-US" smtClean="0"/>
              <a:pPr/>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7F42D-5413-475E-8E33-A4EB7A72C14E}" type="slidenum">
              <a:rPr lang="en-US" smtClean="0"/>
              <a:pPr/>
              <a:t>‹#›</a:t>
            </a:fld>
            <a:endParaRPr lang="en-US"/>
          </a:p>
        </p:txBody>
      </p:sp>
    </p:spTree>
    <p:extLst>
      <p:ext uri="{BB962C8B-B14F-4D97-AF65-F5344CB8AC3E}">
        <p14:creationId xmlns:p14="http://schemas.microsoft.com/office/powerpoint/2010/main" val="425348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087980-D6DC-4C7B-A280-1CBF610C5267}" type="datetimeFigureOut">
              <a:rPr lang="en-US" smtClean="0"/>
              <a:pPr/>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47F42D-5413-475E-8E33-A4EB7A72C14E}" type="slidenum">
              <a:rPr lang="en-US" smtClean="0"/>
              <a:pPr/>
              <a:t>‹#›</a:t>
            </a:fld>
            <a:endParaRPr lang="en-US"/>
          </a:p>
        </p:txBody>
      </p:sp>
    </p:spTree>
    <p:extLst>
      <p:ext uri="{BB962C8B-B14F-4D97-AF65-F5344CB8AC3E}">
        <p14:creationId xmlns:p14="http://schemas.microsoft.com/office/powerpoint/2010/main" val="224762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087980-D6DC-4C7B-A280-1CBF610C5267}" type="datetimeFigureOut">
              <a:rPr lang="en-US" smtClean="0"/>
              <a:pPr/>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47F42D-5413-475E-8E33-A4EB7A72C14E}" type="slidenum">
              <a:rPr lang="en-US" smtClean="0"/>
              <a:pPr/>
              <a:t>‹#›</a:t>
            </a:fld>
            <a:endParaRPr lang="en-US"/>
          </a:p>
        </p:txBody>
      </p:sp>
    </p:spTree>
    <p:extLst>
      <p:ext uri="{BB962C8B-B14F-4D97-AF65-F5344CB8AC3E}">
        <p14:creationId xmlns:p14="http://schemas.microsoft.com/office/powerpoint/2010/main" val="140056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087980-D6DC-4C7B-A280-1CBF610C5267}" type="datetimeFigureOut">
              <a:rPr lang="en-US" smtClean="0"/>
              <a:pPr/>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47F42D-5413-475E-8E33-A4EB7A72C14E}" type="slidenum">
              <a:rPr lang="en-US" smtClean="0"/>
              <a:pPr/>
              <a:t>‹#›</a:t>
            </a:fld>
            <a:endParaRPr lang="en-US"/>
          </a:p>
        </p:txBody>
      </p:sp>
    </p:spTree>
    <p:extLst>
      <p:ext uri="{BB962C8B-B14F-4D97-AF65-F5344CB8AC3E}">
        <p14:creationId xmlns:p14="http://schemas.microsoft.com/office/powerpoint/2010/main" val="54950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087980-D6DC-4C7B-A280-1CBF610C5267}" type="datetimeFigureOut">
              <a:rPr lang="en-US" smtClean="0"/>
              <a:pPr/>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7F42D-5413-475E-8E33-A4EB7A72C14E}" type="slidenum">
              <a:rPr lang="en-US" smtClean="0"/>
              <a:pPr/>
              <a:t>‹#›</a:t>
            </a:fld>
            <a:endParaRPr lang="en-US"/>
          </a:p>
        </p:txBody>
      </p:sp>
    </p:spTree>
    <p:extLst>
      <p:ext uri="{BB962C8B-B14F-4D97-AF65-F5344CB8AC3E}">
        <p14:creationId xmlns:p14="http://schemas.microsoft.com/office/powerpoint/2010/main" val="349067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087980-D6DC-4C7B-A280-1CBF610C5267}" type="datetimeFigureOut">
              <a:rPr lang="en-US" smtClean="0"/>
              <a:pPr/>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7F42D-5413-475E-8E33-A4EB7A72C14E}" type="slidenum">
              <a:rPr lang="en-US" smtClean="0"/>
              <a:pPr/>
              <a:t>‹#›</a:t>
            </a:fld>
            <a:endParaRPr lang="en-US"/>
          </a:p>
        </p:txBody>
      </p:sp>
    </p:spTree>
    <p:extLst>
      <p:ext uri="{BB962C8B-B14F-4D97-AF65-F5344CB8AC3E}">
        <p14:creationId xmlns:p14="http://schemas.microsoft.com/office/powerpoint/2010/main" val="287187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087980-D6DC-4C7B-A280-1CBF610C5267}"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7F42D-5413-475E-8E33-A4EB7A72C14E}" type="slidenum">
              <a:rPr lang="en-US" smtClean="0"/>
              <a:pPr/>
              <a:t>‹#›</a:t>
            </a:fld>
            <a:endParaRPr lang="en-US"/>
          </a:p>
        </p:txBody>
      </p:sp>
    </p:spTree>
    <p:extLst>
      <p:ext uri="{BB962C8B-B14F-4D97-AF65-F5344CB8AC3E}">
        <p14:creationId xmlns:p14="http://schemas.microsoft.com/office/powerpoint/2010/main" val="110947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087980-D6DC-4C7B-A280-1CBF610C5267}"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7F42D-5413-475E-8E33-A4EB7A72C14E}" type="slidenum">
              <a:rPr lang="en-US" smtClean="0"/>
              <a:pPr/>
              <a:t>‹#›</a:t>
            </a:fld>
            <a:endParaRPr lang="en-US"/>
          </a:p>
        </p:txBody>
      </p:sp>
    </p:spTree>
    <p:extLst>
      <p:ext uri="{BB962C8B-B14F-4D97-AF65-F5344CB8AC3E}">
        <p14:creationId xmlns:p14="http://schemas.microsoft.com/office/powerpoint/2010/main" val="239074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8/29/2018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8/29/2018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087980-D6DC-4C7B-A280-1CBF610C5267}" type="datetimeFigureOut">
              <a:rPr lang="en-US" smtClean="0"/>
              <a:pPr/>
              <a:t>8/29/2018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7F42D-5413-475E-8E33-A4EB7A72C14E}" type="slidenum">
              <a:rPr lang="en-US" smtClean="0"/>
              <a:pPr/>
              <a:t>‹#›</a:t>
            </a:fld>
            <a:endParaRPr lang="en-US"/>
          </a:p>
        </p:txBody>
      </p:sp>
    </p:spTree>
    <p:extLst>
      <p:ext uri="{BB962C8B-B14F-4D97-AF65-F5344CB8AC3E}">
        <p14:creationId xmlns:p14="http://schemas.microsoft.com/office/powerpoint/2010/main" val="159197445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hyperlink" Target="http://www.bible-researcher.com/muratorian.html" TargetMode="External"/><Relationship Id="rId2" Type="http://schemas.openxmlformats.org/officeDocument/2006/relationships/image" Target="../media/image7.jpeg"/><Relationship Id="rId1" Type="http://schemas.openxmlformats.org/officeDocument/2006/relationships/slideLayout" Target="../slideLayouts/slideLayout19.xml"/><Relationship Id="rId4" Type="http://schemas.openxmlformats.org/officeDocument/2006/relationships/hyperlink" Target="http://www.amazon.com/exec/obidos/ISBN=019826954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Gospel_of_John" TargetMode="External"/><Relationship Id="rId2" Type="http://schemas.openxmlformats.org/officeDocument/2006/relationships/image" Target="../media/image6.jpeg"/><Relationship Id="rId1" Type="http://schemas.openxmlformats.org/officeDocument/2006/relationships/slideLayout" Target="../slideLayouts/slideLayout19.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Gospel_of_John" TargetMode="External"/><Relationship Id="rId2" Type="http://schemas.openxmlformats.org/officeDocument/2006/relationships/image" Target="../media/image6.jpeg"/><Relationship Id="rId1" Type="http://schemas.openxmlformats.org/officeDocument/2006/relationships/slideLayout" Target="../slideLayouts/slideLayout19.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amp;ehk=0jSCU9p1suUftV1VW0Y5HQ&amp;r=0&amp;pid=OfficeInsert"/><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source.org/wiki/The_Antiquities_of_the_Jews/Book_XVIII#Chapter_3" TargetMode="External"/><Relationship Id="rId2" Type="http://schemas.openxmlformats.org/officeDocument/2006/relationships/image" Target="../media/image5.jpeg"/><Relationship Id="rId1" Type="http://schemas.openxmlformats.org/officeDocument/2006/relationships/slideLayout" Target="../slideLayouts/slideLayout19.xml"/><Relationship Id="rId4" Type="http://schemas.openxmlformats.org/officeDocument/2006/relationships/hyperlink" Target="https://en.wikipedia.org/wiki/Josephus_on_Jesus#cite_note-51"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56999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Citations of an Historical  Jesus</a:t>
            </a:r>
          </a:p>
        </p:txBody>
      </p:sp>
      <p:sp>
        <p:nvSpPr>
          <p:cNvPr id="3" name="Content Placeholder 2"/>
          <p:cNvSpPr>
            <a:spLocks noGrp="1"/>
          </p:cNvSpPr>
          <p:nvPr>
            <p:ph idx="1"/>
          </p:nvPr>
        </p:nvSpPr>
        <p:spPr>
          <a:xfrm>
            <a:off x="609600" y="1299411"/>
            <a:ext cx="10972800" cy="5037221"/>
          </a:xfrm>
          <a:blipFill>
            <a:blip r:embed="rId2"/>
            <a:tile tx="0" ty="0" sx="100000" sy="100000" flip="none" algn="tl"/>
          </a:blipFill>
        </p:spPr>
        <p:txBody>
          <a:bodyPr>
            <a:normAutofit fontScale="92500" lnSpcReduction="20000"/>
          </a:bodyPr>
          <a:lstStyle/>
          <a:p>
            <a:r>
              <a:rPr lang="en-US" dirty="0"/>
              <a:t>"But not all the relief that could come from man, not all the bounties that the prince could bestow, nor all the atonements which could be presented to the gods, availed to relieve Nero from the infamy of being believed to have ordered the conflagration, the fire of Rome.  Hence to suppress the rumor, he falsely charged with the guilt and punished with the most exquisite tortures, the persons commonly called Christians, who were hated for their enormities</a:t>
            </a:r>
            <a:r>
              <a:rPr lang="en-US" b="1" dirty="0"/>
              <a:t>.   </a:t>
            </a:r>
            <a:r>
              <a:rPr lang="en-US" b="1" i="1" dirty="0" err="1"/>
              <a:t>Christus</a:t>
            </a:r>
            <a:r>
              <a:rPr lang="en-US" b="1" i="1" dirty="0"/>
              <a:t>, (Latin for Christ) the founder of the name, was put to death by Pontius Pilate</a:t>
            </a:r>
            <a:r>
              <a:rPr lang="en-US" i="1" dirty="0"/>
              <a:t>,</a:t>
            </a:r>
            <a:r>
              <a:rPr lang="en-US" dirty="0"/>
              <a:t> procurator of Judea in the reign of Tiberius: but the pernicious superstition, repressed for a time broke out again, not only through Judea, where the mischief originated, but through the city of Rome also."  </a:t>
            </a:r>
          </a:p>
          <a:p>
            <a:r>
              <a:rPr lang="en-US" dirty="0"/>
              <a:t>Tacitus,  Annals XV.44.</a:t>
            </a:r>
          </a:p>
        </p:txBody>
      </p:sp>
    </p:spTree>
    <p:extLst>
      <p:ext uri="{BB962C8B-B14F-4D97-AF65-F5344CB8AC3E}">
        <p14:creationId xmlns:p14="http://schemas.microsoft.com/office/powerpoint/2010/main" val="242719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Luke’s Careful History</a:t>
            </a:r>
          </a:p>
        </p:txBody>
      </p:sp>
      <p:sp>
        <p:nvSpPr>
          <p:cNvPr id="3" name="Content Placeholder 2"/>
          <p:cNvSpPr>
            <a:spLocks noGrp="1"/>
          </p:cNvSpPr>
          <p:nvPr>
            <p:ph idx="1"/>
          </p:nvPr>
        </p:nvSpPr>
        <p:spPr>
          <a:blipFill>
            <a:blip r:embed="rId2"/>
            <a:tile tx="0" ty="0" sx="100000" sy="100000" flip="none" algn="tl"/>
          </a:blipFill>
        </p:spPr>
        <p:txBody>
          <a:bodyPr>
            <a:normAutofit lnSpcReduction="10000"/>
          </a:bodyPr>
          <a:lstStyle/>
          <a:p>
            <a:r>
              <a:rPr lang="en-US" dirty="0"/>
              <a:t>Luke 1:1  - 4   “Inasmuch as many have undertaken to compile an account of the things accomplished among us,</a:t>
            </a:r>
          </a:p>
          <a:p>
            <a:r>
              <a:rPr lang="en-US" dirty="0"/>
              <a:t>  just as they were handed down to us by those who from the beginning were </a:t>
            </a:r>
            <a:r>
              <a:rPr lang="en-US" b="1" dirty="0"/>
              <a:t>eyewitnesses</a:t>
            </a:r>
            <a:r>
              <a:rPr lang="en-US" dirty="0"/>
              <a:t> and servants of the word,</a:t>
            </a:r>
          </a:p>
          <a:p>
            <a:r>
              <a:rPr lang="en-US" dirty="0"/>
              <a:t> it seemed fitting for me as well, having </a:t>
            </a:r>
            <a:r>
              <a:rPr lang="en-US" u="sng" dirty="0"/>
              <a:t>investigated everything </a:t>
            </a:r>
            <a:r>
              <a:rPr lang="en-US" b="1" u="sng" dirty="0"/>
              <a:t>carefully</a:t>
            </a:r>
            <a:r>
              <a:rPr lang="en-US" dirty="0"/>
              <a:t> from the beginning, to write </a:t>
            </a:r>
            <a:r>
              <a:rPr lang="en-US" i="1" dirty="0"/>
              <a:t>it</a:t>
            </a:r>
            <a:r>
              <a:rPr lang="en-US" dirty="0"/>
              <a:t> out for you in </a:t>
            </a:r>
            <a:r>
              <a:rPr lang="en-US" b="1" dirty="0"/>
              <a:t>consecutive order</a:t>
            </a:r>
            <a:r>
              <a:rPr lang="en-US" dirty="0"/>
              <a:t>, </a:t>
            </a:r>
            <a:r>
              <a:rPr lang="en-US" dirty="0">
                <a:solidFill>
                  <a:schemeClr val="tx2"/>
                </a:solidFill>
              </a:rPr>
              <a:t>most excellent </a:t>
            </a:r>
            <a:r>
              <a:rPr lang="en-US" dirty="0" err="1"/>
              <a:t>Theophilus</a:t>
            </a:r>
            <a:r>
              <a:rPr lang="en-US" dirty="0"/>
              <a:t>;</a:t>
            </a:r>
          </a:p>
          <a:p>
            <a:r>
              <a:rPr lang="en-US" dirty="0"/>
              <a:t> so that you may know the </a:t>
            </a:r>
            <a:r>
              <a:rPr lang="en-US" b="1" u="sng" dirty="0"/>
              <a:t>exact truth </a:t>
            </a:r>
            <a:r>
              <a:rPr lang="en-US" dirty="0"/>
              <a:t>about the things you have been taught.”</a:t>
            </a:r>
          </a:p>
          <a:p>
            <a:endParaRPr lang="en-US" dirty="0"/>
          </a:p>
        </p:txBody>
      </p:sp>
    </p:spTree>
    <p:extLst>
      <p:ext uri="{BB962C8B-B14F-4D97-AF65-F5344CB8AC3E}">
        <p14:creationId xmlns:p14="http://schemas.microsoft.com/office/powerpoint/2010/main" val="128783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Luke’s Careful History</a:t>
            </a:r>
          </a:p>
        </p:txBody>
      </p:sp>
      <p:sp>
        <p:nvSpPr>
          <p:cNvPr id="3" name="Content Placeholder 2"/>
          <p:cNvSpPr>
            <a:spLocks noGrp="1"/>
          </p:cNvSpPr>
          <p:nvPr>
            <p:ph idx="1"/>
          </p:nvPr>
        </p:nvSpPr>
        <p:spPr>
          <a:blipFill>
            <a:blip r:embed="rId2"/>
            <a:tile tx="0" ty="0" sx="100000" sy="100000" flip="none" algn="tl"/>
          </a:blipFill>
        </p:spPr>
        <p:txBody>
          <a:bodyPr>
            <a:normAutofit/>
          </a:bodyPr>
          <a:lstStyle/>
          <a:p>
            <a:r>
              <a:rPr lang="en-US" dirty="0"/>
              <a:t>Luke 3:1 – 2 “Now in the fifteenth year of the reign of </a:t>
            </a:r>
            <a:r>
              <a:rPr lang="en-US" dirty="0">
                <a:solidFill>
                  <a:schemeClr val="tx2"/>
                </a:solidFill>
              </a:rPr>
              <a:t>Tiberius</a:t>
            </a:r>
            <a:r>
              <a:rPr lang="en-US" dirty="0"/>
              <a:t> Caesar, when </a:t>
            </a:r>
            <a:r>
              <a:rPr lang="en-US" dirty="0">
                <a:solidFill>
                  <a:srgbClr val="FF0000"/>
                </a:solidFill>
              </a:rPr>
              <a:t>Pontius Pilate </a:t>
            </a:r>
            <a:r>
              <a:rPr lang="en-US" dirty="0"/>
              <a:t>was governor of Judea, and </a:t>
            </a:r>
            <a:r>
              <a:rPr lang="en-US" dirty="0">
                <a:solidFill>
                  <a:srgbClr val="0070C0"/>
                </a:solidFill>
              </a:rPr>
              <a:t>Herod was tetrarch of Galilee</a:t>
            </a:r>
            <a:r>
              <a:rPr lang="en-US" dirty="0"/>
              <a:t>, and his brother </a:t>
            </a:r>
            <a:r>
              <a:rPr lang="en-US" dirty="0">
                <a:solidFill>
                  <a:srgbClr val="0070C0"/>
                </a:solidFill>
              </a:rPr>
              <a:t>Philip</a:t>
            </a:r>
            <a:r>
              <a:rPr lang="en-US" dirty="0"/>
              <a:t> was tetrarch of the region of Ituraea and </a:t>
            </a:r>
            <a:r>
              <a:rPr lang="en-US" dirty="0" err="1"/>
              <a:t>Trachonitis</a:t>
            </a:r>
            <a:r>
              <a:rPr lang="en-US" dirty="0"/>
              <a:t>, and </a:t>
            </a:r>
            <a:r>
              <a:rPr lang="en-US" dirty="0" err="1">
                <a:solidFill>
                  <a:srgbClr val="0070C0"/>
                </a:solidFill>
              </a:rPr>
              <a:t>Lysanias</a:t>
            </a:r>
            <a:r>
              <a:rPr lang="en-US" dirty="0"/>
              <a:t> was tetrarch of Abilene,</a:t>
            </a:r>
          </a:p>
          <a:p>
            <a:r>
              <a:rPr lang="en-US" dirty="0"/>
              <a:t>Luke 3:2  in the high priesthood of </a:t>
            </a:r>
            <a:r>
              <a:rPr lang="en-US" dirty="0" err="1"/>
              <a:t>Annas</a:t>
            </a:r>
            <a:r>
              <a:rPr lang="en-US" dirty="0"/>
              <a:t> and </a:t>
            </a:r>
            <a:r>
              <a:rPr lang="en-US" u="sng" dirty="0"/>
              <a:t>Caiaphas</a:t>
            </a:r>
            <a:r>
              <a:rPr lang="en-US" dirty="0"/>
              <a:t>, the </a:t>
            </a:r>
            <a:r>
              <a:rPr lang="en-US" b="1" u="sng" dirty="0"/>
              <a:t>word of God </a:t>
            </a:r>
            <a:r>
              <a:rPr lang="en-US" dirty="0"/>
              <a:t>came to John, the son of Zacharias, in the wilderness.”</a:t>
            </a:r>
          </a:p>
          <a:p>
            <a:endParaRPr lang="en-US" dirty="0"/>
          </a:p>
        </p:txBody>
      </p:sp>
    </p:spTree>
    <p:extLst>
      <p:ext uri="{BB962C8B-B14F-4D97-AF65-F5344CB8AC3E}">
        <p14:creationId xmlns:p14="http://schemas.microsoft.com/office/powerpoint/2010/main" val="158814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subTitle" idx="1"/>
          </p:nvPr>
        </p:nvSpPr>
        <p:spPr>
          <a:xfrm>
            <a:off x="1524000" y="1676400"/>
            <a:ext cx="9144000" cy="5181600"/>
          </a:xfrm>
        </p:spPr>
        <p:txBody>
          <a:bodyPr/>
          <a:lstStyle/>
          <a:p>
            <a:pPr>
              <a:spcBef>
                <a:spcPts val="500"/>
              </a:spcBef>
              <a:spcAft>
                <a:spcPts val="500"/>
              </a:spcAft>
            </a:pPr>
            <a:r>
              <a:rPr lang="en-US" dirty="0">
                <a:solidFill>
                  <a:schemeClr val="tx1"/>
                </a:solidFill>
              </a:rPr>
              <a:t>“… a Scottish writer, New Testament scholar and </a:t>
            </a:r>
            <a:r>
              <a:rPr lang="en-US" dirty="0" err="1">
                <a:solidFill>
                  <a:schemeClr val="tx1"/>
                </a:solidFill>
              </a:rPr>
              <a:t>archaelologist</a:t>
            </a:r>
            <a:r>
              <a:rPr lang="en-US" dirty="0">
                <a:solidFill>
                  <a:schemeClr val="tx1"/>
                </a:solidFill>
              </a:rPr>
              <a:t>.  He was the first Professor of Classical Archaeology at Oxford University and pioneered the study of antiquity in what is today western Turkey…</a:t>
            </a:r>
          </a:p>
          <a:p>
            <a:pPr>
              <a:spcBef>
                <a:spcPts val="500"/>
              </a:spcBef>
              <a:spcAft>
                <a:spcPts val="500"/>
              </a:spcAft>
            </a:pPr>
            <a:r>
              <a:rPr lang="en-US" dirty="0">
                <a:solidFill>
                  <a:schemeClr val="tx1"/>
                </a:solidFill>
              </a:rPr>
              <a:t>Greece and Turkey remained the focus of Ramsay's research for the remainder of his academic career. He was known for his expertise in the </a:t>
            </a:r>
            <a:r>
              <a:rPr lang="en-US" u="sng" dirty="0">
                <a:solidFill>
                  <a:schemeClr val="tx1"/>
                </a:solidFill>
              </a:rPr>
              <a:t>historic geography and topography of Asia Minor and of its political, social, cultural and religious history</a:t>
            </a:r>
            <a:r>
              <a:rPr lang="en-US" dirty="0">
                <a:solidFill>
                  <a:schemeClr val="tx1"/>
                </a:solidFill>
              </a:rPr>
              <a:t>. ”    </a:t>
            </a:r>
            <a:r>
              <a:rPr lang="en-US" sz="2800" b="1" dirty="0">
                <a:solidFill>
                  <a:srgbClr val="0070C0"/>
                </a:solidFill>
                <a:latin typeface="Arial Narrow" pitchFamily="34" charset="0"/>
              </a:rPr>
              <a:t>wikipedia.com</a:t>
            </a:r>
            <a:endParaRPr lang="en-US" dirty="0">
              <a:solidFill>
                <a:srgbClr val="0070C0"/>
              </a:solidFill>
            </a:endParaRPr>
          </a:p>
        </p:txBody>
      </p:sp>
      <p:sp>
        <p:nvSpPr>
          <p:cNvPr id="4" name="Rectangle 3"/>
          <p:cNvSpPr/>
          <p:nvPr/>
        </p:nvSpPr>
        <p:spPr bwMode="auto">
          <a:xfrm>
            <a:off x="1524000" y="0"/>
            <a:ext cx="7620000" cy="1371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endParaRPr lang="en-US" sz="4400">
              <a:solidFill>
                <a:prstClr val="black"/>
              </a:solidFill>
              <a:latin typeface="Times New Roman" charset="0"/>
            </a:endParaRPr>
          </a:p>
        </p:txBody>
      </p:sp>
      <p:sp>
        <p:nvSpPr>
          <p:cNvPr id="5" name="Rectangle 4"/>
          <p:cNvSpPr/>
          <p:nvPr/>
        </p:nvSpPr>
        <p:spPr>
          <a:xfrm>
            <a:off x="1524000" y="0"/>
            <a:ext cx="9144000" cy="1569660"/>
          </a:xfrm>
          <a:prstGeom prst="rect">
            <a:avLst/>
          </a:prstGeom>
          <a:solidFill>
            <a:srgbClr val="92D050"/>
          </a:solidFill>
        </p:spPr>
        <p:style>
          <a:lnRef idx="0">
            <a:schemeClr val="accent5"/>
          </a:lnRef>
          <a:fillRef idx="3">
            <a:schemeClr val="accent5"/>
          </a:fillRef>
          <a:effectRef idx="3">
            <a:schemeClr val="accent5"/>
          </a:effectRef>
          <a:fontRef idx="minor">
            <a:schemeClr val="lt1"/>
          </a:fontRef>
        </p:style>
        <p:txBody>
          <a:bodyPr wrap="square">
            <a:spAutoFit/>
          </a:bodyPr>
          <a:lstStyle/>
          <a:p>
            <a:pPr defTabSz="914400"/>
            <a:r>
              <a:rPr lang="en-US" sz="4800" b="1" dirty="0">
                <a:solidFill>
                  <a:prstClr val="black"/>
                </a:solidFill>
                <a:latin typeface="Calibri"/>
              </a:rPr>
              <a:t>Sir William Mitchell Ramsay </a:t>
            </a:r>
          </a:p>
          <a:p>
            <a:pPr defTabSz="914400"/>
            <a:r>
              <a:rPr lang="en-US" sz="4800" dirty="0">
                <a:solidFill>
                  <a:prstClr val="black"/>
                </a:solidFill>
                <a:latin typeface="Calibri"/>
              </a:rPr>
              <a:t>(1851 - 1939) </a:t>
            </a:r>
          </a:p>
        </p:txBody>
      </p:sp>
    </p:spTree>
    <p:extLst>
      <p:ext uri="{BB962C8B-B14F-4D97-AF65-F5344CB8AC3E}">
        <p14:creationId xmlns:p14="http://schemas.microsoft.com/office/powerpoint/2010/main" val="353876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2286000" y="0"/>
            <a:ext cx="7772400" cy="1143000"/>
          </a:xfrm>
        </p:spPr>
        <p:txBody>
          <a:bodyPr/>
          <a:lstStyle/>
          <a:p>
            <a:pPr algn="r"/>
            <a:r>
              <a:rPr lang="en-US"/>
              <a:t>Sir William M. Ramsay</a:t>
            </a:r>
          </a:p>
        </p:txBody>
      </p:sp>
      <p:sp>
        <p:nvSpPr>
          <p:cNvPr id="61443" name="Rectangle 3"/>
          <p:cNvSpPr>
            <a:spLocks noGrp="1" noChangeArrowheads="1"/>
          </p:cNvSpPr>
          <p:nvPr>
            <p:ph type="subTitle" idx="1"/>
          </p:nvPr>
        </p:nvSpPr>
        <p:spPr>
          <a:xfrm>
            <a:off x="1524000" y="1524000"/>
            <a:ext cx="9144000" cy="4800600"/>
          </a:xfrm>
          <a:solidFill>
            <a:srgbClr val="92D050"/>
          </a:solidFill>
          <a:ln w="57150" cmpd="thickThin">
            <a:noFill/>
          </a:ln>
          <a:effectLst/>
        </p:spPr>
        <p:txBody>
          <a:bodyPr/>
          <a:lstStyle/>
          <a:p>
            <a:pPr>
              <a:spcBef>
                <a:spcPts val="500"/>
              </a:spcBef>
              <a:spcAft>
                <a:spcPts val="500"/>
              </a:spcAft>
            </a:pPr>
            <a:r>
              <a:rPr lang="en-US" sz="3600" b="1" dirty="0">
                <a:solidFill>
                  <a:schemeClr val="tx1"/>
                </a:solidFill>
              </a:rPr>
              <a:t>“I may fairly claim to have entered on this investigation without any prejudice in </a:t>
            </a:r>
            <a:r>
              <a:rPr lang="en-US" sz="3600" b="1" dirty="0" err="1">
                <a:solidFill>
                  <a:schemeClr val="tx1"/>
                </a:solidFill>
              </a:rPr>
              <a:t>favour</a:t>
            </a:r>
            <a:r>
              <a:rPr lang="en-US" sz="3600" b="1" dirty="0">
                <a:solidFill>
                  <a:schemeClr val="tx1"/>
                </a:solidFill>
              </a:rPr>
              <a:t> of the conclusion which I shall now attempt to justify to the reader. On the contrary, I began with a mind </a:t>
            </a:r>
            <a:r>
              <a:rPr lang="en-US" sz="3600" b="1" dirty="0" err="1">
                <a:solidFill>
                  <a:schemeClr val="tx1"/>
                </a:solidFill>
              </a:rPr>
              <a:t>unfavourable</a:t>
            </a:r>
            <a:r>
              <a:rPr lang="en-US" sz="3600" b="1" dirty="0">
                <a:solidFill>
                  <a:schemeClr val="tx1"/>
                </a:solidFill>
              </a:rPr>
              <a:t> to it, for the ingenuity and apparent completeness of the Tubingen theory had at one time convinced me. . .</a:t>
            </a:r>
            <a:r>
              <a:rPr lang="en-US" b="1" dirty="0">
                <a:solidFill>
                  <a:schemeClr val="tx1"/>
                </a:solidFill>
              </a:rPr>
              <a:t> </a:t>
            </a:r>
          </a:p>
        </p:txBody>
      </p:sp>
    </p:spTree>
    <p:extLst>
      <p:ext uri="{BB962C8B-B14F-4D97-AF65-F5344CB8AC3E}">
        <p14:creationId xmlns:p14="http://schemas.microsoft.com/office/powerpoint/2010/main" val="16881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2286000" y="0"/>
            <a:ext cx="7772400" cy="1143000"/>
          </a:xfrm>
        </p:spPr>
        <p:txBody>
          <a:bodyPr/>
          <a:lstStyle/>
          <a:p>
            <a:pPr algn="r"/>
            <a:r>
              <a:rPr lang="en-US"/>
              <a:t>Sir William M. Ramsay</a:t>
            </a:r>
          </a:p>
        </p:txBody>
      </p:sp>
      <p:sp>
        <p:nvSpPr>
          <p:cNvPr id="62467" name="Rectangle 3"/>
          <p:cNvSpPr>
            <a:spLocks noGrp="1" noChangeArrowheads="1"/>
          </p:cNvSpPr>
          <p:nvPr>
            <p:ph type="subTitle" idx="1"/>
          </p:nvPr>
        </p:nvSpPr>
        <p:spPr>
          <a:xfrm>
            <a:off x="1524000" y="1524000"/>
            <a:ext cx="9144000" cy="4495800"/>
          </a:xfrm>
          <a:solidFill>
            <a:srgbClr val="92D050"/>
          </a:solidFill>
          <a:ln w="57150" cmpd="thickThin">
            <a:noFill/>
          </a:ln>
          <a:effectLst>
            <a:outerShdw dist="107763" dir="2700000" algn="ctr" rotWithShape="0">
              <a:schemeClr val="bg2"/>
            </a:outerShdw>
          </a:effectLst>
        </p:spPr>
        <p:txBody>
          <a:bodyPr/>
          <a:lstStyle/>
          <a:p>
            <a:pPr>
              <a:spcBef>
                <a:spcPts val="500"/>
              </a:spcBef>
              <a:spcAft>
                <a:spcPts val="500"/>
              </a:spcAft>
            </a:pPr>
            <a:r>
              <a:rPr lang="en-US" sz="3600" b="1" dirty="0">
                <a:solidFill>
                  <a:schemeClr val="tx1"/>
                </a:solidFill>
              </a:rPr>
              <a:t>“...but more recently I found myself often brought in contact with the </a:t>
            </a:r>
            <a:r>
              <a:rPr lang="en-US" sz="3600" b="1" i="1" dirty="0">
                <a:solidFill>
                  <a:schemeClr val="tx1"/>
                </a:solidFill>
              </a:rPr>
              <a:t>Book of Acts </a:t>
            </a:r>
            <a:r>
              <a:rPr lang="en-US" sz="3600" b="1" dirty="0">
                <a:solidFill>
                  <a:schemeClr val="tx1"/>
                </a:solidFill>
              </a:rPr>
              <a:t>as an authority for the topography, antiquities, and society of Asia Minor. It was gradually borne in upon me that in various details the narrative showed marvelous truth”</a:t>
            </a:r>
          </a:p>
          <a:p>
            <a:pPr>
              <a:spcBef>
                <a:spcPts val="500"/>
              </a:spcBef>
              <a:spcAft>
                <a:spcPts val="500"/>
              </a:spcAft>
            </a:pPr>
            <a:endParaRPr lang="en-US" sz="1200" dirty="0">
              <a:solidFill>
                <a:schemeClr val="tx1"/>
              </a:solidFill>
            </a:endParaRPr>
          </a:p>
          <a:p>
            <a:pPr>
              <a:spcBef>
                <a:spcPts val="500"/>
              </a:spcBef>
              <a:spcAft>
                <a:spcPts val="500"/>
              </a:spcAft>
            </a:pPr>
            <a:r>
              <a:rPr lang="en-US" sz="2800" dirty="0">
                <a:solidFill>
                  <a:schemeClr val="tx1"/>
                </a:solidFill>
                <a:latin typeface="Arial" charset="0"/>
              </a:rPr>
              <a:t>St. Paul the </a:t>
            </a:r>
            <a:r>
              <a:rPr lang="en-US" sz="2800" dirty="0" err="1">
                <a:solidFill>
                  <a:schemeClr val="tx1"/>
                </a:solidFill>
                <a:latin typeface="Arial" charset="0"/>
              </a:rPr>
              <a:t>Traveller</a:t>
            </a:r>
            <a:r>
              <a:rPr lang="en-US" sz="2800" dirty="0">
                <a:solidFill>
                  <a:schemeClr val="tx1"/>
                </a:solidFill>
                <a:latin typeface="Arial" charset="0"/>
              </a:rPr>
              <a:t> &amp; the Roman Citizen, pg.8</a:t>
            </a:r>
            <a:endParaRPr lang="en-US" sz="3600" dirty="0">
              <a:solidFill>
                <a:schemeClr val="tx1"/>
              </a:solidFill>
            </a:endParaRPr>
          </a:p>
        </p:txBody>
      </p:sp>
    </p:spTree>
    <p:extLst>
      <p:ext uri="{BB962C8B-B14F-4D97-AF65-F5344CB8AC3E}">
        <p14:creationId xmlns:p14="http://schemas.microsoft.com/office/powerpoint/2010/main" val="374904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2286000" y="0"/>
            <a:ext cx="7772400" cy="1143000"/>
          </a:xfrm>
        </p:spPr>
        <p:txBody>
          <a:bodyPr/>
          <a:lstStyle/>
          <a:p>
            <a:pPr algn="r"/>
            <a:r>
              <a:rPr lang="en-US"/>
              <a:t>Sir William M. Ramsay</a:t>
            </a:r>
          </a:p>
        </p:txBody>
      </p:sp>
      <p:sp>
        <p:nvSpPr>
          <p:cNvPr id="3" name="Subtitle 2"/>
          <p:cNvSpPr>
            <a:spLocks noGrp="1"/>
          </p:cNvSpPr>
          <p:nvPr>
            <p:ph type="subTitle" idx="1"/>
          </p:nvPr>
        </p:nvSpPr>
        <p:spPr>
          <a:xfrm>
            <a:off x="1828800" y="1142999"/>
            <a:ext cx="8534400" cy="5353493"/>
          </a:xfrm>
          <a:solidFill>
            <a:srgbClr val="92D050"/>
          </a:solidFill>
        </p:spPr>
        <p:txBody>
          <a:bodyPr>
            <a:normAutofit/>
          </a:bodyPr>
          <a:lstStyle/>
          <a:p>
            <a:pPr>
              <a:spcBef>
                <a:spcPts val="500"/>
              </a:spcBef>
              <a:spcAft>
                <a:spcPts val="500"/>
              </a:spcAft>
            </a:pPr>
            <a:r>
              <a:rPr lang="en-US" b="1" dirty="0">
                <a:solidFill>
                  <a:schemeClr val="tx1"/>
                </a:solidFill>
              </a:rPr>
              <a:t>“Works that profess to be historical are of various kinds and trustworthy in varying degrees… </a:t>
            </a:r>
          </a:p>
          <a:p>
            <a:pPr>
              <a:spcBef>
                <a:spcPts val="500"/>
              </a:spcBef>
              <a:spcAft>
                <a:spcPts val="500"/>
              </a:spcAft>
            </a:pPr>
            <a:r>
              <a:rPr lang="en-US" b="1" dirty="0">
                <a:solidFill>
                  <a:schemeClr val="tx1"/>
                </a:solidFill>
              </a:rPr>
              <a:t>There is, finally, the historical work of the highest order… Great historians are the rarest of writers… 				 </a:t>
            </a:r>
          </a:p>
          <a:p>
            <a:pPr>
              <a:spcBef>
                <a:spcPts val="500"/>
              </a:spcBef>
              <a:spcAft>
                <a:spcPts val="500"/>
              </a:spcAft>
            </a:pPr>
            <a:r>
              <a:rPr lang="en-US" b="1" dirty="0">
                <a:solidFill>
                  <a:schemeClr val="tx1"/>
                </a:solidFill>
              </a:rPr>
              <a:t>…stating in the following chapters reasons for placing the author of Acts among the writers of first rank.”</a:t>
            </a:r>
          </a:p>
          <a:p>
            <a:pPr>
              <a:spcBef>
                <a:spcPts val="500"/>
              </a:spcBef>
              <a:spcAft>
                <a:spcPts val="500"/>
              </a:spcAft>
            </a:pPr>
            <a:r>
              <a:rPr lang="en-US" sz="2600" dirty="0">
                <a:solidFill>
                  <a:schemeClr val="tx1"/>
                </a:solidFill>
                <a:latin typeface="Arial" charset="0"/>
              </a:rPr>
              <a:t>Saint Paul the Traveler &amp; the Roman Citizen, p.2-4</a:t>
            </a:r>
            <a:endParaRPr lang="en-US" sz="2600" dirty="0">
              <a:solidFill>
                <a:schemeClr val="tx1"/>
              </a:solidFill>
            </a:endParaRPr>
          </a:p>
          <a:p>
            <a:endParaRPr lang="en-US" dirty="0"/>
          </a:p>
        </p:txBody>
      </p:sp>
    </p:spTree>
    <p:extLst>
      <p:ext uri="{BB962C8B-B14F-4D97-AF65-F5344CB8AC3E}">
        <p14:creationId xmlns:p14="http://schemas.microsoft.com/office/powerpoint/2010/main" val="228034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Classical Greek and Roman Authors</a:t>
            </a:r>
          </a:p>
        </p:txBody>
      </p:sp>
      <p:sp>
        <p:nvSpPr>
          <p:cNvPr id="3" name="Content Placeholder 2"/>
          <p:cNvSpPr>
            <a:spLocks noGrp="1"/>
          </p:cNvSpPr>
          <p:nvPr>
            <p:ph idx="1"/>
          </p:nvPr>
        </p:nvSpPr>
        <p:spPr/>
        <p:txBody>
          <a:bodyPr>
            <a:normAutofit fontScale="92500" lnSpcReduction="10000"/>
          </a:bodyPr>
          <a:lstStyle/>
          <a:p>
            <a:r>
              <a:rPr lang="en-US" sz="2400" dirty="0"/>
              <a:t>Author			Date of Writing	   First Copy		Time Gap		Number of Copies</a:t>
            </a:r>
          </a:p>
          <a:p>
            <a:r>
              <a:rPr lang="en-US" sz="2400" dirty="0"/>
              <a:t>Thucydides		460-400 B.C.	  900 A.D.		1300 years	  	8</a:t>
            </a:r>
          </a:p>
          <a:p>
            <a:r>
              <a:rPr lang="en-US" sz="2400" dirty="0"/>
              <a:t>Plato				427-347 B.C.	  1100 A.D.		1400 years		20</a:t>
            </a:r>
          </a:p>
          <a:p>
            <a:r>
              <a:rPr lang="en-US" sz="2400" dirty="0"/>
              <a:t>Aristotle			345-322 B.C.	   1100 A.D.		1400 years	 	49</a:t>
            </a:r>
          </a:p>
          <a:p>
            <a:r>
              <a:rPr lang="en-US" sz="2400" dirty="0"/>
              <a:t>Caesar			100-44 B.C.	      	   900 A.D.		1000 years		10</a:t>
            </a:r>
          </a:p>
          <a:p>
            <a:r>
              <a:rPr lang="en-US" sz="2400" dirty="0"/>
              <a:t>Tacitus			100 A.D.	    	  1100 A.D.		1000 years		20</a:t>
            </a:r>
          </a:p>
          <a:p>
            <a:r>
              <a:rPr lang="en-US" sz="2400" dirty="0"/>
              <a:t>Suetonius		75-160 A.D.	      	  950 A.D.		  800 years	  	8</a:t>
            </a:r>
          </a:p>
          <a:p>
            <a:r>
              <a:rPr lang="en-US" sz="2400" b="1" dirty="0">
                <a:solidFill>
                  <a:srgbClr val="FFFF00"/>
                </a:solidFill>
              </a:rPr>
              <a:t>New Test.		50 – 100 A.D.	  250 A.D.		  150 years		5,800</a:t>
            </a:r>
          </a:p>
          <a:p>
            <a:endParaRPr lang="en-US" dirty="0"/>
          </a:p>
        </p:txBody>
      </p:sp>
    </p:spTree>
    <p:extLst>
      <p:ext uri="{BB962C8B-B14F-4D97-AF65-F5344CB8AC3E}">
        <p14:creationId xmlns:p14="http://schemas.microsoft.com/office/powerpoint/2010/main" val="323032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nodeType="afterEffect">
                                  <p:stCondLst>
                                    <p:cond delay="2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presetSubtype="0" fill="hold" nodeType="afterEffect">
                                  <p:stCondLst>
                                    <p:cond delay="2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9000"/>
                            </p:stCondLst>
                            <p:childTnLst>
                              <p:par>
                                <p:cTn id="23" presetID="42" presetClass="entr" presetSubtype="0" fill="hold" nodeType="afterEffect">
                                  <p:stCondLst>
                                    <p:cond delay="250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12500"/>
                            </p:stCondLst>
                            <p:childTnLst>
                              <p:par>
                                <p:cTn id="29" presetID="42" presetClass="entr" presetSubtype="0" fill="hold" nodeType="afterEffect">
                                  <p:stCondLst>
                                    <p:cond delay="175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15250"/>
                            </p:stCondLst>
                            <p:childTnLst>
                              <p:par>
                                <p:cTn id="35" presetID="42" presetClass="entr" presetSubtype="0" fill="hold" nodeType="afterEffect">
                                  <p:stCondLst>
                                    <p:cond delay="175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18000"/>
                            </p:stCondLst>
                            <p:childTnLst>
                              <p:par>
                                <p:cTn id="41" presetID="42" presetClass="entr" presetSubtype="0" fill="hold" nodeType="afterEffect">
                                  <p:stCondLst>
                                    <p:cond delay="200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300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Bible and </a:t>
            </a:r>
            <a:r>
              <a:rPr lang="en-US" dirty="0" err="1"/>
              <a:t>Archaelogy</a:t>
            </a:r>
            <a:endParaRPr lang="en-US" dirty="0"/>
          </a:p>
        </p:txBody>
      </p:sp>
      <p:sp>
        <p:nvSpPr>
          <p:cNvPr id="3" name="Content Placeholder 2"/>
          <p:cNvSpPr>
            <a:spLocks noGrp="1"/>
          </p:cNvSpPr>
          <p:nvPr>
            <p:ph idx="1"/>
          </p:nvPr>
        </p:nvSpPr>
        <p:spPr>
          <a:solidFill>
            <a:srgbClr val="92D050"/>
          </a:solidFill>
        </p:spPr>
        <p:txBody>
          <a:bodyPr/>
          <a:lstStyle/>
          <a:p>
            <a:r>
              <a:rPr lang="en-US" i="1" dirty="0"/>
              <a:t>“The </a:t>
            </a:r>
            <a:r>
              <a:rPr lang="en-US" i="1" u="sng" dirty="0"/>
              <a:t>interval</a:t>
            </a:r>
            <a:r>
              <a:rPr lang="en-US" i="1" dirty="0"/>
              <a:t> then between the dates of </a:t>
            </a:r>
            <a:r>
              <a:rPr lang="en-US" i="1" u="sng" dirty="0"/>
              <a:t>original composition </a:t>
            </a:r>
            <a:r>
              <a:rPr lang="en-US" i="1" dirty="0"/>
              <a:t>and the </a:t>
            </a:r>
            <a:r>
              <a:rPr lang="en-US" i="1" u="sng" dirty="0"/>
              <a:t>earliest extant </a:t>
            </a:r>
            <a:r>
              <a:rPr lang="en-US" i="1" dirty="0"/>
              <a:t>evidence becomes so small as to be a fact negligible, and the last foundation for any doubt that the </a:t>
            </a:r>
            <a:r>
              <a:rPr lang="en-US" b="1" i="1" dirty="0"/>
              <a:t>Scriptures</a:t>
            </a:r>
            <a:r>
              <a:rPr lang="en-US" i="1" dirty="0"/>
              <a:t> have come down to us substantially as they were written has now been removed. Both the authenticity and the general integrity of the books of the </a:t>
            </a:r>
            <a:r>
              <a:rPr lang="en-US" b="1" i="1" dirty="0"/>
              <a:t>New Testament</a:t>
            </a:r>
            <a:r>
              <a:rPr lang="en-US" i="1" dirty="0"/>
              <a:t> may be regarded as finally established.” Sir Frederick Kenyon</a:t>
            </a:r>
            <a:endParaRPr lang="en-US" dirty="0"/>
          </a:p>
        </p:txBody>
      </p:sp>
    </p:spTree>
    <p:extLst>
      <p:ext uri="{BB962C8B-B14F-4D97-AF65-F5344CB8AC3E}">
        <p14:creationId xmlns:p14="http://schemas.microsoft.com/office/powerpoint/2010/main" val="334208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0" y="609600"/>
            <a:ext cx="9144000" cy="6248400"/>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pic>
        <p:nvPicPr>
          <p:cNvPr id="5122" name="Picture 2" descr="http://www.bible-researcher.com/muratorian.jpg"/>
          <p:cNvPicPr>
            <a:picLocks noChangeAspect="1" noChangeArrowheads="1"/>
          </p:cNvPicPr>
          <p:nvPr/>
        </p:nvPicPr>
        <p:blipFill>
          <a:blip r:embed="rId2" cstate="print"/>
          <a:srcRect/>
          <a:stretch>
            <a:fillRect/>
          </a:stretch>
        </p:blipFill>
        <p:spPr bwMode="auto">
          <a:xfrm>
            <a:off x="4013038" y="2057400"/>
            <a:ext cx="4154479" cy="3505200"/>
          </a:xfrm>
          <a:prstGeom prst="rect">
            <a:avLst/>
          </a:prstGeom>
          <a:noFill/>
        </p:spPr>
      </p:pic>
      <p:sp>
        <p:nvSpPr>
          <p:cNvPr id="5" name="Rectangle 4"/>
          <p:cNvSpPr/>
          <p:nvPr/>
        </p:nvSpPr>
        <p:spPr>
          <a:xfrm>
            <a:off x="1524000" y="6550224"/>
            <a:ext cx="9144000" cy="307777"/>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defTabSz="914400"/>
            <a:r>
              <a:rPr lang="en-US" sz="1400" dirty="0">
                <a:solidFill>
                  <a:prstClr val="white"/>
                </a:solidFill>
                <a:latin typeface="Calibri"/>
              </a:rPr>
              <a:t>citations &amp; photo from:      http://www.bible-researcher.com/muratorian.jpg</a:t>
            </a:r>
          </a:p>
        </p:txBody>
      </p:sp>
      <p:grpSp>
        <p:nvGrpSpPr>
          <p:cNvPr id="13" name="Group 12"/>
          <p:cNvGrpSpPr/>
          <p:nvPr/>
        </p:nvGrpSpPr>
        <p:grpSpPr>
          <a:xfrm>
            <a:off x="5486400" y="924580"/>
            <a:ext cx="5181600" cy="3342620"/>
            <a:chOff x="3962400" y="924580"/>
            <a:chExt cx="5181600" cy="3342620"/>
          </a:xfrm>
        </p:grpSpPr>
        <p:sp>
          <p:nvSpPr>
            <p:cNvPr id="6" name="Rectangle 5"/>
            <p:cNvSpPr/>
            <p:nvPr/>
          </p:nvSpPr>
          <p:spPr>
            <a:xfrm>
              <a:off x="3962400" y="1404878"/>
              <a:ext cx="5181600" cy="2862322"/>
            </a:xfrm>
            <a:prstGeom prst="rect">
              <a:avLst/>
            </a:prstGeom>
          </p:spPr>
          <p:txBody>
            <a:bodyPr wrap="square">
              <a:spAutoFit/>
            </a:bodyPr>
            <a:lstStyle/>
            <a:p>
              <a:pPr defTabSz="914400"/>
              <a:r>
                <a:rPr lang="en-US" sz="2000" b="1" dirty="0">
                  <a:solidFill>
                    <a:prstClr val="black"/>
                  </a:solidFill>
                  <a:latin typeface="Calibri"/>
                </a:rPr>
                <a:t>1. ...</a:t>
              </a:r>
              <a:r>
                <a:rPr lang="en-US" sz="2000" b="1" dirty="0" err="1">
                  <a:solidFill>
                    <a:prstClr val="black"/>
                  </a:solidFill>
                  <a:latin typeface="Calibri"/>
                </a:rPr>
                <a:t>quibus</a:t>
              </a:r>
              <a:r>
                <a:rPr lang="en-US" sz="2000" b="1" dirty="0">
                  <a:solidFill>
                    <a:prstClr val="black"/>
                  </a:solidFill>
                  <a:latin typeface="Calibri"/>
                </a:rPr>
                <a:t> </a:t>
              </a:r>
              <a:r>
                <a:rPr lang="en-US" sz="2000" b="1" dirty="0" err="1">
                  <a:solidFill>
                    <a:prstClr val="black"/>
                  </a:solidFill>
                  <a:latin typeface="Calibri"/>
                </a:rPr>
                <a:t>tamen</a:t>
              </a:r>
              <a:r>
                <a:rPr lang="en-US" sz="2000" b="1" dirty="0">
                  <a:solidFill>
                    <a:prstClr val="black"/>
                  </a:solidFill>
                  <a:latin typeface="Calibri"/>
                </a:rPr>
                <a:t> </a:t>
              </a:r>
              <a:r>
                <a:rPr lang="en-US" sz="2000" b="1" dirty="0" err="1">
                  <a:solidFill>
                    <a:prstClr val="black"/>
                  </a:solidFill>
                  <a:latin typeface="Calibri"/>
                </a:rPr>
                <a:t>interfuit</a:t>
              </a:r>
              <a:r>
                <a:rPr lang="en-US" sz="2000" b="1" dirty="0">
                  <a:solidFill>
                    <a:prstClr val="black"/>
                  </a:solidFill>
                  <a:latin typeface="Calibri"/>
                </a:rPr>
                <a:t> et </a:t>
              </a:r>
              <a:r>
                <a:rPr lang="en-US" sz="2000" b="1" dirty="0" err="1">
                  <a:solidFill>
                    <a:prstClr val="black"/>
                  </a:solidFill>
                  <a:latin typeface="Calibri"/>
                </a:rPr>
                <a:t>ita</a:t>
              </a:r>
              <a:r>
                <a:rPr lang="en-US" sz="2000" b="1" dirty="0">
                  <a:solidFill>
                    <a:prstClr val="black"/>
                  </a:solidFill>
                  <a:latin typeface="Calibri"/>
                </a:rPr>
                <a:t> </a:t>
              </a:r>
              <a:r>
                <a:rPr lang="en-US" sz="2000" b="1" dirty="0" err="1">
                  <a:solidFill>
                    <a:prstClr val="black"/>
                  </a:solidFill>
                  <a:latin typeface="Calibri"/>
                </a:rPr>
                <a:t>posuit</a:t>
              </a:r>
              <a:br>
                <a:rPr lang="en-US" sz="2000" b="1" dirty="0">
                  <a:solidFill>
                    <a:prstClr val="black"/>
                  </a:solidFill>
                  <a:latin typeface="Calibri"/>
                </a:rPr>
              </a:br>
              <a:r>
                <a:rPr lang="en-US" sz="2000" b="1" dirty="0">
                  <a:solidFill>
                    <a:prstClr val="black"/>
                  </a:solidFill>
                  <a:latin typeface="Calibri"/>
                </a:rPr>
                <a:t>2. </a:t>
              </a:r>
              <a:r>
                <a:rPr lang="en-US" sz="2000" b="1" dirty="0" err="1">
                  <a:solidFill>
                    <a:srgbClr val="FF0000"/>
                  </a:solidFill>
                  <a:effectLst>
                    <a:outerShdw blurRad="38100" dist="38100" dir="2700000" algn="tl">
                      <a:srgbClr val="000000">
                        <a:alpha val="43137"/>
                      </a:srgbClr>
                    </a:outerShdw>
                  </a:effectLst>
                  <a:latin typeface="Calibri"/>
                </a:rPr>
                <a:t>tertio</a:t>
              </a:r>
              <a:r>
                <a:rPr lang="en-US" sz="2000" b="1" dirty="0">
                  <a:solidFill>
                    <a:prstClr val="black"/>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evangelii</a:t>
              </a:r>
              <a:r>
                <a:rPr lang="en-US" sz="2000" b="1" dirty="0">
                  <a:solidFill>
                    <a:prstClr val="black"/>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librum</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err="1">
                  <a:solidFill>
                    <a:prstClr val="black"/>
                  </a:solidFill>
                  <a:latin typeface="Calibri"/>
                </a:rPr>
                <a:t>secundo</a:t>
              </a:r>
              <a:r>
                <a:rPr lang="en-US" sz="2000" b="1" dirty="0">
                  <a:solidFill>
                    <a:srgbClr val="FF0000"/>
                  </a:solidFill>
                  <a:latin typeface="Calibri"/>
                </a:rPr>
                <a:t> </a:t>
              </a:r>
              <a:r>
                <a:rPr lang="en-US" sz="2000" b="1" dirty="0" err="1">
                  <a:solidFill>
                    <a:srgbClr val="FF0000"/>
                  </a:solidFill>
                  <a:effectLst>
                    <a:outerShdw blurRad="38100" dist="38100" dir="2700000" algn="tl">
                      <a:srgbClr val="000000">
                        <a:alpha val="43137"/>
                      </a:srgbClr>
                    </a:outerShdw>
                  </a:effectLst>
                  <a:latin typeface="Calibri"/>
                </a:rPr>
                <a:t>lucan</a:t>
              </a:r>
              <a:br>
                <a:rPr lang="en-US" sz="2000" b="1" dirty="0">
                  <a:solidFill>
                    <a:prstClr val="black"/>
                  </a:solidFill>
                  <a:latin typeface="Calibri"/>
                </a:rPr>
              </a:br>
              <a:r>
                <a:rPr lang="en-US" sz="2000" b="1" dirty="0">
                  <a:solidFill>
                    <a:prstClr val="black"/>
                  </a:solidFill>
                  <a:latin typeface="Calibri"/>
                </a:rPr>
                <a:t>3. </a:t>
              </a:r>
              <a:r>
                <a:rPr lang="en-US" sz="2000" b="1" dirty="0" err="1">
                  <a:solidFill>
                    <a:srgbClr val="FF0000"/>
                  </a:solidFill>
                  <a:effectLst>
                    <a:outerShdw blurRad="38100" dist="38100" dir="2700000" algn="tl">
                      <a:srgbClr val="000000">
                        <a:alpha val="43137"/>
                      </a:srgbClr>
                    </a:outerShdw>
                  </a:effectLst>
                  <a:latin typeface="Calibri"/>
                </a:rPr>
                <a:t>lucas</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iste</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err="1">
                  <a:solidFill>
                    <a:srgbClr val="FF0000"/>
                  </a:solidFill>
                  <a:effectLst>
                    <a:outerShdw blurRad="38100" dist="38100" dir="2700000" algn="tl">
                      <a:srgbClr val="000000">
                        <a:alpha val="43137"/>
                      </a:srgbClr>
                    </a:outerShdw>
                  </a:effectLst>
                  <a:latin typeface="Calibri"/>
                </a:rPr>
                <a:t>medicus</a:t>
              </a:r>
              <a:r>
                <a:rPr lang="en-US" sz="2000" b="1" dirty="0">
                  <a:solidFill>
                    <a:srgbClr val="FF0000"/>
                  </a:solidFill>
                  <a:effectLst>
                    <a:outerShdw blurRad="38100" dist="38100" dir="2700000" algn="tl">
                      <a:srgbClr val="000000">
                        <a:alpha val="43137"/>
                      </a:srgbClr>
                    </a:outerShdw>
                  </a:effectLst>
                  <a:latin typeface="Calibri"/>
                </a:rPr>
                <a:t> </a:t>
              </a:r>
              <a:r>
                <a:rPr lang="en-US" sz="2000" b="1" dirty="0">
                  <a:solidFill>
                    <a:prstClr val="black"/>
                  </a:solidFill>
                  <a:latin typeface="Calibri"/>
                </a:rPr>
                <a:t>post </a:t>
              </a:r>
              <a:r>
                <a:rPr lang="en-US" sz="2000" b="1" dirty="0" err="1">
                  <a:solidFill>
                    <a:prstClr val="black"/>
                  </a:solidFill>
                  <a:latin typeface="Calibri"/>
                </a:rPr>
                <a:t>ascensum</a:t>
              </a:r>
              <a:r>
                <a:rPr lang="en-US" sz="2000" b="1" dirty="0">
                  <a:solidFill>
                    <a:prstClr val="black"/>
                  </a:solidFill>
                  <a:latin typeface="Calibri"/>
                </a:rPr>
                <a:t> </a:t>
              </a:r>
              <a:r>
                <a:rPr lang="en-US" sz="2000" b="1" dirty="0" err="1">
                  <a:solidFill>
                    <a:prstClr val="black"/>
                  </a:solidFill>
                  <a:latin typeface="Calibri"/>
                </a:rPr>
                <a:t>XPi</a:t>
              </a:r>
              <a:br>
                <a:rPr lang="en-US" sz="2000" b="1" dirty="0">
                  <a:solidFill>
                    <a:prstClr val="black"/>
                  </a:solidFill>
                  <a:latin typeface="Calibri"/>
                </a:rPr>
              </a:br>
              <a:r>
                <a:rPr lang="en-US" sz="2000" b="1" dirty="0">
                  <a:solidFill>
                    <a:prstClr val="black"/>
                  </a:solidFill>
                  <a:latin typeface="Calibri"/>
                </a:rPr>
                <a:t>4. cum </a:t>
              </a:r>
              <a:r>
                <a:rPr lang="en-US" sz="2000" b="1" dirty="0" err="1">
                  <a:solidFill>
                    <a:prstClr val="black"/>
                  </a:solidFill>
                  <a:latin typeface="Calibri"/>
                </a:rPr>
                <a:t>eo</a:t>
              </a:r>
              <a:r>
                <a:rPr lang="en-US" sz="2000" b="1" dirty="0">
                  <a:solidFill>
                    <a:prstClr val="black"/>
                  </a:solidFill>
                  <a:latin typeface="Calibri"/>
                </a:rPr>
                <a:t> </a:t>
              </a:r>
              <a:r>
                <a:rPr lang="en-US" sz="2000" b="1" dirty="0" err="1">
                  <a:solidFill>
                    <a:prstClr val="black"/>
                  </a:solidFill>
                  <a:latin typeface="Calibri"/>
                </a:rPr>
                <a:t>paulus</a:t>
              </a:r>
              <a:r>
                <a:rPr lang="en-US" sz="2000" b="1" dirty="0">
                  <a:solidFill>
                    <a:prstClr val="black"/>
                  </a:solidFill>
                  <a:latin typeface="Calibri"/>
                </a:rPr>
                <a:t> quasi </a:t>
              </a:r>
              <a:r>
                <a:rPr lang="en-US" sz="2000" b="1" dirty="0" err="1">
                  <a:solidFill>
                    <a:prstClr val="black"/>
                  </a:solidFill>
                  <a:latin typeface="Calibri"/>
                </a:rPr>
                <a:t>ut</a:t>
              </a:r>
              <a:r>
                <a:rPr lang="en-US" sz="2000" b="1" dirty="0">
                  <a:solidFill>
                    <a:prstClr val="black"/>
                  </a:solidFill>
                  <a:latin typeface="Calibri"/>
                </a:rPr>
                <a:t> </a:t>
              </a:r>
              <a:r>
                <a:rPr lang="en-US" sz="2000" b="1" dirty="0" err="1">
                  <a:solidFill>
                    <a:prstClr val="black"/>
                  </a:solidFill>
                  <a:latin typeface="Calibri"/>
                </a:rPr>
                <a:t>juris</a:t>
              </a:r>
              <a:r>
                <a:rPr lang="en-US" sz="2000" b="1" dirty="0">
                  <a:solidFill>
                    <a:prstClr val="black"/>
                  </a:solidFill>
                  <a:latin typeface="Calibri"/>
                </a:rPr>
                <a:t> </a:t>
              </a:r>
              <a:r>
                <a:rPr lang="en-US" sz="2000" b="1" dirty="0" err="1">
                  <a:solidFill>
                    <a:prstClr val="black"/>
                  </a:solidFill>
                  <a:latin typeface="Calibri"/>
                </a:rPr>
                <a:t>studiosum</a:t>
              </a:r>
              <a:br>
                <a:rPr lang="en-US" sz="2000" b="1" dirty="0">
                  <a:solidFill>
                    <a:prstClr val="black"/>
                  </a:solidFill>
                  <a:latin typeface="Calibri"/>
                </a:rPr>
              </a:br>
              <a:r>
                <a:rPr lang="en-US" sz="2000" b="1" dirty="0">
                  <a:solidFill>
                    <a:prstClr val="black"/>
                  </a:solidFill>
                  <a:latin typeface="Calibri"/>
                </a:rPr>
                <a:t>5. </a:t>
              </a:r>
              <a:r>
                <a:rPr lang="en-US" sz="2000" b="1" dirty="0" err="1">
                  <a:solidFill>
                    <a:prstClr val="black"/>
                  </a:solidFill>
                  <a:latin typeface="Calibri"/>
                </a:rPr>
                <a:t>secundum</a:t>
              </a:r>
              <a:r>
                <a:rPr lang="en-US" sz="2000" b="1" dirty="0">
                  <a:solidFill>
                    <a:prstClr val="black"/>
                  </a:solidFill>
                  <a:latin typeface="Calibri"/>
                </a:rPr>
                <a:t> </a:t>
              </a:r>
              <a:r>
                <a:rPr lang="en-US" sz="2000" b="1" dirty="0" err="1">
                  <a:solidFill>
                    <a:prstClr val="black"/>
                  </a:solidFill>
                  <a:latin typeface="Calibri"/>
                </a:rPr>
                <a:t>adsumsisset</a:t>
              </a:r>
              <a:r>
                <a:rPr lang="en-US" sz="2000" b="1" dirty="0">
                  <a:solidFill>
                    <a:prstClr val="black"/>
                  </a:solidFill>
                  <a:latin typeface="Calibri"/>
                </a:rPr>
                <a:t> </a:t>
              </a:r>
              <a:r>
                <a:rPr lang="en-US" sz="2000" b="1" dirty="0" err="1">
                  <a:solidFill>
                    <a:prstClr val="black"/>
                  </a:solidFill>
                  <a:latin typeface="Calibri"/>
                </a:rPr>
                <a:t>numeni</a:t>
              </a:r>
              <a:r>
                <a:rPr lang="en-US" sz="2000" b="1" dirty="0">
                  <a:solidFill>
                    <a:prstClr val="black"/>
                  </a:solidFill>
                  <a:latin typeface="Calibri"/>
                </a:rPr>
                <a:t> </a:t>
              </a:r>
              <a:r>
                <a:rPr lang="en-US" sz="2000" b="1" dirty="0" err="1">
                  <a:solidFill>
                    <a:prstClr val="black"/>
                  </a:solidFill>
                  <a:latin typeface="Calibri"/>
                </a:rPr>
                <a:t>suo</a:t>
              </a:r>
              <a:br>
                <a:rPr lang="en-US" sz="2000" b="1" dirty="0">
                  <a:solidFill>
                    <a:prstClr val="black"/>
                  </a:solidFill>
                  <a:latin typeface="Calibri"/>
                </a:rPr>
              </a:br>
              <a:r>
                <a:rPr lang="en-US" sz="2000" b="1" dirty="0">
                  <a:solidFill>
                    <a:prstClr val="black"/>
                  </a:solidFill>
                  <a:latin typeface="Calibri"/>
                </a:rPr>
                <a:t>6. ex </a:t>
              </a:r>
              <a:r>
                <a:rPr lang="en-US" sz="2000" b="1" dirty="0" err="1">
                  <a:solidFill>
                    <a:prstClr val="black"/>
                  </a:solidFill>
                  <a:latin typeface="Calibri"/>
                </a:rPr>
                <a:t>opinione</a:t>
              </a:r>
              <a:r>
                <a:rPr lang="en-US" sz="2000" b="1" dirty="0">
                  <a:solidFill>
                    <a:prstClr val="black"/>
                  </a:solidFill>
                  <a:latin typeface="Calibri"/>
                </a:rPr>
                <a:t> </a:t>
              </a:r>
              <a:r>
                <a:rPr lang="en-US" sz="2000" b="1" dirty="0" err="1">
                  <a:solidFill>
                    <a:prstClr val="black"/>
                  </a:solidFill>
                  <a:latin typeface="Calibri"/>
                </a:rPr>
                <a:t>conscripset</a:t>
              </a:r>
              <a:r>
                <a:rPr lang="en-US" sz="2000" b="1" dirty="0">
                  <a:solidFill>
                    <a:prstClr val="black"/>
                  </a:solidFill>
                  <a:latin typeface="Calibri"/>
                </a:rPr>
                <a:t> </a:t>
              </a:r>
              <a:r>
                <a:rPr lang="en-US" sz="2000" b="1" dirty="0" err="1">
                  <a:solidFill>
                    <a:prstClr val="black"/>
                  </a:solidFill>
                  <a:latin typeface="Calibri"/>
                </a:rPr>
                <a:t>dnm</a:t>
              </a:r>
              <a:r>
                <a:rPr lang="en-US" sz="2000" b="1" dirty="0">
                  <a:solidFill>
                    <a:prstClr val="black"/>
                  </a:solidFill>
                  <a:latin typeface="Calibri"/>
                </a:rPr>
                <a:t> </a:t>
              </a:r>
              <a:r>
                <a:rPr lang="en-US" sz="2000" b="1" dirty="0" err="1">
                  <a:solidFill>
                    <a:prstClr val="black"/>
                  </a:solidFill>
                  <a:latin typeface="Calibri"/>
                </a:rPr>
                <a:t>tamen</a:t>
              </a:r>
              <a:r>
                <a:rPr lang="en-US" sz="2000" b="1" dirty="0">
                  <a:solidFill>
                    <a:prstClr val="black"/>
                  </a:solidFill>
                  <a:latin typeface="Calibri"/>
                </a:rPr>
                <a:t> </a:t>
              </a:r>
              <a:r>
                <a:rPr lang="en-US" sz="2000" b="1" dirty="0" err="1">
                  <a:solidFill>
                    <a:prstClr val="black"/>
                  </a:solidFill>
                  <a:latin typeface="Calibri"/>
                </a:rPr>
                <a:t>nec</a:t>
              </a:r>
              <a:r>
                <a:rPr lang="en-US" sz="2000" b="1" dirty="0">
                  <a:solidFill>
                    <a:prstClr val="black"/>
                  </a:solidFill>
                  <a:latin typeface="Calibri"/>
                </a:rPr>
                <a:t> ipse</a:t>
              </a:r>
              <a:br>
                <a:rPr lang="en-US" sz="2000" b="1" dirty="0">
                  <a:solidFill>
                    <a:prstClr val="black"/>
                  </a:solidFill>
                  <a:latin typeface="Calibri"/>
                </a:rPr>
              </a:br>
              <a:r>
                <a:rPr lang="en-US" sz="2000" b="1" dirty="0">
                  <a:solidFill>
                    <a:prstClr val="black"/>
                  </a:solidFill>
                  <a:latin typeface="Calibri"/>
                </a:rPr>
                <a:t>7. </a:t>
              </a:r>
              <a:r>
                <a:rPr lang="en-US" sz="2000" b="1" dirty="0" err="1">
                  <a:solidFill>
                    <a:prstClr val="black"/>
                  </a:solidFill>
                  <a:latin typeface="Calibri"/>
                </a:rPr>
                <a:t>vidit</a:t>
              </a:r>
              <a:r>
                <a:rPr lang="en-US" sz="2000" b="1" dirty="0">
                  <a:solidFill>
                    <a:prstClr val="black"/>
                  </a:solidFill>
                  <a:latin typeface="Calibri"/>
                </a:rPr>
                <a:t> in carne et </a:t>
              </a:r>
              <a:r>
                <a:rPr lang="en-US" sz="2000" b="1" dirty="0" err="1">
                  <a:solidFill>
                    <a:prstClr val="black"/>
                  </a:solidFill>
                  <a:latin typeface="Calibri"/>
                </a:rPr>
                <a:t>ide</a:t>
              </a:r>
              <a:r>
                <a:rPr lang="en-US" sz="2000" b="1" dirty="0">
                  <a:solidFill>
                    <a:prstClr val="black"/>
                  </a:solidFill>
                  <a:latin typeface="Calibri"/>
                </a:rPr>
                <a:t> </a:t>
              </a:r>
              <a:r>
                <a:rPr lang="en-US" sz="2000" b="1" dirty="0" err="1">
                  <a:solidFill>
                    <a:prstClr val="black"/>
                  </a:solidFill>
                  <a:latin typeface="Calibri"/>
                </a:rPr>
                <a:t>prout</a:t>
              </a:r>
              <a:r>
                <a:rPr lang="en-US" sz="2000" b="1" dirty="0">
                  <a:solidFill>
                    <a:prstClr val="black"/>
                  </a:solidFill>
                  <a:latin typeface="Calibri"/>
                </a:rPr>
                <a:t> </a:t>
              </a:r>
              <a:r>
                <a:rPr lang="en-US" sz="2000" b="1" dirty="0" err="1">
                  <a:solidFill>
                    <a:prstClr val="black"/>
                  </a:solidFill>
                  <a:latin typeface="Calibri"/>
                </a:rPr>
                <a:t>asequi</a:t>
              </a:r>
              <a:r>
                <a:rPr lang="en-US" sz="2000" b="1" dirty="0">
                  <a:solidFill>
                    <a:prstClr val="black"/>
                  </a:solidFill>
                  <a:latin typeface="Calibri"/>
                </a:rPr>
                <a:t> </a:t>
              </a:r>
              <a:r>
                <a:rPr lang="en-US" sz="2000" b="1" dirty="0" err="1">
                  <a:solidFill>
                    <a:prstClr val="black"/>
                  </a:solidFill>
                  <a:latin typeface="Calibri"/>
                </a:rPr>
                <a:t>potuit</a:t>
              </a:r>
              <a:br>
                <a:rPr lang="en-US" sz="2000" b="1" dirty="0">
                  <a:solidFill>
                    <a:prstClr val="black"/>
                  </a:solidFill>
                  <a:latin typeface="Calibri"/>
                </a:rPr>
              </a:br>
              <a:r>
                <a:rPr lang="en-US" sz="2000" b="1" dirty="0">
                  <a:solidFill>
                    <a:prstClr val="black"/>
                  </a:solidFill>
                  <a:latin typeface="Calibri"/>
                </a:rPr>
                <a:t>8. </a:t>
              </a:r>
              <a:r>
                <a:rPr lang="en-US" sz="2000" b="1" dirty="0" err="1">
                  <a:solidFill>
                    <a:prstClr val="black"/>
                  </a:solidFill>
                  <a:latin typeface="Calibri"/>
                </a:rPr>
                <a:t>ita</a:t>
              </a:r>
              <a:r>
                <a:rPr lang="en-US" sz="2000" b="1" dirty="0">
                  <a:solidFill>
                    <a:prstClr val="black"/>
                  </a:solidFill>
                  <a:latin typeface="Calibri"/>
                </a:rPr>
                <a:t> et ad </a:t>
              </a:r>
              <a:r>
                <a:rPr lang="en-US" sz="2000" b="1" dirty="0" err="1">
                  <a:solidFill>
                    <a:prstClr val="black"/>
                  </a:solidFill>
                  <a:latin typeface="Calibri"/>
                </a:rPr>
                <a:t>nativitate</a:t>
              </a:r>
              <a:r>
                <a:rPr lang="en-US" sz="2000" b="1" dirty="0">
                  <a:solidFill>
                    <a:prstClr val="black"/>
                  </a:solidFill>
                  <a:latin typeface="Calibri"/>
                </a:rPr>
                <a:t> </a:t>
              </a:r>
              <a:r>
                <a:rPr lang="en-US" sz="2000" b="1" dirty="0" err="1">
                  <a:solidFill>
                    <a:prstClr val="black"/>
                  </a:solidFill>
                  <a:latin typeface="Calibri"/>
                </a:rPr>
                <a:t>iohannis</a:t>
              </a:r>
              <a:r>
                <a:rPr lang="en-US" sz="2000" b="1" dirty="0">
                  <a:solidFill>
                    <a:prstClr val="black"/>
                  </a:solidFill>
                  <a:latin typeface="Calibri"/>
                </a:rPr>
                <a:t> </a:t>
              </a:r>
              <a:r>
                <a:rPr lang="en-US" sz="2000" b="1" dirty="0" err="1">
                  <a:solidFill>
                    <a:prstClr val="black"/>
                  </a:solidFill>
                  <a:latin typeface="Calibri"/>
                </a:rPr>
                <a:t>incipet</a:t>
              </a:r>
              <a:r>
                <a:rPr lang="en-US" sz="2000" b="1" dirty="0">
                  <a:solidFill>
                    <a:prstClr val="black"/>
                  </a:solidFill>
                  <a:latin typeface="Calibri"/>
                </a:rPr>
                <a:t> </a:t>
              </a:r>
              <a:r>
                <a:rPr lang="en-US" sz="2000" b="1" dirty="0" err="1">
                  <a:solidFill>
                    <a:prstClr val="black"/>
                  </a:solidFill>
                  <a:latin typeface="Calibri"/>
                </a:rPr>
                <a:t>dicere</a:t>
              </a:r>
              <a:r>
                <a:rPr lang="en-US" sz="2000" b="1" dirty="0">
                  <a:solidFill>
                    <a:prstClr val="black"/>
                  </a:solidFill>
                  <a:latin typeface="Calibri"/>
                </a:rPr>
                <a:t>.</a:t>
              </a:r>
              <a:br>
                <a:rPr lang="en-US" sz="2000" b="1" dirty="0">
                  <a:solidFill>
                    <a:prstClr val="black"/>
                  </a:solidFill>
                  <a:latin typeface="Calibri"/>
                </a:rPr>
              </a:br>
              <a:r>
                <a:rPr lang="en-US" sz="2000" b="1" dirty="0">
                  <a:solidFill>
                    <a:prstClr val="black"/>
                  </a:solidFill>
                  <a:latin typeface="Calibri"/>
                </a:rPr>
                <a:t>9. </a:t>
              </a:r>
              <a:r>
                <a:rPr lang="en-US" sz="2000" b="1" dirty="0" err="1">
                  <a:solidFill>
                    <a:prstClr val="black"/>
                  </a:solidFill>
                  <a:latin typeface="Calibri"/>
                </a:rPr>
                <a:t>quarti</a:t>
              </a:r>
              <a:r>
                <a:rPr lang="en-US" sz="2000" b="1" dirty="0">
                  <a:solidFill>
                    <a:prstClr val="black"/>
                  </a:solidFill>
                  <a:latin typeface="Calibri"/>
                </a:rPr>
                <a:t> </a:t>
              </a:r>
              <a:r>
                <a:rPr lang="en-US" sz="2000" b="1" dirty="0" err="1">
                  <a:solidFill>
                    <a:prstClr val="black"/>
                  </a:solidFill>
                  <a:latin typeface="Calibri"/>
                </a:rPr>
                <a:t>evangeliorum</a:t>
              </a:r>
              <a:r>
                <a:rPr lang="en-US" sz="2000" b="1" dirty="0">
                  <a:solidFill>
                    <a:prstClr val="black"/>
                  </a:solidFill>
                  <a:latin typeface="Calibri"/>
                </a:rPr>
                <a:t> </a:t>
              </a:r>
              <a:r>
                <a:rPr lang="en-US" sz="2000" b="1" dirty="0" err="1">
                  <a:solidFill>
                    <a:prstClr val="black"/>
                  </a:solidFill>
                  <a:latin typeface="Calibri"/>
                </a:rPr>
                <a:t>iohannis</a:t>
              </a:r>
              <a:r>
                <a:rPr lang="en-US" sz="2000" b="1" dirty="0">
                  <a:solidFill>
                    <a:prstClr val="black"/>
                  </a:solidFill>
                  <a:latin typeface="Calibri"/>
                </a:rPr>
                <a:t> ex </a:t>
              </a:r>
              <a:r>
                <a:rPr lang="en-US" sz="2000" b="1" dirty="0" err="1">
                  <a:solidFill>
                    <a:prstClr val="black"/>
                  </a:solidFill>
                  <a:latin typeface="Calibri"/>
                </a:rPr>
                <a:t>decipolis</a:t>
              </a:r>
              <a:r>
                <a:rPr lang="en-US" sz="2000" b="1" dirty="0">
                  <a:solidFill>
                    <a:prstClr val="black"/>
                  </a:solidFill>
                  <a:latin typeface="Calibri"/>
                </a:rPr>
                <a:t>.</a:t>
              </a:r>
            </a:p>
          </p:txBody>
        </p:sp>
        <p:sp>
          <p:nvSpPr>
            <p:cNvPr id="7" name="Rectangle 6"/>
            <p:cNvSpPr/>
            <p:nvPr/>
          </p:nvSpPr>
          <p:spPr>
            <a:xfrm>
              <a:off x="4114800" y="924580"/>
              <a:ext cx="5029200" cy="523220"/>
            </a:xfrm>
            <a:prstGeom prst="rect">
              <a:avLst/>
            </a:prstGeom>
          </p:spPr>
          <p:txBody>
            <a:bodyPr wrap="square">
              <a:spAutoFit/>
            </a:bodyPr>
            <a:lstStyle/>
            <a:p>
              <a:pPr defTabSz="914400"/>
              <a:r>
                <a:rPr lang="en-US" b="1" dirty="0">
                  <a:solidFill>
                    <a:prstClr val="black"/>
                  </a:solidFill>
                  <a:latin typeface="Calibri"/>
                </a:rPr>
                <a:t> </a:t>
              </a:r>
              <a:r>
                <a:rPr lang="en-US" sz="1000" b="1" dirty="0">
                  <a:solidFill>
                    <a:prstClr val="black"/>
                  </a:solidFill>
                  <a:latin typeface="Calibri"/>
                </a:rPr>
                <a:t>Henry M. </a:t>
              </a:r>
              <a:r>
                <a:rPr lang="en-US" sz="1000" b="1" dirty="0" err="1">
                  <a:solidFill>
                    <a:prstClr val="black"/>
                  </a:solidFill>
                  <a:latin typeface="Calibri"/>
                </a:rPr>
                <a:t>Gwatkin</a:t>
              </a:r>
              <a:r>
                <a:rPr lang="en-US" sz="1000" b="1" dirty="0">
                  <a:solidFill>
                    <a:prstClr val="black"/>
                  </a:solidFill>
                  <a:latin typeface="Calibri"/>
                </a:rPr>
                <a:t>, ed., </a:t>
              </a:r>
              <a:r>
                <a:rPr lang="en-US" sz="1000" b="1" i="1" dirty="0">
                  <a:solidFill>
                    <a:prstClr val="black"/>
                  </a:solidFill>
                  <a:latin typeface="Calibri"/>
                </a:rPr>
                <a:t>Selections from Early Writers Illustrative of Church History to the Time of Constantine</a:t>
              </a:r>
              <a:r>
                <a:rPr lang="en-US" sz="1000" b="1" dirty="0">
                  <a:solidFill>
                    <a:prstClr val="black"/>
                  </a:solidFill>
                  <a:latin typeface="Calibri"/>
                </a:rPr>
                <a:t> (London: MacMillan and co., 1937), pp. 82-88. </a:t>
              </a:r>
            </a:p>
          </p:txBody>
        </p:sp>
      </p:grpSp>
      <p:sp>
        <p:nvSpPr>
          <p:cNvPr id="8" name="Rounded Rectangle 7"/>
          <p:cNvSpPr/>
          <p:nvPr/>
        </p:nvSpPr>
        <p:spPr>
          <a:xfrm>
            <a:off x="1524000" y="0"/>
            <a:ext cx="9144000" cy="990600"/>
          </a:xfrm>
          <a:prstGeom prst="roundRect">
            <a:avLst>
              <a:gd name="adj" fmla="val 0"/>
            </a:avLst>
          </a:prstGeom>
        </p:spPr>
        <p:style>
          <a:lnRef idx="0">
            <a:schemeClr val="dk1"/>
          </a:lnRef>
          <a:fillRef idx="3">
            <a:schemeClr val="dk1"/>
          </a:fillRef>
          <a:effectRef idx="3">
            <a:schemeClr val="dk1"/>
          </a:effectRef>
          <a:fontRef idx="minor">
            <a:schemeClr val="lt1"/>
          </a:fontRef>
        </p:style>
        <p:txBody>
          <a:bodyPr rtlCol="0" anchor="ctr"/>
          <a:lstStyle/>
          <a:p>
            <a:pPr algn="ctr" defTabSz="914400"/>
            <a:r>
              <a:rPr lang="en-US" sz="4400" b="1" dirty="0" err="1">
                <a:solidFill>
                  <a:prstClr val="white"/>
                </a:solidFill>
                <a:latin typeface="Narkisim" pitchFamily="34" charset="-79"/>
                <a:cs typeface="Narkisim" pitchFamily="34" charset="-79"/>
              </a:rPr>
              <a:t>Muratorian</a:t>
            </a:r>
            <a:r>
              <a:rPr lang="en-US" sz="4400" b="1" dirty="0">
                <a:solidFill>
                  <a:prstClr val="white"/>
                </a:solidFill>
                <a:latin typeface="Narkisim" pitchFamily="34" charset="-79"/>
                <a:cs typeface="Narkisim" pitchFamily="34" charset="-79"/>
              </a:rPr>
              <a:t> fragment  </a:t>
            </a:r>
          </a:p>
          <a:p>
            <a:pPr algn="ctr" defTabSz="914400"/>
            <a:r>
              <a:rPr lang="en-US" sz="2000" dirty="0">
                <a:solidFill>
                  <a:prstClr val="white"/>
                </a:solidFill>
                <a:latin typeface="Narkisim" pitchFamily="34" charset="-79"/>
                <a:cs typeface="Narkisim" pitchFamily="34" charset="-79"/>
              </a:rPr>
              <a:t>discovered in Milan in the 1700’s:      7</a:t>
            </a:r>
            <a:r>
              <a:rPr lang="en-US" sz="2000" baseline="30000" dirty="0">
                <a:solidFill>
                  <a:prstClr val="white"/>
                </a:solidFill>
                <a:latin typeface="Narkisim" pitchFamily="34" charset="-79"/>
                <a:cs typeface="Narkisim" pitchFamily="34" charset="-79"/>
              </a:rPr>
              <a:t>th</a:t>
            </a:r>
            <a:r>
              <a:rPr lang="en-US" sz="2000" dirty="0">
                <a:solidFill>
                  <a:prstClr val="white"/>
                </a:solidFill>
                <a:latin typeface="Narkisim" pitchFamily="34" charset="-79"/>
                <a:cs typeface="Narkisim" pitchFamily="34" charset="-79"/>
              </a:rPr>
              <a:t> or 8</a:t>
            </a:r>
            <a:r>
              <a:rPr lang="en-US" sz="2000" baseline="30000" dirty="0">
                <a:solidFill>
                  <a:prstClr val="white"/>
                </a:solidFill>
                <a:latin typeface="Narkisim" pitchFamily="34" charset="-79"/>
                <a:cs typeface="Narkisim" pitchFamily="34" charset="-79"/>
              </a:rPr>
              <a:t>th</a:t>
            </a:r>
            <a:r>
              <a:rPr lang="en-US" sz="2000" dirty="0">
                <a:solidFill>
                  <a:prstClr val="white"/>
                </a:solidFill>
                <a:latin typeface="Narkisim" pitchFamily="34" charset="-79"/>
                <a:cs typeface="Narkisim" pitchFamily="34" charset="-79"/>
              </a:rPr>
              <a:t> cent. copy of a text from ca. 170 A.D.</a:t>
            </a:r>
          </a:p>
        </p:txBody>
      </p:sp>
      <p:grpSp>
        <p:nvGrpSpPr>
          <p:cNvPr id="14" name="Group 13"/>
          <p:cNvGrpSpPr/>
          <p:nvPr/>
        </p:nvGrpSpPr>
        <p:grpSpPr>
          <a:xfrm>
            <a:off x="1524000" y="4385102"/>
            <a:ext cx="9144000" cy="2168098"/>
            <a:chOff x="0" y="4385102"/>
            <a:chExt cx="9144000" cy="2168098"/>
          </a:xfrm>
        </p:grpSpPr>
        <p:sp>
          <p:nvSpPr>
            <p:cNvPr id="9" name="Rectangle 8"/>
            <p:cNvSpPr/>
            <p:nvPr/>
          </p:nvSpPr>
          <p:spPr>
            <a:xfrm>
              <a:off x="0" y="4775537"/>
              <a:ext cx="9144000" cy="1015663"/>
            </a:xfrm>
            <a:prstGeom prst="rect">
              <a:avLst/>
            </a:prstGeom>
            <a:solidFill>
              <a:schemeClr val="tx1"/>
            </a:solidFill>
          </p:spPr>
          <p:txBody>
            <a:bodyPr wrap="square">
              <a:spAutoFit/>
            </a:bodyPr>
            <a:lstStyle/>
            <a:p>
              <a:pPr defTabSz="914400"/>
              <a:r>
                <a:rPr lang="en-US" dirty="0">
                  <a:solidFill>
                    <a:prstClr val="white"/>
                  </a:solidFill>
                  <a:latin typeface="Calibri"/>
                </a:rPr>
                <a:t> </a:t>
              </a:r>
              <a:r>
                <a:rPr lang="en-US" sz="2000" b="1" dirty="0">
                  <a:solidFill>
                    <a:prstClr val="white"/>
                  </a:solidFill>
                  <a:latin typeface="Calibri"/>
                </a:rPr>
                <a:t>. . at which nevertheless he was present, and so he placed [them in his narrative]. </a:t>
              </a:r>
              <a:r>
                <a:rPr lang="en-US" sz="2000" b="1" baseline="30000" dirty="0">
                  <a:solidFill>
                    <a:prstClr val="white"/>
                  </a:solidFill>
                  <a:latin typeface="Calibri"/>
                  <a:hlinkClick r:id="rId3"/>
                </a:rPr>
                <a:t>[1]</a:t>
              </a:r>
              <a:r>
                <a:rPr lang="en-US" sz="2000" b="1" dirty="0">
                  <a:solidFill>
                    <a:prstClr val="white"/>
                  </a:solidFill>
                  <a:latin typeface="Calibri"/>
                </a:rPr>
                <a:t> </a:t>
              </a:r>
            </a:p>
            <a:p>
              <a:pPr defTabSz="914400"/>
              <a:r>
                <a:rPr lang="en-US" sz="2000" b="1" dirty="0">
                  <a:solidFill>
                    <a:prstClr val="white"/>
                  </a:solidFill>
                  <a:latin typeface="Calibri"/>
                </a:rPr>
                <a:t>(2) The third book of the Gospel is that according to Luke. </a:t>
              </a:r>
            </a:p>
            <a:p>
              <a:pPr defTabSz="914400"/>
              <a:r>
                <a:rPr lang="en-US" sz="2000" b="1" dirty="0">
                  <a:solidFill>
                    <a:prstClr val="white"/>
                  </a:solidFill>
                  <a:latin typeface="Calibri"/>
                </a:rPr>
                <a:t>(3) Luke, the well-known physician, after the ascension of Christ,</a:t>
              </a:r>
            </a:p>
          </p:txBody>
        </p:sp>
        <p:sp>
          <p:nvSpPr>
            <p:cNvPr id="10" name="Rectangle 9"/>
            <p:cNvSpPr/>
            <p:nvPr/>
          </p:nvSpPr>
          <p:spPr>
            <a:xfrm>
              <a:off x="0" y="5845314"/>
              <a:ext cx="9144000" cy="707886"/>
            </a:xfrm>
            <a:prstGeom prst="rect">
              <a:avLst/>
            </a:prstGeom>
            <a:solidFill>
              <a:schemeClr val="tx1"/>
            </a:solidFill>
          </p:spPr>
          <p:txBody>
            <a:bodyPr wrap="square">
              <a:spAutoFit/>
            </a:bodyPr>
            <a:lstStyle/>
            <a:p>
              <a:pPr defTabSz="914400"/>
              <a:r>
                <a:rPr lang="en-US" dirty="0">
                  <a:solidFill>
                    <a:prstClr val="white"/>
                  </a:solidFill>
                  <a:latin typeface="Calibri"/>
                </a:rPr>
                <a:t>(</a:t>
              </a:r>
              <a:r>
                <a:rPr lang="en-US" sz="2000" b="1" dirty="0">
                  <a:solidFill>
                    <a:prstClr val="white"/>
                  </a:solidFill>
                  <a:latin typeface="Calibri"/>
                </a:rPr>
                <a:t>34) Moreover, the acts of all the apostles </a:t>
              </a:r>
            </a:p>
            <a:p>
              <a:pPr defTabSz="914400"/>
              <a:r>
                <a:rPr lang="en-US" sz="2000" b="1" dirty="0">
                  <a:solidFill>
                    <a:prstClr val="white"/>
                  </a:solidFill>
                  <a:latin typeface="Calibri"/>
                </a:rPr>
                <a:t>(35) were written in one book. For 'most excellent </a:t>
              </a:r>
              <a:r>
                <a:rPr lang="en-US" sz="2000" b="1" dirty="0" err="1">
                  <a:solidFill>
                    <a:prstClr val="white"/>
                  </a:solidFill>
                  <a:latin typeface="Calibri"/>
                </a:rPr>
                <a:t>Theophilus</a:t>
              </a:r>
              <a:r>
                <a:rPr lang="en-US" sz="2000" b="1" dirty="0">
                  <a:solidFill>
                    <a:prstClr val="white"/>
                  </a:solidFill>
                  <a:latin typeface="Calibri"/>
                </a:rPr>
                <a:t>' </a:t>
              </a:r>
              <a:r>
                <a:rPr lang="en-US" sz="2000" b="1" baseline="30000" dirty="0">
                  <a:solidFill>
                    <a:prstClr val="white"/>
                  </a:solidFill>
                  <a:latin typeface="Calibri"/>
                  <a:hlinkClick r:id="rId3"/>
                </a:rPr>
                <a:t>[5]</a:t>
              </a:r>
              <a:r>
                <a:rPr lang="en-US" sz="2000" b="1" dirty="0">
                  <a:solidFill>
                    <a:prstClr val="white"/>
                  </a:solidFill>
                  <a:latin typeface="Calibri"/>
                </a:rPr>
                <a:t> Luke compiled</a:t>
              </a:r>
            </a:p>
          </p:txBody>
        </p:sp>
        <p:sp>
          <p:nvSpPr>
            <p:cNvPr id="11" name="Rectangle 10"/>
            <p:cNvSpPr/>
            <p:nvPr/>
          </p:nvSpPr>
          <p:spPr>
            <a:xfrm>
              <a:off x="0" y="4385102"/>
              <a:ext cx="9144000" cy="415498"/>
            </a:xfrm>
            <a:prstGeom prst="rect">
              <a:avLst/>
            </a:prstGeom>
          </p:spPr>
          <p:txBody>
            <a:bodyPr wrap="square">
              <a:spAutoFit/>
            </a:bodyPr>
            <a:lstStyle/>
            <a:p>
              <a:pPr algn="r" defTabSz="914400"/>
              <a:r>
                <a:rPr lang="en-US" sz="1000" dirty="0">
                  <a:solidFill>
                    <a:prstClr val="black"/>
                  </a:solidFill>
                  <a:latin typeface="Calibri"/>
                </a:rPr>
                <a:t>From:  Bruce Metzger's </a:t>
              </a:r>
              <a:r>
                <a:rPr lang="en-US" sz="1000" i="1" dirty="0">
                  <a:solidFill>
                    <a:prstClr val="black"/>
                  </a:solidFill>
                  <a:latin typeface="Calibri"/>
                  <a:hlinkClick r:id="rId4"/>
                </a:rPr>
                <a:t>The Canon of the New Testament</a:t>
              </a:r>
              <a:r>
                <a:rPr lang="en-US" sz="1000" dirty="0">
                  <a:solidFill>
                    <a:prstClr val="black"/>
                  </a:solidFill>
                  <a:latin typeface="Calibri"/>
                </a:rPr>
                <a:t> (Oxford: Clarendon Press, 1987), pp. 191-201. </a:t>
              </a:r>
            </a:p>
            <a:p>
              <a:pPr algn="r" defTabSz="914400"/>
              <a:r>
                <a:rPr lang="en-US" sz="1000" dirty="0">
                  <a:solidFill>
                    <a:prstClr val="black"/>
                  </a:solidFill>
                  <a:latin typeface="Calibri"/>
                </a:rPr>
                <a:t>Below is Metzger's English translation of a critically amended text of the Fragment, from Appendix IV of the same book (pp. 305-7).</a:t>
              </a:r>
            </a:p>
          </p:txBody>
        </p:sp>
      </p:grpSp>
    </p:spTree>
    <p:extLst>
      <p:ext uri="{BB962C8B-B14F-4D97-AF65-F5344CB8AC3E}">
        <p14:creationId xmlns:p14="http://schemas.microsoft.com/office/powerpoint/2010/main" val="380896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1000"/>
                                  </p:stCondLst>
                                  <p:childTnLst>
                                    <p:animMotion origin="layout" path="M 4.44444E-6 -1.62812E-6 L -0.27431 -0.14431 " pathEditMode="relative" rAng="0" ptsTypes="AA">
                                      <p:cBhvr>
                                        <p:cTn id="6" dur="1000" fill="hold"/>
                                        <p:tgtEl>
                                          <p:spTgt spid="5122"/>
                                        </p:tgtEl>
                                        <p:attrNameLst>
                                          <p:attrName>ppt_x</p:attrName>
                                          <p:attrName>ppt_y</p:attrName>
                                        </p:attrNameLst>
                                      </p:cBhvr>
                                      <p:rCtr x="-13700" y="-7200"/>
                                    </p:animMotion>
                                  </p:childTnLst>
                                </p:cTn>
                              </p:par>
                            </p:childTnLst>
                          </p:cTn>
                        </p:par>
                        <p:par>
                          <p:cTn id="7" fill="hold">
                            <p:stCondLst>
                              <p:cond delay="2000"/>
                            </p:stCondLst>
                            <p:childTnLst>
                              <p:par>
                                <p:cTn id="8" presetID="2" presetClass="entr" presetSubtype="8" fill="hold" nodeType="afterEffect">
                                  <p:stCondLst>
                                    <p:cond delay="50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0-#ppt_w/2"/>
                                          </p:val>
                                        </p:tav>
                                        <p:tav tm="100000">
                                          <p:val>
                                            <p:strVal val="#ppt_x"/>
                                          </p:val>
                                        </p:tav>
                                      </p:tavLst>
                                    </p:anim>
                                    <p:anim calcmode="lin" valueType="num">
                                      <p:cBhvr additive="base">
                                        <p:cTn id="1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Jesus of Nazareth</a:t>
            </a:r>
          </a:p>
        </p:txBody>
      </p:sp>
      <p:sp>
        <p:nvSpPr>
          <p:cNvPr id="3" name="Subtitle 2"/>
          <p:cNvSpPr>
            <a:spLocks noGrp="1"/>
          </p:cNvSpPr>
          <p:nvPr>
            <p:ph type="subTitle" idx="1"/>
          </p:nvPr>
        </p:nvSpPr>
        <p:spPr/>
        <p:txBody>
          <a:bodyPr>
            <a:normAutofit/>
          </a:bodyPr>
          <a:lstStyle/>
          <a:p>
            <a:pPr algn="ctr"/>
            <a:endParaRPr lang="en-US" sz="2800" dirty="0"/>
          </a:p>
        </p:txBody>
      </p:sp>
    </p:spTree>
    <p:extLst>
      <p:ext uri="{BB962C8B-B14F-4D97-AF65-F5344CB8AC3E}">
        <p14:creationId xmlns:p14="http://schemas.microsoft.com/office/powerpoint/2010/main" val="191107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the Muratorian Canon?"</a:t>
            </a:r>
            <a:endParaRPr lang="en-US" dirty="0"/>
          </a:p>
        </p:txBody>
      </p:sp>
      <p:sp>
        <p:nvSpPr>
          <p:cNvPr id="3" name="Content Placeholder 2"/>
          <p:cNvSpPr>
            <a:spLocks noGrp="1"/>
          </p:cNvSpPr>
          <p:nvPr>
            <p:ph idx="1"/>
          </p:nvPr>
        </p:nvSpPr>
        <p:spPr>
          <a:solidFill>
            <a:srgbClr val="92D050"/>
          </a:solidFill>
        </p:spPr>
        <p:txBody>
          <a:bodyPr>
            <a:normAutofit fontScale="85000" lnSpcReduction="20000"/>
          </a:bodyPr>
          <a:lstStyle/>
          <a:p>
            <a:r>
              <a:rPr lang="en-US" dirty="0"/>
              <a:t>The Muratorian Canon (also called the Muratorian Fragment) is an ancient list of New Testament books—the oldest such list we have found. The original document, which was probably written in Greek, is dated to about AD 170 and lists </a:t>
            </a:r>
            <a:r>
              <a:rPr lang="en-US" u="sng" dirty="0"/>
              <a:t>22 of the 27 books </a:t>
            </a:r>
            <a:r>
              <a:rPr lang="en-US" dirty="0"/>
              <a:t>that were later included in the New Testament of the Christian Bible.</a:t>
            </a:r>
            <a:br>
              <a:rPr lang="en-US" dirty="0"/>
            </a:br>
            <a:br>
              <a:rPr lang="en-US" dirty="0"/>
            </a:br>
            <a:r>
              <a:rPr lang="en-US" dirty="0"/>
              <a:t>The Muratorian Canon was discovered by Italian historian Ludovico </a:t>
            </a:r>
            <a:r>
              <a:rPr lang="en-US" dirty="0" err="1"/>
              <a:t>Muratori</a:t>
            </a:r>
            <a:r>
              <a:rPr lang="en-US" dirty="0"/>
              <a:t> in the Ambrosian Library in northern Italy and was published by him in 1740. The manuscript copy that </a:t>
            </a:r>
            <a:r>
              <a:rPr lang="en-US" dirty="0" err="1"/>
              <a:t>Muratori</a:t>
            </a:r>
            <a:r>
              <a:rPr lang="en-US" dirty="0"/>
              <a:t> discovered was written in Latin and has been dated to the 7th or 8th century AD. Several internal indicators have convinced most experts that the original Muratorian Canon should be dated near the end of the 2nd century (c. AD 170).</a:t>
            </a:r>
          </a:p>
          <a:p>
            <a:r>
              <a:rPr lang="en-US" dirty="0"/>
              <a:t>http://www.bible-researcher.com/muratorian.html</a:t>
            </a:r>
          </a:p>
        </p:txBody>
      </p:sp>
    </p:spTree>
    <p:extLst>
      <p:ext uri="{BB962C8B-B14F-4D97-AF65-F5344CB8AC3E}">
        <p14:creationId xmlns:p14="http://schemas.microsoft.com/office/powerpoint/2010/main" val="277050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the Muratorian Canon?"</a:t>
            </a:r>
            <a:endParaRPr lang="en-US" dirty="0"/>
          </a:p>
        </p:txBody>
      </p:sp>
      <p:sp>
        <p:nvSpPr>
          <p:cNvPr id="3" name="Content Placeholder 2"/>
          <p:cNvSpPr>
            <a:spLocks noGrp="1"/>
          </p:cNvSpPr>
          <p:nvPr>
            <p:ph idx="1"/>
          </p:nvPr>
        </p:nvSpPr>
        <p:spPr>
          <a:solidFill>
            <a:srgbClr val="92D050"/>
          </a:solidFill>
        </p:spPr>
        <p:txBody>
          <a:bodyPr>
            <a:normAutofit fontScale="85000" lnSpcReduction="20000"/>
          </a:bodyPr>
          <a:lstStyle/>
          <a:p>
            <a:r>
              <a:rPr lang="en-US" dirty="0"/>
              <a:t>It is noteworthy that the Muratorian Canon omits several epistles that later did win acceptance in the Christian New Testament such as the books of James and 2 Peter. </a:t>
            </a:r>
          </a:p>
          <a:p>
            <a:r>
              <a:rPr lang="en-US" dirty="0"/>
              <a:t>This may go to demonstrate that the early church practiced discernment in recognizing which books carried with them apostolic authority. </a:t>
            </a:r>
          </a:p>
          <a:p>
            <a:pPr lvl="1"/>
            <a:r>
              <a:rPr lang="en-US" dirty="0"/>
              <a:t>They did not immediately accept any book or letter that claimed to be </a:t>
            </a:r>
            <a:r>
              <a:rPr lang="en-US" u="sng" dirty="0"/>
              <a:t>associated with an apostle. </a:t>
            </a:r>
          </a:p>
          <a:p>
            <a:pPr lvl="1"/>
            <a:r>
              <a:rPr lang="en-US" dirty="0"/>
              <a:t>This fact makes it all the more remarkable that the Muratorian Canon includes </a:t>
            </a:r>
            <a:r>
              <a:rPr lang="en-US" u="sng" dirty="0"/>
              <a:t>all four biblical gospels</a:t>
            </a:r>
            <a:r>
              <a:rPr lang="en-US" dirty="0"/>
              <a:t> as well as the </a:t>
            </a:r>
            <a:r>
              <a:rPr lang="en-US" u="sng" dirty="0"/>
              <a:t>Acts</a:t>
            </a:r>
            <a:r>
              <a:rPr lang="en-US" dirty="0"/>
              <a:t> of the Apostles, the Pauline Epistles, and most of John’s writings. </a:t>
            </a:r>
          </a:p>
          <a:p>
            <a:r>
              <a:rPr lang="en-US" dirty="0"/>
              <a:t>This means that, </a:t>
            </a:r>
            <a:r>
              <a:rPr lang="en-US" b="1" dirty="0"/>
              <a:t>within 150 years </a:t>
            </a:r>
            <a:r>
              <a:rPr lang="en-US" dirty="0"/>
              <a:t>of Jesus’ death and resurrection, the core writings that were later included in the New Testament were already deemed authoritative by early Christians.</a:t>
            </a:r>
          </a:p>
        </p:txBody>
      </p:sp>
    </p:spTree>
    <p:extLst>
      <p:ext uri="{BB962C8B-B14F-4D97-AF65-F5344CB8AC3E}">
        <p14:creationId xmlns:p14="http://schemas.microsoft.com/office/powerpoint/2010/main" val="355563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par>
                          <p:cTn id="12" fill="hold">
                            <p:stCondLst>
                              <p:cond delay="1000"/>
                            </p:stCondLst>
                            <p:childTnLst>
                              <p:par>
                                <p:cTn id="13" presetID="14" presetClass="entr" presetSubtype="10" fill="hold" grpId="0" nodeType="afterEffect">
                                  <p:stCondLst>
                                    <p:cond delay="2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par>
                          <p:cTn id="20" fill="hold">
                            <p:stCondLst>
                              <p:cond delay="4000"/>
                            </p:stCondLst>
                            <p:childTnLst>
                              <p:par>
                                <p:cTn id="21" presetID="14" presetClass="entr" presetSubtype="1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childTnLst>
                          </p:cTn>
                        </p:par>
                        <p:par>
                          <p:cTn id="24" fill="hold">
                            <p:stCondLst>
                              <p:cond delay="4500"/>
                            </p:stCondLst>
                            <p:childTnLst>
                              <p:par>
                                <p:cTn id="25" presetID="14" presetClass="entr" presetSubtype="10" fill="hold" grpId="0" nodeType="afterEffect">
                                  <p:stCondLst>
                                    <p:cond delay="225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the John </a:t>
            </a:r>
            <a:r>
              <a:rPr lang="en-US" b="1" dirty="0" err="1"/>
              <a:t>Rylands</a:t>
            </a:r>
            <a:r>
              <a:rPr lang="en-US" b="1" dirty="0"/>
              <a:t> Fragment?"</a:t>
            </a:r>
            <a:endParaRPr lang="en-US" dirty="0"/>
          </a:p>
        </p:txBody>
      </p:sp>
      <p:sp>
        <p:nvSpPr>
          <p:cNvPr id="3" name="Content Placeholder 2"/>
          <p:cNvSpPr>
            <a:spLocks noGrp="1"/>
          </p:cNvSpPr>
          <p:nvPr>
            <p:ph idx="1"/>
          </p:nvPr>
        </p:nvSpPr>
        <p:spPr>
          <a:xfrm>
            <a:off x="609600" y="1600201"/>
            <a:ext cx="9044763" cy="4525963"/>
          </a:xfrm>
          <a:blipFill>
            <a:blip r:embed="rId2"/>
            <a:tile tx="0" ty="0" sx="100000" sy="100000" flip="none" algn="tl"/>
          </a:blipFill>
        </p:spPr>
        <p:txBody>
          <a:bodyPr>
            <a:normAutofit fontScale="85000" lnSpcReduction="20000"/>
          </a:bodyPr>
          <a:lstStyle/>
          <a:p>
            <a:r>
              <a:rPr lang="en-US" altLang="en-US" i="1" dirty="0">
                <a:hlinkClick r:id="rId3" tooltip="Gospel of John"/>
              </a:rPr>
              <a:t>Gospel of John</a:t>
            </a:r>
            <a:r>
              <a:rPr lang="en-US" altLang="en-US" i="1" dirty="0"/>
              <a:t> 18:31-33</a:t>
            </a:r>
            <a:r>
              <a:rPr lang="en-US" altLang="en-US" dirty="0"/>
              <a:t> (recto)</a:t>
            </a:r>
            <a:endParaRPr lang="en-US" altLang="en-US" b="1" dirty="0"/>
          </a:p>
          <a:p>
            <a:r>
              <a:rPr lang="en-US" altLang="en-US" b="1" dirty="0"/>
              <a:t>ΟΙ ΙΟΥΔΑΙ</a:t>
            </a:r>
            <a:r>
              <a:rPr lang="en-US" altLang="en-US" dirty="0"/>
              <a:t>ΟΙ </a:t>
            </a:r>
            <a:r>
              <a:rPr lang="en-US" altLang="en-US" b="1" dirty="0"/>
              <a:t>ΗΜΙ</a:t>
            </a:r>
            <a:r>
              <a:rPr lang="en-US" altLang="en-US" dirty="0"/>
              <a:t>Ν ΟΥΚ ΕΞΕΣΤΙΝ ΑΠΟΚΤΕΙΝΑΙ </a:t>
            </a:r>
            <a:r>
              <a:rPr lang="en-US" altLang="en-US" b="1" dirty="0"/>
              <a:t>OYΔΕΝΑ ΙΝΑ Ο Λ</a:t>
            </a:r>
            <a:r>
              <a:rPr lang="en-US" altLang="en-US" dirty="0"/>
              <a:t>ΟΓΟΣ ΤΟΥ ΙΗΣΟΥ ΠΛΗΡΩΘΗ ΟΝ ΕΙ-</a:t>
            </a:r>
            <a:br>
              <a:rPr lang="en-US" altLang="en-US" dirty="0"/>
            </a:br>
            <a:r>
              <a:rPr lang="en-US" altLang="en-US" b="1" dirty="0"/>
              <a:t>ΠΕΝ ΣΕΜΑΙΝΩ</a:t>
            </a:r>
            <a:r>
              <a:rPr lang="en-US" altLang="en-US" dirty="0"/>
              <a:t>Ν ΠΟΙΩ ΘΑΝΑΤΩ ΗΜΕΛΛΕΝ ΑΠΟ </a:t>
            </a:r>
            <a:r>
              <a:rPr lang="en-US" altLang="en-US" b="1" dirty="0"/>
              <a:t>ΘΝΕΣΚΕΙΝ Ε</a:t>
            </a:r>
            <a:r>
              <a:rPr lang="en-US" altLang="en-US" dirty="0"/>
              <a:t>ΙΣΗΛΘΕΝ ΟΥΝ ΠΑΛΙΝ ΕΙΣ ΤΟ ΠΡΑΙΤΩ-</a:t>
            </a:r>
            <a:br>
              <a:rPr lang="en-US" altLang="en-US" dirty="0"/>
            </a:br>
            <a:r>
              <a:rPr lang="en-US" altLang="en-US" b="1" dirty="0"/>
              <a:t>ΡΙΟΝ Ο ΠΙ</a:t>
            </a:r>
            <a:r>
              <a:rPr lang="en-US" altLang="en-US" dirty="0"/>
              <a:t>ΛΑΤΟΣ ΚΑΙ ΕΦΩΝΗΣΕΝ ΤΟΝ ΙΗΣΟΥΝ </a:t>
            </a:r>
            <a:r>
              <a:rPr lang="en-US" altLang="en-US" b="1" dirty="0"/>
              <a:t>ΚΑΙ ΕΙΠ</a:t>
            </a:r>
            <a:r>
              <a:rPr lang="en-US" altLang="en-US" dirty="0"/>
              <a:t>ΕΝ ΑΥΤΩ ΣΥ ΕΙ ΒΑΣΙΛΕΥΣ ΤΩΝ ΙΟΥ- ΔΑ</a:t>
            </a:r>
            <a:r>
              <a:rPr lang="en-US" altLang="en-US" b="1" dirty="0"/>
              <a:t>ΙΩ</a:t>
            </a:r>
            <a:r>
              <a:rPr lang="en-US" altLang="en-US" dirty="0"/>
              <a:t>N ...</a:t>
            </a:r>
          </a:p>
          <a:p>
            <a:r>
              <a:rPr lang="en-US" altLang="en-US" dirty="0"/>
              <a:t>said to him </a:t>
            </a:r>
            <a:r>
              <a:rPr lang="en-US" altLang="en-US" b="1" dirty="0"/>
              <a:t>the Jews, "To us</a:t>
            </a:r>
            <a:r>
              <a:rPr lang="en-US" altLang="en-US" dirty="0"/>
              <a:t> it is lawful to kill </a:t>
            </a:r>
            <a:r>
              <a:rPr lang="en-US" altLang="en-US" b="1" dirty="0"/>
              <a:t>no one," so that the word</a:t>
            </a:r>
            <a:r>
              <a:rPr lang="en-US" altLang="en-US" dirty="0"/>
              <a:t> of Jesus might be fulfilled, which </a:t>
            </a:r>
            <a:r>
              <a:rPr lang="en-US" altLang="en-US" b="1" dirty="0"/>
              <a:t>he said signifying</a:t>
            </a:r>
            <a:r>
              <a:rPr lang="en-US" altLang="en-US" dirty="0"/>
              <a:t> by what sort of death he was about </a:t>
            </a:r>
            <a:r>
              <a:rPr lang="en-US" altLang="en-US" b="1" dirty="0"/>
              <a:t>to die. Entered</a:t>
            </a:r>
            <a:r>
              <a:rPr lang="en-US" altLang="en-US" dirty="0"/>
              <a:t> again into the </a:t>
            </a:r>
            <a:r>
              <a:rPr lang="en-US" altLang="en-US" b="1" dirty="0" err="1"/>
              <a:t>Praetorium</a:t>
            </a:r>
            <a:r>
              <a:rPr lang="en-US" altLang="en-US" b="1" dirty="0"/>
              <a:t> Pilate</a:t>
            </a:r>
            <a:r>
              <a:rPr lang="en-US" altLang="en-US" dirty="0"/>
              <a:t> and called Jesus </a:t>
            </a:r>
            <a:r>
              <a:rPr lang="en-US" altLang="en-US" b="1" dirty="0"/>
              <a:t>and said </a:t>
            </a:r>
            <a:r>
              <a:rPr lang="en-US" altLang="en-US" dirty="0"/>
              <a:t>to Him.  Are you the king of the Jews?</a:t>
            </a:r>
            <a:endParaRPr lang="en-US" altLang="en-US" b="1" dirty="0"/>
          </a:p>
          <a:p>
            <a:endParaRPr lang="en-US" dirty="0"/>
          </a:p>
        </p:txBody>
      </p:sp>
      <p:pic>
        <p:nvPicPr>
          <p:cNvPr id="4" name="Picture 6" descr="200px-P52_rec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4075" y="2192079"/>
            <a:ext cx="18383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781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the John </a:t>
            </a:r>
            <a:r>
              <a:rPr lang="en-US" b="1" dirty="0" err="1"/>
              <a:t>Rylands</a:t>
            </a:r>
            <a:r>
              <a:rPr lang="en-US" b="1" dirty="0"/>
              <a:t> Fragment?"</a:t>
            </a:r>
            <a:endParaRPr lang="en-US" dirty="0"/>
          </a:p>
        </p:txBody>
      </p:sp>
      <p:sp>
        <p:nvSpPr>
          <p:cNvPr id="3" name="Content Placeholder 2"/>
          <p:cNvSpPr>
            <a:spLocks noGrp="1"/>
          </p:cNvSpPr>
          <p:nvPr>
            <p:ph idx="1"/>
          </p:nvPr>
        </p:nvSpPr>
        <p:spPr>
          <a:xfrm>
            <a:off x="609600" y="1600201"/>
            <a:ext cx="9044763" cy="4525963"/>
          </a:xfrm>
          <a:blipFill>
            <a:blip r:embed="rId2"/>
            <a:tile tx="0" ty="0" sx="100000" sy="100000" flip="none" algn="tl"/>
          </a:blipFill>
        </p:spPr>
        <p:txBody>
          <a:bodyPr>
            <a:normAutofit fontScale="85000" lnSpcReduction="10000"/>
          </a:bodyPr>
          <a:lstStyle/>
          <a:p>
            <a:pPr>
              <a:lnSpc>
                <a:spcPct val="90000"/>
              </a:lnSpc>
            </a:pPr>
            <a:r>
              <a:rPr lang="en-US" altLang="en-US" i="1" dirty="0">
                <a:hlinkClick r:id="rId3" tooltip="Gospel of John"/>
              </a:rPr>
              <a:t>Gospel of John</a:t>
            </a:r>
            <a:r>
              <a:rPr lang="en-US" altLang="en-US" i="1" dirty="0"/>
              <a:t> 18:37-38</a:t>
            </a:r>
            <a:r>
              <a:rPr lang="en-US" altLang="en-US" dirty="0"/>
              <a:t> (verso)</a:t>
            </a:r>
          </a:p>
          <a:p>
            <a:pPr>
              <a:lnSpc>
                <a:spcPct val="90000"/>
              </a:lnSpc>
            </a:pPr>
            <a:r>
              <a:rPr lang="en-US" altLang="en-US" dirty="0"/>
              <a:t>ΒΑΣΙΛΕΥΣ ΕΙΜΙ ΕΓΩ ΕΙΣ </a:t>
            </a:r>
            <a:r>
              <a:rPr lang="en-US" altLang="en-US" b="1" dirty="0"/>
              <a:t>ΤΟΥΤΟ ΓΕΓΕΝΝΗΜΑΙ </a:t>
            </a:r>
            <a:r>
              <a:rPr lang="en-US" altLang="en-US" dirty="0"/>
              <a:t>ΚΑΙ (ΕΙΣ ΤΟΥΤΟ) ΕΛΗΛΥΘΑ ΕΙΣ ΤΟΝ ΚΟ</a:t>
            </a:r>
            <a:r>
              <a:rPr lang="en-US" altLang="en-US" b="1" dirty="0"/>
              <a:t>ΣΜΟΝ ΙΝΑ ΜΑΡΤ</a:t>
            </a:r>
            <a:r>
              <a:rPr lang="en-US" altLang="en-US" dirty="0"/>
              <a:t>Υ- ΡΗΣΩ ΤΗ ΑΛΗΘΕΙΑ ΠΑΣ Ο ΩΝ Ε</a:t>
            </a:r>
            <a:r>
              <a:rPr lang="en-US" altLang="en-US" b="1" dirty="0"/>
              <a:t>Κ ΤΗΣ ΑΛΗΘΕ</a:t>
            </a:r>
            <a:r>
              <a:rPr lang="en-US" altLang="en-US" dirty="0"/>
              <a:t>I- ΑΣ ΑΚΟΥΕΙ ΜΟΥ ΤΗΣ ΦΩΝΗΣ Λ</a:t>
            </a:r>
            <a:r>
              <a:rPr lang="en-US" altLang="en-US" b="1" dirty="0"/>
              <a:t>ΕΓΕΙ ΑΥΤΩ </a:t>
            </a:r>
            <a:r>
              <a:rPr lang="en-US" altLang="en-US" dirty="0"/>
              <a:t>Ο ΠΙΛΑΤΟΣ ΤΙ ΕΣΤΙΝ ΑΛΗΘΕΙΑ ΚΑ</a:t>
            </a:r>
            <a:r>
              <a:rPr lang="en-US" altLang="en-US" b="1" dirty="0"/>
              <a:t>Ι ΤΟΥΤ</a:t>
            </a:r>
            <a:r>
              <a:rPr lang="en-US" altLang="en-US" dirty="0"/>
              <a:t>Ο ΕΙΠΩΝ ΠΑΛΙΝ ΕΞΗΛΘΕΝ ΠΡΟΣ </a:t>
            </a:r>
            <a:r>
              <a:rPr lang="en-US" altLang="en-US" b="1" dirty="0"/>
              <a:t>ΤΟΥΣ Ι</a:t>
            </a:r>
            <a:r>
              <a:rPr lang="en-US" altLang="en-US" dirty="0"/>
              <a:t>ΟΥ- ΔΑΙΟΥΣ ΚΑΙ ΛΕΓΕΙ ΑΥΤΟΙΣ ΕΓΩ ΟΥΔΕ</a:t>
            </a:r>
            <a:r>
              <a:rPr lang="en-US" altLang="en-US" b="1" dirty="0"/>
              <a:t>ΜΙ</a:t>
            </a:r>
            <a:r>
              <a:rPr lang="en-US" altLang="en-US" dirty="0"/>
              <a:t>ΑΝ ΕΥΡΙΣΚΩ ΕΝ ΑΥΤΩ ΑΙΤΙΑΝ</a:t>
            </a:r>
          </a:p>
          <a:p>
            <a:pPr>
              <a:lnSpc>
                <a:spcPct val="90000"/>
              </a:lnSpc>
            </a:pPr>
            <a:r>
              <a:rPr lang="en-US" altLang="en-US" dirty="0"/>
              <a:t>a King I am. I for </a:t>
            </a:r>
            <a:r>
              <a:rPr lang="en-US" altLang="en-US" b="1" dirty="0"/>
              <a:t>this have been born</a:t>
            </a:r>
            <a:r>
              <a:rPr lang="en-US" altLang="en-US" dirty="0"/>
              <a:t> and (for this) I have come into the </a:t>
            </a:r>
            <a:r>
              <a:rPr lang="en-US" altLang="en-US" b="1" dirty="0"/>
              <a:t>world so that I should testify</a:t>
            </a:r>
            <a:r>
              <a:rPr lang="en-US" altLang="en-US" dirty="0"/>
              <a:t> to the truth. Everyone being </a:t>
            </a:r>
            <a:r>
              <a:rPr lang="en-US" altLang="en-US" b="1" dirty="0"/>
              <a:t>of the truth</a:t>
            </a:r>
            <a:r>
              <a:rPr lang="en-US" altLang="en-US" dirty="0"/>
              <a:t> hears my voice. </a:t>
            </a:r>
            <a:r>
              <a:rPr lang="en-US" altLang="en-US" b="1" dirty="0"/>
              <a:t>Says to him</a:t>
            </a:r>
            <a:r>
              <a:rPr lang="en-US" altLang="en-US" dirty="0"/>
              <a:t> Pilate, "What is truth?" </a:t>
            </a:r>
            <a:r>
              <a:rPr lang="en-US" altLang="en-US" b="1" dirty="0"/>
              <a:t>and this</a:t>
            </a:r>
            <a:r>
              <a:rPr lang="en-US" altLang="en-US" dirty="0"/>
              <a:t> saying, again he went out to </a:t>
            </a:r>
            <a:r>
              <a:rPr lang="en-US" altLang="en-US" b="1" dirty="0"/>
              <a:t>the Jews</a:t>
            </a:r>
            <a:r>
              <a:rPr lang="en-US" altLang="en-US" dirty="0"/>
              <a:t> and says to them, "I </a:t>
            </a:r>
            <a:r>
              <a:rPr lang="en-US" altLang="en-US" b="1" dirty="0"/>
              <a:t>nothing</a:t>
            </a:r>
            <a:r>
              <a:rPr lang="en-US" altLang="en-US" dirty="0"/>
              <a:t> find in him a case."</a:t>
            </a:r>
          </a:p>
          <a:p>
            <a:endParaRPr lang="en-US" dirty="0"/>
          </a:p>
        </p:txBody>
      </p:sp>
      <p:pic>
        <p:nvPicPr>
          <p:cNvPr id="5" name="Picture 6" descr="P52_vers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3469" y="2748516"/>
            <a:ext cx="15954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629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Do You Say that I am?</a:t>
            </a:r>
          </a:p>
        </p:txBody>
      </p:sp>
      <p:sp>
        <p:nvSpPr>
          <p:cNvPr id="3" name="Content Placeholder 2"/>
          <p:cNvSpPr>
            <a:spLocks noGrp="1"/>
          </p:cNvSpPr>
          <p:nvPr>
            <p:ph idx="1"/>
          </p:nvPr>
        </p:nvSpPr>
        <p:spPr>
          <a:gradFill flip="none" rotWithShape="1">
            <a:gsLst>
              <a:gs pos="0">
                <a:srgbClr val="00CCFF">
                  <a:tint val="66000"/>
                  <a:satMod val="160000"/>
                </a:srgbClr>
              </a:gs>
              <a:gs pos="50000">
                <a:srgbClr val="00CCFF">
                  <a:tint val="44500"/>
                  <a:satMod val="160000"/>
                </a:srgbClr>
              </a:gs>
              <a:gs pos="100000">
                <a:srgbClr val="00CCFF">
                  <a:tint val="23500"/>
                  <a:satMod val="160000"/>
                </a:srgbClr>
              </a:gs>
            </a:gsLst>
            <a:lin ang="18900000" scaled="1"/>
            <a:tileRect/>
          </a:gradFill>
        </p:spPr>
        <p:txBody>
          <a:bodyPr>
            <a:normAutofit fontScale="92500"/>
          </a:bodyPr>
          <a:lstStyle/>
          <a:p>
            <a:r>
              <a:rPr lang="en-US" dirty="0"/>
              <a:t>Matthew 16:13 – 17  “My Father has revealed it”</a:t>
            </a:r>
          </a:p>
          <a:p>
            <a:pPr lvl="1"/>
            <a:r>
              <a:rPr lang="en-US" dirty="0"/>
              <a:t>Who revealed to Peter that Jesus was the Christ?</a:t>
            </a:r>
          </a:p>
          <a:p>
            <a:pPr lvl="1"/>
            <a:r>
              <a:rPr lang="en-US" dirty="0"/>
              <a:t>By what means?  (Cf. Matthew 11:2 – 5)</a:t>
            </a:r>
          </a:p>
          <a:p>
            <a:r>
              <a:rPr lang="en-US" dirty="0"/>
              <a:t>"Are you the one who is to come, or shall we look for another?"</a:t>
            </a:r>
          </a:p>
          <a:p>
            <a:r>
              <a:rPr lang="en-US" dirty="0"/>
              <a:t>Mat 11:4  And Jesus answered them, "Go and tell John what you hear and see:</a:t>
            </a:r>
          </a:p>
          <a:p>
            <a:r>
              <a:rPr lang="en-US" dirty="0"/>
              <a:t>Mat 11:5  the blind receive their sight and the lame walk, lepers are cleansed and the deaf hear, and the dead are raised up, and the poor have good news preached to them.” (cf. Isa. 35;61)</a:t>
            </a:r>
          </a:p>
          <a:p>
            <a:pPr lvl="1"/>
            <a:endParaRPr lang="en-US" dirty="0"/>
          </a:p>
        </p:txBody>
      </p:sp>
    </p:spTree>
    <p:extLst>
      <p:ext uri="{BB962C8B-B14F-4D97-AF65-F5344CB8AC3E}">
        <p14:creationId xmlns:p14="http://schemas.microsoft.com/office/powerpoint/2010/main" val="231726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500"/>
                            </p:stCondLst>
                            <p:childTnLst>
                              <p:par>
                                <p:cTn id="19" presetID="10" presetClass="entr" presetSubtype="0" fill="hold" grpId="0" nodeType="afterEffect">
                                  <p:stCondLst>
                                    <p:cond delay="225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 Jesus God in a physical body?</a:t>
            </a:r>
          </a:p>
        </p:txBody>
      </p:sp>
      <p:sp>
        <p:nvSpPr>
          <p:cNvPr id="3" name="Content Placeholder 2"/>
          <p:cNvSpPr>
            <a:spLocks noGrp="1"/>
          </p:cNvSpPr>
          <p:nvPr>
            <p:ph idx="1"/>
          </p:nvPr>
        </p:nvSpPr>
        <p:spPr>
          <a:blipFill>
            <a:blip r:embed="rId2"/>
            <a:tile tx="0" ty="0" sx="100000" sy="100000" flip="none" algn="tl"/>
          </a:blipFill>
        </p:spPr>
        <p:txBody>
          <a:bodyPr>
            <a:normAutofit/>
          </a:bodyPr>
          <a:lstStyle/>
          <a:p>
            <a:pPr lvl="1">
              <a:buFont typeface="Wingdings" panose="05000000000000000000" pitchFamily="2" charset="2"/>
              <a:buChar char="§"/>
            </a:pPr>
            <a:r>
              <a:rPr lang="en-US" dirty="0"/>
              <a:t>John 1:14; 1 John 1:1; 4:2; 2 John vs. 7 (God in flesh) [Docetism]</a:t>
            </a:r>
          </a:p>
          <a:p>
            <a:pPr lvl="1"/>
            <a:r>
              <a:rPr lang="en-US" dirty="0"/>
              <a:t>Hebrews 1:1 – 3 “these last days has spoken to us in His Son, whom He appointed heir of all things, through whom also He made the world.  3  And He is the radiance of His glory and the </a:t>
            </a:r>
            <a:r>
              <a:rPr lang="en-US" b="1" dirty="0"/>
              <a:t>exact representation of His nature</a:t>
            </a:r>
            <a:r>
              <a:rPr lang="en-US" dirty="0"/>
              <a:t>, and upholds all things by the word of His power.”</a:t>
            </a:r>
          </a:p>
          <a:p>
            <a:pPr lvl="1"/>
            <a:r>
              <a:rPr lang="en-US" dirty="0"/>
              <a:t>Colossians 2:9 “For in Him all the fullness of Deity dwells in bodily form,”</a:t>
            </a:r>
          </a:p>
          <a:p>
            <a:pPr lvl="1"/>
            <a:endParaRPr lang="en-US" dirty="0"/>
          </a:p>
        </p:txBody>
      </p:sp>
    </p:spTree>
    <p:extLst>
      <p:ext uri="{BB962C8B-B14F-4D97-AF65-F5344CB8AC3E}">
        <p14:creationId xmlns:p14="http://schemas.microsoft.com/office/powerpoint/2010/main" val="1969288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Prophecies concerning Jesus</a:t>
            </a:r>
          </a:p>
        </p:txBody>
      </p:sp>
      <p:sp>
        <p:nvSpPr>
          <p:cNvPr id="4" name="Rectangle 1"/>
          <p:cNvSpPr>
            <a:spLocks noGrp="1" noChangeArrowheads="1"/>
          </p:cNvSpPr>
          <p:nvPr>
            <p:ph idx="1"/>
          </p:nvPr>
        </p:nvSpPr>
        <p:spPr bwMode="auto">
          <a:xfrm>
            <a:off x="609601" y="2062689"/>
            <a:ext cx="11059886" cy="3600986"/>
          </a:xfrm>
          <a:prstGeom prst="rect">
            <a:avLst/>
          </a:prstGeom>
          <a:blipFill>
            <a:blip r:embed="rId2"/>
            <a:tile tx="0" ty="0" sx="100000" sy="100000" flip="none" algn="tl"/>
          </a:blipFill>
          <a:ln>
            <a:noFill/>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en-US" sz="4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Seed of Abraham </a:t>
            </a:r>
          </a:p>
          <a:p>
            <a:pPr lvl="1" eaLnBrk="0" fontAlgn="base" hangingPunct="0">
              <a:spcBef>
                <a:spcPct val="0"/>
              </a:spcBef>
              <a:spcAft>
                <a:spcPct val="0"/>
              </a:spcAft>
              <a:buFont typeface="Wingdings" panose="05000000000000000000" pitchFamily="2" charset="2"/>
              <a:buChar char="§"/>
            </a:pPr>
            <a:r>
              <a:rPr kumimoji="0" lang="en-US" altLang="en-US" sz="3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(Gen.12:3; 21:12; 22:18; Matt. 1:1; Gal.3:16)</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4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Birthplace - two Bethlehem's in Palestine</a:t>
            </a:r>
          </a:p>
          <a:p>
            <a:pPr lvl="1" eaLnBrk="0" fontAlgn="base" hangingPunct="0">
              <a:spcBef>
                <a:spcPct val="0"/>
              </a:spcBef>
              <a:spcAft>
                <a:spcPct val="0"/>
              </a:spcAft>
              <a:buFont typeface="Wingdings" panose="05000000000000000000" pitchFamily="2" charset="2"/>
              <a:buChar char="§"/>
            </a:pPr>
            <a:r>
              <a:rPr kumimoji="0" lang="en-US" altLang="en-US" sz="3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(Joshua 19:15; Micah 5:2; Mt.2:5-6)</a:t>
            </a: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4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Rejection, crucifixion and resurrection </a:t>
            </a:r>
          </a:p>
          <a:p>
            <a:pPr lvl="1" eaLnBrk="0" fontAlgn="base" hangingPunct="0">
              <a:spcBef>
                <a:spcPct val="0"/>
              </a:spcBef>
              <a:spcAft>
                <a:spcPct val="0"/>
              </a:spcAft>
              <a:buFont typeface="Wingdings" panose="05000000000000000000" pitchFamily="2" charset="2"/>
              <a:buChar char="§"/>
            </a:pPr>
            <a:r>
              <a:rPr kumimoji="0" lang="en-US" altLang="en-US" sz="3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(Isa. 53; Ps.22; 16:8-11; Cf. Acts 2)</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585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175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par>
                          <p:cTn id="22" fill="hold">
                            <p:stCondLst>
                              <p:cond delay="500"/>
                            </p:stCondLst>
                            <p:childTnLst>
                              <p:par>
                                <p:cTn id="23" presetID="10" presetClass="entr" presetSubtype="0" fill="hold" grpId="0" nodeType="afterEffect">
                                  <p:stCondLst>
                                    <p:cond delay="200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childTnLst>
                                </p:cTn>
                              </p:par>
                            </p:childTnLst>
                          </p:cTn>
                        </p:par>
                        <p:par>
                          <p:cTn id="31" fill="hold">
                            <p:stCondLst>
                              <p:cond delay="500"/>
                            </p:stCondLst>
                            <p:childTnLst>
                              <p:par>
                                <p:cTn id="32" presetID="10" presetClass="entr" presetSubtype="0" fill="hold" grpId="0" nodeType="afterEffect">
                                  <p:stCondLst>
                                    <p:cond delay="200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Prophecy</a:t>
            </a:r>
          </a:p>
        </p:txBody>
      </p:sp>
      <p:sp>
        <p:nvSpPr>
          <p:cNvPr id="3" name="Content Placeholder 2"/>
          <p:cNvSpPr>
            <a:spLocks noGrp="1"/>
          </p:cNvSpPr>
          <p:nvPr>
            <p:ph idx="1"/>
          </p:nvPr>
        </p:nvSpPr>
        <p:spPr>
          <a:blipFill>
            <a:blip r:embed="rId2"/>
            <a:tile tx="0" ty="0" sx="100000" sy="100000" flip="none" algn="tl"/>
          </a:blipFill>
        </p:spPr>
        <p:txBody>
          <a:bodyPr/>
          <a:lstStyle/>
          <a:p>
            <a:r>
              <a:rPr lang="en-US" dirty="0"/>
              <a:t>Isaiah 46:9 - 10</a:t>
            </a:r>
          </a:p>
          <a:p>
            <a:r>
              <a:rPr lang="en-US" dirty="0"/>
              <a:t>9 "Remember the former things long past, For I am God, and there is no other; </a:t>
            </a:r>
            <a:r>
              <a:rPr lang="en-US" i="1" dirty="0"/>
              <a:t>I am</a:t>
            </a:r>
            <a:r>
              <a:rPr lang="en-US" dirty="0"/>
              <a:t> God, and there is no one like Me,</a:t>
            </a:r>
          </a:p>
          <a:p>
            <a:r>
              <a:rPr lang="en-US" dirty="0"/>
              <a:t>10  Declaring the </a:t>
            </a:r>
            <a:r>
              <a:rPr lang="en-US" u="sng" dirty="0"/>
              <a:t>end from the beginning</a:t>
            </a:r>
            <a:r>
              <a:rPr lang="en-US" dirty="0"/>
              <a:t>, And from ancient times things which have not been done, Saying, 'My purpose will be established, And I will accomplish all My good pleasure';</a:t>
            </a:r>
          </a:p>
        </p:txBody>
      </p:sp>
    </p:spTree>
    <p:extLst>
      <p:ext uri="{BB962C8B-B14F-4D97-AF65-F5344CB8AC3E}">
        <p14:creationId xmlns:p14="http://schemas.microsoft.com/office/powerpoint/2010/main" val="111476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0843"/>
            <a:ext cx="10972800" cy="1143000"/>
          </a:xfrm>
        </p:spPr>
        <p:txBody>
          <a:bodyPr>
            <a:normAutofit fontScale="90000"/>
          </a:bodyPr>
          <a:lstStyle/>
          <a:p>
            <a:r>
              <a:rPr lang="en-US" dirty="0"/>
              <a:t>Probability of Fulfillment</a:t>
            </a:r>
            <a:br>
              <a:rPr lang="en-US" dirty="0"/>
            </a:br>
            <a:r>
              <a:rPr lang="en-US" dirty="0"/>
              <a:t>[8 miracles]</a:t>
            </a:r>
          </a:p>
        </p:txBody>
      </p:sp>
      <p:sp>
        <p:nvSpPr>
          <p:cNvPr id="3" name="Content Placeholder 2"/>
          <p:cNvSpPr>
            <a:spLocks noGrp="1"/>
          </p:cNvSpPr>
          <p:nvPr>
            <p:ph idx="1"/>
          </p:nvPr>
        </p:nvSpPr>
        <p:sp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p:spPr>
        <p:txBody>
          <a:bodyPr>
            <a:normAutofit fontScale="85000" lnSpcReduction="10000"/>
          </a:bodyPr>
          <a:lstStyle/>
          <a:p>
            <a:r>
              <a:rPr lang="en-US" dirty="0"/>
              <a:t>"Now suppose that we take 10 -17th power silver dollars and lay them on the face of Texas.  They will cover all of the state 2 feet deep.  </a:t>
            </a:r>
          </a:p>
          <a:p>
            <a:r>
              <a:rPr lang="en-US" dirty="0"/>
              <a:t>Now mark one of the silver dollars and stir the whole mass thoroughly, all over the state.  </a:t>
            </a:r>
          </a:p>
          <a:p>
            <a:r>
              <a:rPr lang="en-US" dirty="0"/>
              <a:t>Blindfold a man and tell him that he can travel as far as he wishes, but he must pick up one silver dollar and say that this is the right one.  </a:t>
            </a:r>
          </a:p>
          <a:p>
            <a:r>
              <a:rPr lang="en-US" dirty="0"/>
              <a:t>What chance would he have of getting the right one?  </a:t>
            </a:r>
          </a:p>
          <a:p>
            <a:pPr lvl="1"/>
            <a:r>
              <a:rPr lang="en-US" dirty="0"/>
              <a:t>Just the same chance that the prophets would have had of writing these eight prophecies and having them all come true in any one man, from their day to the present time, providing they wrote them in their own wisdom.”</a:t>
            </a:r>
          </a:p>
          <a:p>
            <a:r>
              <a:rPr lang="en-US" i="1" dirty="0"/>
              <a:t>Science Speaks</a:t>
            </a:r>
            <a:r>
              <a:rPr lang="en-US" dirty="0"/>
              <a:t>, Peter Stoner, p. 106 - 107</a:t>
            </a:r>
          </a:p>
        </p:txBody>
      </p:sp>
    </p:spTree>
    <p:extLst>
      <p:ext uri="{BB962C8B-B14F-4D97-AF65-F5344CB8AC3E}">
        <p14:creationId xmlns:p14="http://schemas.microsoft.com/office/powerpoint/2010/main" val="90738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Fake Fulfillment?</a:t>
            </a:r>
          </a:p>
        </p:txBody>
      </p:sp>
      <p:sp>
        <p:nvSpPr>
          <p:cNvPr id="3" name="Content Placeholder 2"/>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solidFill>
              <a:srgbClr val="0070C0"/>
            </a:solidFill>
          </a:ln>
        </p:spPr>
        <p:txBody>
          <a:bodyPr/>
          <a:lstStyle/>
          <a:p>
            <a:r>
              <a:rPr lang="en-US" dirty="0"/>
              <a:t>How do you pre-plan whom your parents will be?</a:t>
            </a:r>
          </a:p>
          <a:p>
            <a:r>
              <a:rPr lang="en-US" dirty="0"/>
              <a:t>What ethnic nationality (Jewish) you will be?</a:t>
            </a:r>
          </a:p>
          <a:p>
            <a:r>
              <a:rPr lang="en-US" dirty="0"/>
              <a:t>That you will be of the tribe of Judah (Gen.49:10)</a:t>
            </a:r>
          </a:p>
          <a:p>
            <a:r>
              <a:rPr lang="en-US" dirty="0"/>
              <a:t>That your mother will be a virgin when you are conceived and born  (Matthew 1:22 – 25)</a:t>
            </a:r>
          </a:p>
          <a:p>
            <a:r>
              <a:rPr lang="en-US" dirty="0"/>
              <a:t>How do you fake being born in Bethlehem of Judea? (Micah 5:2)</a:t>
            </a:r>
          </a:p>
          <a:p>
            <a:r>
              <a:rPr lang="en-US" dirty="0"/>
              <a:t>How do you fake what the Romans will do to you? (Mt.16:21)</a:t>
            </a:r>
          </a:p>
          <a:p>
            <a:endParaRPr lang="en-US" dirty="0"/>
          </a:p>
        </p:txBody>
      </p:sp>
    </p:spTree>
    <p:extLst>
      <p:ext uri="{BB962C8B-B14F-4D97-AF65-F5344CB8AC3E}">
        <p14:creationId xmlns:p14="http://schemas.microsoft.com/office/powerpoint/2010/main" val="414223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2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3500"/>
                            </p:stCondLst>
                            <p:childTnLst>
                              <p:par>
                                <p:cTn id="17" presetID="10" presetClass="entr" presetSubtype="0" fill="hold" grpId="0" nodeType="afterEffect">
                                  <p:stCondLst>
                                    <p:cond delay="2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6000"/>
                            </p:stCondLst>
                            <p:childTnLst>
                              <p:par>
                                <p:cTn id="21" presetID="10" presetClass="entr" presetSubtype="0" fill="hold" grpId="0" nodeType="afterEffect">
                                  <p:stCondLst>
                                    <p:cond delay="2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9000"/>
                            </p:stCondLst>
                            <p:childTnLst>
                              <p:par>
                                <p:cTn id="25" presetID="10" presetClass="entr" presetSubtype="0" fill="hold" grpId="0" nodeType="afterEffect">
                                  <p:stCondLst>
                                    <p:cond delay="175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11250"/>
                            </p:stCondLst>
                            <p:childTnLst>
                              <p:par>
                                <p:cTn id="29" presetID="10" presetClass="entr" presetSubtype="0" fill="hold" grpId="0" nodeType="afterEffect">
                                  <p:stCondLst>
                                    <p:cond delay="225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Who is Jesus of Nazareth?</a:t>
            </a:r>
          </a:p>
        </p:txBody>
      </p:sp>
      <p:sp>
        <p:nvSpPr>
          <p:cNvPr id="3" name="Content Placeholder 2"/>
          <p:cNvSpPr>
            <a:spLocks noGrp="1"/>
          </p:cNvSpPr>
          <p:nvPr>
            <p:ph idx="1"/>
          </p:nvPr>
        </p:nvSpPr>
        <p:spPr>
          <a:xfrm>
            <a:off x="685801" y="2142067"/>
            <a:ext cx="10131425" cy="4301263"/>
          </a:xfrm>
        </p:spPr>
        <p:txBody>
          <a:bodyPr/>
          <a:lstStyle/>
          <a:p>
            <a:r>
              <a:rPr lang="en-US" sz="2400" dirty="0"/>
              <a:t>John 7:40  ”</a:t>
            </a:r>
            <a:r>
              <a:rPr lang="en-US" sz="2400" i="1" dirty="0"/>
              <a:t>Some</a:t>
            </a:r>
            <a:r>
              <a:rPr lang="en-US" sz="2400" dirty="0"/>
              <a:t> of the people therefore, when they heard these words, were saying, "This certainly is the </a:t>
            </a:r>
            <a:r>
              <a:rPr lang="en-US" sz="2400" dirty="0">
                <a:solidFill>
                  <a:srgbClr val="FFFF00"/>
                </a:solidFill>
              </a:rPr>
              <a:t>Prophet</a:t>
            </a:r>
            <a:r>
              <a:rPr lang="en-US" sz="2400" dirty="0"/>
              <a:t>.“  41  Others were saying, "This is the </a:t>
            </a:r>
            <a:r>
              <a:rPr lang="en-US" sz="2400" dirty="0">
                <a:solidFill>
                  <a:srgbClr val="FFFF00"/>
                </a:solidFill>
              </a:rPr>
              <a:t>Christ</a:t>
            </a:r>
            <a:r>
              <a:rPr lang="en-US" sz="2400" dirty="0"/>
              <a:t>." Still others were saying, "Surely the Christ is not going to come from </a:t>
            </a:r>
            <a:r>
              <a:rPr lang="en-US" sz="2400" dirty="0">
                <a:solidFill>
                  <a:srgbClr val="92D050"/>
                </a:solidFill>
              </a:rPr>
              <a:t>Galilee</a:t>
            </a:r>
            <a:r>
              <a:rPr lang="en-US" sz="2400" dirty="0"/>
              <a:t>, is He?  42  "Has not the </a:t>
            </a:r>
            <a:r>
              <a:rPr lang="en-US" sz="2400" b="1" dirty="0">
                <a:solidFill>
                  <a:srgbClr val="FFFF00"/>
                </a:solidFill>
              </a:rPr>
              <a:t>Scripture</a:t>
            </a:r>
            <a:r>
              <a:rPr lang="en-US" sz="2400" dirty="0"/>
              <a:t> said that the Christ comes from the descendants of </a:t>
            </a:r>
            <a:r>
              <a:rPr lang="en-US" sz="2400" dirty="0">
                <a:solidFill>
                  <a:srgbClr val="00B0F0"/>
                </a:solidFill>
              </a:rPr>
              <a:t>David</a:t>
            </a:r>
            <a:r>
              <a:rPr lang="en-US" sz="2400" dirty="0"/>
              <a:t>, and from </a:t>
            </a:r>
            <a:r>
              <a:rPr lang="en-US" sz="2400" dirty="0">
                <a:solidFill>
                  <a:srgbClr val="92D050"/>
                </a:solidFill>
              </a:rPr>
              <a:t>Bethlehem</a:t>
            </a:r>
            <a:r>
              <a:rPr lang="en-US" sz="2400" dirty="0"/>
              <a:t>, the village where David was?“  43  So a division occurred in the crowd because of Him…45  The </a:t>
            </a:r>
            <a:r>
              <a:rPr lang="en-US" sz="2400" dirty="0">
                <a:solidFill>
                  <a:srgbClr val="FFC000"/>
                </a:solidFill>
              </a:rPr>
              <a:t>officers</a:t>
            </a:r>
            <a:r>
              <a:rPr lang="en-US" sz="2400" dirty="0"/>
              <a:t> then came to the chief priests and Pharisees, and they said to them, "Why did you not bring Him?“  46  The </a:t>
            </a:r>
            <a:r>
              <a:rPr lang="en-US" sz="2400" dirty="0">
                <a:solidFill>
                  <a:srgbClr val="FFC000"/>
                </a:solidFill>
              </a:rPr>
              <a:t>officers</a:t>
            </a:r>
            <a:r>
              <a:rPr lang="en-US" sz="2400" dirty="0"/>
              <a:t> answered, "</a:t>
            </a:r>
            <a:r>
              <a:rPr lang="en-US" sz="2400" dirty="0">
                <a:solidFill>
                  <a:srgbClr val="FFFF00"/>
                </a:solidFill>
              </a:rPr>
              <a:t>Never has a man spoken the way this man speaks."</a:t>
            </a:r>
          </a:p>
          <a:p>
            <a:endParaRPr lang="en-US" dirty="0"/>
          </a:p>
          <a:p>
            <a:endParaRPr lang="en-US" dirty="0"/>
          </a:p>
        </p:txBody>
      </p:sp>
    </p:spTree>
    <p:extLst>
      <p:ext uri="{BB962C8B-B14F-4D97-AF65-F5344CB8AC3E}">
        <p14:creationId xmlns:p14="http://schemas.microsoft.com/office/powerpoint/2010/main" val="363004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Miracles Confirmed The Message</a:t>
            </a:r>
          </a:p>
        </p:txBody>
      </p:sp>
      <p:sp>
        <p:nvSpPr>
          <p:cNvPr id="3" name="Content Placeholder 2"/>
          <p:cNvSpPr>
            <a:spLocks noGrp="1"/>
          </p:cNvSpPr>
          <p:nvPr>
            <p:ph idx="1"/>
          </p:nvPr>
        </p:nvSpPr>
        <p:spPr>
          <a:blipFill>
            <a:blip r:embed="rId2"/>
            <a:tile tx="0" ty="0" sx="100000" sy="100000" flip="none" algn="tl"/>
          </a:blipFill>
        </p:spPr>
        <p:txBody>
          <a:bodyPr>
            <a:normAutofit/>
          </a:bodyPr>
          <a:lstStyle/>
          <a:p>
            <a:r>
              <a:rPr lang="en-US" dirty="0"/>
              <a:t>Jesus birth  </a:t>
            </a:r>
          </a:p>
          <a:p>
            <a:pPr lvl="1"/>
            <a:r>
              <a:rPr lang="en-US" dirty="0"/>
              <a:t>Isaiah 7:14;</a:t>
            </a:r>
          </a:p>
          <a:p>
            <a:pPr lvl="1"/>
            <a:r>
              <a:rPr lang="en-US" dirty="0"/>
              <a:t>Matthew 1:22 – 23  “She will bear a son, and you shall call his name </a:t>
            </a:r>
            <a:r>
              <a:rPr lang="en-US" dirty="0">
                <a:solidFill>
                  <a:srgbClr val="0070C0"/>
                </a:solidFill>
              </a:rPr>
              <a:t>Jesus</a:t>
            </a:r>
            <a:r>
              <a:rPr lang="en-US" dirty="0"/>
              <a:t>, for he will save his people from their sins.“  22  All this took place to </a:t>
            </a:r>
            <a:r>
              <a:rPr lang="en-US" dirty="0">
                <a:highlight>
                  <a:srgbClr val="FFFF00"/>
                </a:highlight>
              </a:rPr>
              <a:t>fulfill</a:t>
            </a:r>
            <a:r>
              <a:rPr lang="en-US" dirty="0"/>
              <a:t> what the Lord had spoken by the </a:t>
            </a:r>
            <a:r>
              <a:rPr lang="en-US" dirty="0">
                <a:highlight>
                  <a:srgbClr val="FFFF00"/>
                </a:highlight>
              </a:rPr>
              <a:t>prophet</a:t>
            </a:r>
            <a:r>
              <a:rPr lang="en-US" dirty="0"/>
              <a:t>: 23  "Behold, the virgin shall conceive and bear a son, and they shall call his name </a:t>
            </a:r>
            <a:r>
              <a:rPr lang="en-US" dirty="0">
                <a:solidFill>
                  <a:srgbClr val="0070C0"/>
                </a:solidFill>
              </a:rPr>
              <a:t>Immanuel</a:t>
            </a:r>
            <a:r>
              <a:rPr lang="en-US" dirty="0"/>
              <a:t>" (which means, God with us).”</a:t>
            </a:r>
          </a:p>
          <a:p>
            <a:pPr lvl="1"/>
            <a:r>
              <a:rPr lang="en-US" dirty="0"/>
              <a:t>Who knew for sure?</a:t>
            </a:r>
          </a:p>
        </p:txBody>
      </p:sp>
    </p:spTree>
    <p:extLst>
      <p:ext uri="{BB962C8B-B14F-4D97-AF65-F5344CB8AC3E}">
        <p14:creationId xmlns:p14="http://schemas.microsoft.com/office/powerpoint/2010/main" val="150672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3500"/>
                            </p:stCondLst>
                            <p:childTnLst>
                              <p:par>
                                <p:cTn id="17" presetID="42" presetClass="entr" presetSubtype="0" fill="hold" grpId="0" nodeType="afterEffect">
                                  <p:stCondLst>
                                    <p:cond delay="100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5500"/>
                            </p:stCondLst>
                            <p:childTnLst>
                              <p:par>
                                <p:cTn id="28" presetID="42" presetClass="entr" presetSubtype="0" fill="hold" grpId="0" nodeType="afterEffect">
                                  <p:stCondLst>
                                    <p:cond delay="225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Miracles not Denied by Enemies  </a:t>
            </a:r>
          </a:p>
        </p:txBody>
      </p:sp>
      <p:sp>
        <p:nvSpPr>
          <p:cNvPr id="4" name="Content Placeholder 3"/>
          <p:cNvSpPr>
            <a:spLocks noGrp="1"/>
          </p:cNvSpPr>
          <p:nvPr>
            <p:ph sz="half" idx="1"/>
          </p:nvPr>
        </p:nvSpPr>
        <p:spPr>
          <a:xfrm>
            <a:off x="685801" y="2142067"/>
            <a:ext cx="5736263" cy="3649134"/>
          </a:xfrm>
        </p:spPr>
        <p:txBody>
          <a:bodyPr/>
          <a:lstStyle/>
          <a:p>
            <a:r>
              <a:rPr lang="en-US" sz="2400" dirty="0"/>
              <a:t>John 11:47 – 48    ”So the chief priests and the Pharisees gathered the council and said, "What are we to do? </a:t>
            </a:r>
            <a:r>
              <a:rPr lang="en-US" sz="2400" dirty="0">
                <a:solidFill>
                  <a:srgbClr val="FFFF00"/>
                </a:solidFill>
              </a:rPr>
              <a:t>For this man performs many signs.</a:t>
            </a:r>
          </a:p>
          <a:p>
            <a:r>
              <a:rPr lang="en-US" sz="2400" dirty="0"/>
              <a:t>48  If we let him go on like this, everyone will believe in him, and the Romans will come and take away both </a:t>
            </a:r>
            <a:r>
              <a:rPr lang="en-US" sz="2400" dirty="0">
                <a:solidFill>
                  <a:srgbClr val="FFC000"/>
                </a:solidFill>
              </a:rPr>
              <a:t>our place and our nation."</a:t>
            </a:r>
          </a:p>
          <a:p>
            <a:pPr hangingPunct="0"/>
            <a:endParaRPr lang="en-US" dirty="0"/>
          </a:p>
        </p:txBody>
      </p:sp>
      <p:pic>
        <p:nvPicPr>
          <p:cNvPr id="11" name="Content Placeholder 10"/>
          <p:cNvPicPr>
            <a:picLocks noGrp="1" noChangeAspect="1"/>
          </p:cNvPicPr>
          <p:nvPr>
            <p:ph sz="half" idx="2"/>
          </p:nvPr>
        </p:nvPicPr>
        <p:blipFill>
          <a:blip r:embed="rId2"/>
          <a:stretch>
            <a:fillRect/>
          </a:stretch>
        </p:blipFill>
        <p:spPr>
          <a:xfrm>
            <a:off x="8224559" y="2993439"/>
            <a:ext cx="2438400" cy="1624584"/>
          </a:xfrm>
        </p:spPr>
      </p:pic>
    </p:spTree>
    <p:extLst>
      <p:ext uri="{BB962C8B-B14F-4D97-AF65-F5344CB8AC3E}">
        <p14:creationId xmlns:p14="http://schemas.microsoft.com/office/powerpoint/2010/main" val="253276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Resurrection  </a:t>
            </a:r>
          </a:p>
        </p:txBody>
      </p:sp>
      <p:sp>
        <p:nvSpPr>
          <p:cNvPr id="4" name="Content Placeholder 3"/>
          <p:cNvSpPr>
            <a:spLocks noGrp="1"/>
          </p:cNvSpPr>
          <p:nvPr>
            <p:ph sz="half" idx="1"/>
          </p:nvPr>
        </p:nvSpPr>
        <p:spPr>
          <a:xfrm>
            <a:off x="685801" y="2142067"/>
            <a:ext cx="5736263" cy="3649134"/>
          </a:xfrm>
        </p:spPr>
        <p:txBody>
          <a:bodyPr/>
          <a:lstStyle/>
          <a:p>
            <a:pPr hangingPunct="0"/>
            <a:r>
              <a:rPr lang="en-US" dirty="0"/>
              <a:t>"more than 500 brethren at once” (1 Cor.15:4-8). </a:t>
            </a:r>
          </a:p>
          <a:p>
            <a:pPr hangingPunct="0"/>
            <a:r>
              <a:rPr lang="en-US" dirty="0"/>
              <a:t>These witnesses could touch and handle him (1 Jn.1:1-2)</a:t>
            </a:r>
          </a:p>
          <a:p>
            <a:pPr hangingPunct="0"/>
            <a:r>
              <a:rPr lang="en-US" dirty="0"/>
              <a:t>Witnesses were hesitant to believe at first (Mk.16:11,14)</a:t>
            </a:r>
          </a:p>
          <a:p>
            <a:pPr hangingPunct="0"/>
            <a:r>
              <a:rPr lang="en-US" dirty="0"/>
              <a:t>Dramatic change in the eye – witnesses.</a:t>
            </a:r>
          </a:p>
          <a:p>
            <a:pPr hangingPunct="0"/>
            <a:r>
              <a:rPr lang="en-US" dirty="0"/>
              <a:t>Thomas  (</a:t>
            </a:r>
            <a:r>
              <a:rPr lang="en-US" b="1" dirty="0"/>
              <a:t>Jn</a:t>
            </a:r>
            <a:r>
              <a:rPr lang="en-US" b="1"/>
              <a:t>.20:19-20,  </a:t>
            </a:r>
            <a:r>
              <a:rPr lang="en-US" b="1" dirty="0"/>
              <a:t>24-29)</a:t>
            </a:r>
          </a:p>
          <a:p>
            <a:pPr hangingPunct="0"/>
            <a:r>
              <a:rPr lang="en-US" b="1" dirty="0"/>
              <a:t>Luke 24:13 – 32  He has really risen.</a:t>
            </a:r>
            <a:endParaRPr lang="en-US" dirty="0"/>
          </a:p>
          <a:p>
            <a:endParaRPr lang="en-US" dirty="0"/>
          </a:p>
        </p:txBody>
      </p:sp>
      <p:pic>
        <p:nvPicPr>
          <p:cNvPr id="7" name="Content Placeholder 6"/>
          <p:cNvPicPr>
            <a:picLocks noGrp="1" noChangeAspect="1"/>
          </p:cNvPicPr>
          <p:nvPr>
            <p:ph sz="half" idx="2"/>
          </p:nvPr>
        </p:nvPicPr>
        <p:blipFill>
          <a:blip r:embed="rId2"/>
          <a:stretch>
            <a:fillRect/>
          </a:stretch>
        </p:blipFill>
        <p:spPr>
          <a:xfrm>
            <a:off x="7046054" y="2557849"/>
            <a:ext cx="4184723" cy="2251869"/>
          </a:xfrm>
        </p:spPr>
      </p:pic>
    </p:spTree>
    <p:extLst>
      <p:ext uri="{BB962C8B-B14F-4D97-AF65-F5344CB8AC3E}">
        <p14:creationId xmlns:p14="http://schemas.microsoft.com/office/powerpoint/2010/main" val="92327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20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5000"/>
                            </p:stCondLst>
                            <p:childTnLst>
                              <p:par>
                                <p:cTn id="13" presetID="10" presetClass="entr" presetSubtype="0" fill="hold" grpId="0" nodeType="afterEffect">
                                  <p:stCondLst>
                                    <p:cond delay="20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7500"/>
                            </p:stCondLst>
                            <p:childTnLst>
                              <p:par>
                                <p:cTn id="17" presetID="10" presetClass="entr" presetSubtype="0" fill="hold" grpId="0" nodeType="afterEffect">
                                  <p:stCondLst>
                                    <p:cond delay="200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10000"/>
                            </p:stCondLst>
                            <p:childTnLst>
                              <p:par>
                                <p:cTn id="21" presetID="10" presetClass="entr" presetSubtype="0" fill="hold" grpId="0" nodeType="afterEffect">
                                  <p:stCondLst>
                                    <p:cond delay="200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12500"/>
                            </p:stCondLst>
                            <p:childTnLst>
                              <p:par>
                                <p:cTn id="25" presetID="10" presetClass="entr" presetSubtype="0" fill="hold" grpId="0" nodeType="afterEffect">
                                  <p:stCondLst>
                                    <p:cond delay="200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150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2065867"/>
          </a:xfrm>
        </p:spPr>
        <p:txBody>
          <a:bodyPr/>
          <a:lstStyle/>
          <a:p>
            <a:pPr algn="ctr"/>
            <a:r>
              <a:rPr lang="en-US" dirty="0"/>
              <a:t>Liar, Lunatic or Lord? </a:t>
            </a:r>
          </a:p>
        </p:txBody>
      </p:sp>
      <p:sp>
        <p:nvSpPr>
          <p:cNvPr id="6" name="Content Placeholder 5"/>
          <p:cNvSpPr>
            <a:spLocks noGrp="1"/>
          </p:cNvSpPr>
          <p:nvPr>
            <p:ph idx="1"/>
          </p:nvPr>
        </p:nvSpPr>
        <p:spPr>
          <a:xfrm>
            <a:off x="685801" y="1637415"/>
            <a:ext cx="10131425" cy="4518836"/>
          </a:xfrm>
        </p:spPr>
        <p:txBody>
          <a:bodyPr>
            <a:normAutofit lnSpcReduction="10000"/>
          </a:bodyPr>
          <a:lstStyle/>
          <a:p>
            <a:r>
              <a:rPr lang="en-US" sz="2400" dirty="0"/>
              <a:t>“I am trying here to prevent anyone saying the really foolish thing that people often say about Him: ‘I’m ready to accept Jesus as a great moral teacher, but I don’t accept His claim to be God.’  That is the one thing you must not say.  A man who was merely a man and said the things Jesus said </a:t>
            </a:r>
            <a:r>
              <a:rPr lang="en-US" sz="2400" b="1" dirty="0"/>
              <a:t>would not be a great moral teacher</a:t>
            </a:r>
            <a:r>
              <a:rPr lang="en-US" sz="2400" dirty="0"/>
              <a:t>.  He would either be a</a:t>
            </a:r>
            <a:r>
              <a:rPr lang="en-US" sz="2400" dirty="0">
                <a:solidFill>
                  <a:srgbClr val="FFFF00"/>
                </a:solidFill>
              </a:rPr>
              <a:t> lunatic</a:t>
            </a:r>
            <a:r>
              <a:rPr lang="en-US" sz="2400" dirty="0"/>
              <a:t>… or else he would be the </a:t>
            </a:r>
            <a:r>
              <a:rPr lang="en-US" sz="2400" dirty="0">
                <a:solidFill>
                  <a:srgbClr val="FFFF00"/>
                </a:solidFill>
              </a:rPr>
              <a:t>Devil of Hell</a:t>
            </a:r>
            <a:r>
              <a:rPr lang="en-US" sz="2400" dirty="0"/>
              <a:t>.  You must make your choice.  </a:t>
            </a:r>
            <a:r>
              <a:rPr lang="en-US" sz="2400" dirty="0">
                <a:solidFill>
                  <a:srgbClr val="92D050"/>
                </a:solidFill>
              </a:rPr>
              <a:t>Either</a:t>
            </a:r>
            <a:r>
              <a:rPr lang="en-US" sz="2400" dirty="0"/>
              <a:t> this man was, and is the Son of God: or else a madman or something worse.  You can shut Him up for a fool, you can spit at Him and kill Him as a demon; or you can fall at His feet and call Him Lord and God.  But let us not come with any </a:t>
            </a:r>
            <a:r>
              <a:rPr lang="en-US" sz="2400" dirty="0">
                <a:solidFill>
                  <a:srgbClr val="FFC000"/>
                </a:solidFill>
              </a:rPr>
              <a:t>patronizing nonsense</a:t>
            </a:r>
            <a:r>
              <a:rPr lang="en-US" sz="2400" dirty="0"/>
              <a:t> about His being a </a:t>
            </a:r>
            <a:r>
              <a:rPr lang="en-US" sz="2400" dirty="0">
                <a:solidFill>
                  <a:srgbClr val="00B050"/>
                </a:solidFill>
              </a:rPr>
              <a:t>great human teacher</a:t>
            </a:r>
            <a:r>
              <a:rPr lang="en-US" sz="2400" dirty="0"/>
              <a:t>.  He has not left that open to us.  He did not intend to.”  </a:t>
            </a:r>
          </a:p>
          <a:p>
            <a:r>
              <a:rPr lang="en-US" sz="2400" dirty="0"/>
              <a:t>(C.S. Lewis: </a:t>
            </a:r>
            <a:r>
              <a:rPr lang="en-US" sz="2400" i="1" dirty="0"/>
              <a:t>Mere Christianity</a:t>
            </a:r>
            <a:r>
              <a:rPr lang="en-US" sz="2400" dirty="0"/>
              <a:t>, as quoted in </a:t>
            </a:r>
            <a:r>
              <a:rPr lang="en-US" sz="2400" i="1" dirty="0"/>
              <a:t>Case for Christ, </a:t>
            </a:r>
            <a:r>
              <a:rPr lang="en-US" sz="2400" dirty="0"/>
              <a:t> p. 271)</a:t>
            </a:r>
          </a:p>
          <a:p>
            <a:endParaRPr lang="en-US" dirty="0"/>
          </a:p>
        </p:txBody>
      </p:sp>
    </p:spTree>
    <p:extLst>
      <p:ext uri="{BB962C8B-B14F-4D97-AF65-F5344CB8AC3E}">
        <p14:creationId xmlns:p14="http://schemas.microsoft.com/office/powerpoint/2010/main" val="244558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par>
                          <p:cTn id="11" fill="hold">
                            <p:stCondLst>
                              <p:cond delay="1000"/>
                            </p:stCondLst>
                            <p:childTnLst>
                              <p:par>
                                <p:cTn id="12" presetID="31" presetClass="entr" presetSubtype="0" fill="hold" grpId="0" nodeType="afterEffect">
                                  <p:stCondLst>
                                    <p:cond delay="300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72285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 Corinthians 15:3 - 4</a:t>
            </a:r>
          </a:p>
        </p:txBody>
      </p:sp>
      <p:sp>
        <p:nvSpPr>
          <p:cNvPr id="3" name="Content Placeholder 2"/>
          <p:cNvSpPr>
            <a:spLocks noGrp="1"/>
          </p:cNvSpPr>
          <p:nvPr>
            <p:ph idx="1"/>
          </p:nvPr>
        </p:nvSpPr>
        <p:spPr/>
        <p:txBody>
          <a:bodyPr/>
          <a:lstStyle/>
          <a:p>
            <a:r>
              <a:rPr lang="en-US" sz="2800" dirty="0"/>
              <a:t>1Corinthians 15:3 ” For I delivered to you as of </a:t>
            </a:r>
            <a:r>
              <a:rPr lang="en-US" sz="2800" dirty="0">
                <a:solidFill>
                  <a:srgbClr val="FFFF00"/>
                </a:solidFill>
              </a:rPr>
              <a:t>first importance </a:t>
            </a:r>
            <a:r>
              <a:rPr lang="en-US" sz="2800" dirty="0"/>
              <a:t>what I also received, that </a:t>
            </a:r>
            <a:r>
              <a:rPr lang="en-US" sz="2800" dirty="0">
                <a:solidFill>
                  <a:srgbClr val="FFFF00"/>
                </a:solidFill>
              </a:rPr>
              <a:t>Christ died </a:t>
            </a:r>
            <a:r>
              <a:rPr lang="en-US" sz="2800" dirty="0"/>
              <a:t>for our sins according to the </a:t>
            </a:r>
            <a:r>
              <a:rPr lang="en-US" sz="2800" dirty="0">
                <a:solidFill>
                  <a:srgbClr val="92D050"/>
                </a:solidFill>
              </a:rPr>
              <a:t>Scriptures</a:t>
            </a:r>
            <a:r>
              <a:rPr lang="en-US" sz="2800" dirty="0"/>
              <a:t>,  4  and that He was </a:t>
            </a:r>
            <a:r>
              <a:rPr lang="en-US" sz="2800" dirty="0">
                <a:solidFill>
                  <a:srgbClr val="FFFF00"/>
                </a:solidFill>
              </a:rPr>
              <a:t>buried</a:t>
            </a:r>
            <a:r>
              <a:rPr lang="en-US" sz="2800" dirty="0"/>
              <a:t>, and that He was </a:t>
            </a:r>
            <a:r>
              <a:rPr lang="en-US" sz="2800" dirty="0">
                <a:solidFill>
                  <a:srgbClr val="FFFF00"/>
                </a:solidFill>
              </a:rPr>
              <a:t>raised on the third day</a:t>
            </a:r>
            <a:r>
              <a:rPr lang="en-US" sz="2800" dirty="0"/>
              <a:t> according to the </a:t>
            </a:r>
            <a:r>
              <a:rPr lang="en-US" sz="2800" dirty="0">
                <a:solidFill>
                  <a:srgbClr val="92D050"/>
                </a:solidFill>
              </a:rPr>
              <a:t>Scriptures</a:t>
            </a:r>
            <a:r>
              <a:rPr lang="en-US" sz="2800" dirty="0"/>
              <a:t>,  5  and that </a:t>
            </a:r>
            <a:r>
              <a:rPr lang="en-US" sz="2800" dirty="0">
                <a:solidFill>
                  <a:srgbClr val="92D050"/>
                </a:solidFill>
              </a:rPr>
              <a:t>He appeared </a:t>
            </a:r>
            <a:r>
              <a:rPr lang="en-US" sz="2800" dirty="0"/>
              <a:t>to Cephas, then to the twelve.  6  After that He appeared to more than </a:t>
            </a:r>
            <a:r>
              <a:rPr lang="en-US" sz="2800" dirty="0">
                <a:solidFill>
                  <a:srgbClr val="92D050"/>
                </a:solidFill>
              </a:rPr>
              <a:t>five hundred </a:t>
            </a:r>
            <a:r>
              <a:rPr lang="en-US" sz="2800" dirty="0"/>
              <a:t>brethren at one time, most of whom remain until now…”</a:t>
            </a:r>
          </a:p>
          <a:p>
            <a:endParaRPr lang="en-US" dirty="0"/>
          </a:p>
        </p:txBody>
      </p:sp>
    </p:spTree>
    <p:extLst>
      <p:ext uri="{BB962C8B-B14F-4D97-AF65-F5344CB8AC3E}">
        <p14:creationId xmlns:p14="http://schemas.microsoft.com/office/powerpoint/2010/main" val="209233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681" y="417151"/>
            <a:ext cx="3328172" cy="5081088"/>
          </a:xfrm>
          <a:prstGeom prst="rect">
            <a:avLst/>
          </a:prstGeom>
        </p:spPr>
      </p:pic>
      <p:sp>
        <p:nvSpPr>
          <p:cNvPr id="5" name="TextBox 4"/>
          <p:cNvSpPr txBox="1"/>
          <p:nvPr/>
        </p:nvSpPr>
        <p:spPr>
          <a:xfrm>
            <a:off x="3965944" y="417151"/>
            <a:ext cx="7842879" cy="4247317"/>
          </a:xfrm>
          <a:prstGeom prst="rect">
            <a:avLst/>
          </a:prstGeom>
          <a:noFill/>
        </p:spPr>
        <p:txBody>
          <a:bodyPr wrap="square" rtlCol="0">
            <a:spAutoFit/>
          </a:bodyPr>
          <a:lstStyle/>
          <a:p>
            <a:r>
              <a:rPr lang="en-US" dirty="0"/>
              <a:t>In review of the book, Daniel B. Wallace wrote </a:t>
            </a:r>
            <a:r>
              <a:rPr lang="en-US" u="sng" dirty="0"/>
              <a:t>How Badly Did the Early Scribes Corrupt the New Testament? </a:t>
            </a:r>
          </a:p>
          <a:p>
            <a:endParaRPr lang="en-US" u="sng" dirty="0"/>
          </a:p>
          <a:p>
            <a:endParaRPr lang="en-US" u="sng" dirty="0"/>
          </a:p>
          <a:p>
            <a:r>
              <a:rPr lang="en-US" dirty="0"/>
              <a:t>“One reason this book has done so well is that it appeals to the skeptic who</a:t>
            </a:r>
            <a:r>
              <a:rPr lang="en-US" dirty="0">
                <a:solidFill>
                  <a:srgbClr val="FFFF00"/>
                </a:solidFill>
              </a:rPr>
              <a:t> </a:t>
            </a:r>
            <a:r>
              <a:rPr lang="en-US" i="1" dirty="0">
                <a:solidFill>
                  <a:srgbClr val="FFFF00"/>
                </a:solidFill>
              </a:rPr>
              <a:t>wants </a:t>
            </a:r>
            <a:r>
              <a:rPr lang="en-US" dirty="0">
                <a:solidFill>
                  <a:srgbClr val="FFFF00"/>
                </a:solidFill>
              </a:rPr>
              <a:t>reasons not to believe</a:t>
            </a:r>
            <a:r>
              <a:rPr lang="en-US" dirty="0"/>
              <a:t>, who considers the Bible a book of myths.”</a:t>
            </a:r>
          </a:p>
          <a:p>
            <a:endParaRPr lang="en-US" dirty="0"/>
          </a:p>
          <a:p>
            <a:r>
              <a:rPr lang="en-US" dirty="0"/>
              <a:t>“’There are more variations among our manuscripts than there are words in the New Testament,’ argues </a:t>
            </a:r>
            <a:r>
              <a:rPr lang="en-US" dirty="0" err="1"/>
              <a:t>Ehrman</a:t>
            </a:r>
            <a:r>
              <a:rPr lang="en-US" dirty="0"/>
              <a:t>.  Elsewhere he states that the number of variants is as high as 400,000.  That is true enough but by itself is </a:t>
            </a:r>
            <a:r>
              <a:rPr lang="en-US" dirty="0">
                <a:solidFill>
                  <a:srgbClr val="FFFF00"/>
                </a:solidFill>
              </a:rPr>
              <a:t>misleading</a:t>
            </a:r>
            <a:r>
              <a:rPr lang="en-US" dirty="0"/>
              <a:t>.  Anyone who teaches NT textual criticism knows this fact is </a:t>
            </a:r>
            <a:r>
              <a:rPr lang="en-US" dirty="0">
                <a:solidFill>
                  <a:srgbClr val="FFFF00"/>
                </a:solidFill>
              </a:rPr>
              <a:t>only part </a:t>
            </a:r>
            <a:r>
              <a:rPr lang="en-US" dirty="0"/>
              <a:t>of the picture and that, if left dangling in front of the reader without explanation, is a </a:t>
            </a:r>
            <a:r>
              <a:rPr lang="en-US" dirty="0">
                <a:solidFill>
                  <a:srgbClr val="FFFF00"/>
                </a:solidFill>
              </a:rPr>
              <a:t>distorted</a:t>
            </a:r>
            <a:r>
              <a:rPr lang="en-US" dirty="0"/>
              <a:t> view… Indeed, less than 1 percent of the textual variants are both meaningful and viable.” </a:t>
            </a:r>
          </a:p>
          <a:p>
            <a:endParaRPr lang="en-US" dirty="0"/>
          </a:p>
        </p:txBody>
      </p:sp>
    </p:spTree>
    <p:extLst>
      <p:ext uri="{BB962C8B-B14F-4D97-AF65-F5344CB8AC3E}">
        <p14:creationId xmlns:p14="http://schemas.microsoft.com/office/powerpoint/2010/main" val="215309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681" y="417151"/>
            <a:ext cx="3328172" cy="5081088"/>
          </a:xfrm>
          <a:prstGeom prst="rect">
            <a:avLst/>
          </a:prstGeom>
        </p:spPr>
      </p:pic>
      <p:sp>
        <p:nvSpPr>
          <p:cNvPr id="5" name="TextBox 4"/>
          <p:cNvSpPr txBox="1"/>
          <p:nvPr/>
        </p:nvSpPr>
        <p:spPr>
          <a:xfrm>
            <a:off x="3965944" y="417151"/>
            <a:ext cx="7842879" cy="5355312"/>
          </a:xfrm>
          <a:prstGeom prst="rect">
            <a:avLst/>
          </a:prstGeom>
          <a:noFill/>
        </p:spPr>
        <p:txBody>
          <a:bodyPr wrap="square" rtlCol="0">
            <a:spAutoFit/>
          </a:bodyPr>
          <a:lstStyle/>
          <a:p>
            <a:r>
              <a:rPr lang="en-US" dirty="0"/>
              <a:t>Daniel B. Wallace, </a:t>
            </a:r>
            <a:r>
              <a:rPr lang="en-US" u="sng" dirty="0"/>
              <a:t>How Badly Did the Early Scribes Corrupt the New Testament? </a:t>
            </a:r>
          </a:p>
          <a:p>
            <a:endParaRPr lang="en-US" u="sng" dirty="0"/>
          </a:p>
          <a:p>
            <a:endParaRPr lang="en-US" u="sng" dirty="0"/>
          </a:p>
          <a:p>
            <a:r>
              <a:rPr lang="en-US" dirty="0"/>
              <a:t>Speaking of remarks in this book concerning certain texts – </a:t>
            </a:r>
          </a:p>
          <a:p>
            <a:r>
              <a:rPr lang="en-US" dirty="0"/>
              <a:t>	Mark 16:9-20   	John 7:53-8:11      	1 John 5:7-8 </a:t>
            </a:r>
          </a:p>
          <a:p>
            <a:endParaRPr lang="en-US" dirty="0"/>
          </a:p>
          <a:p>
            <a:r>
              <a:rPr lang="en-US" dirty="0"/>
              <a:t>“…these passages have been considered inauthentic by </a:t>
            </a:r>
            <a:r>
              <a:rPr lang="en-US" dirty="0">
                <a:solidFill>
                  <a:srgbClr val="FFFF00"/>
                </a:solidFill>
              </a:rPr>
              <a:t>most NT scholars…for well over a century</a:t>
            </a:r>
            <a:r>
              <a:rPr lang="en-US" dirty="0"/>
              <a:t>…Yet </a:t>
            </a:r>
            <a:r>
              <a:rPr lang="en-US" dirty="0" err="1"/>
              <a:t>Ehrman</a:t>
            </a:r>
            <a:r>
              <a:rPr lang="en-US" dirty="0"/>
              <a:t> writes as though the excision of such texts could shake up our theological convictions.  Such is hardly the case. “</a:t>
            </a:r>
          </a:p>
          <a:p>
            <a:endParaRPr lang="en-US" dirty="0"/>
          </a:p>
          <a:p>
            <a:r>
              <a:rPr lang="en-US" dirty="0"/>
              <a:t>“In sum, </a:t>
            </a:r>
            <a:r>
              <a:rPr lang="en-US" i="1" dirty="0"/>
              <a:t>Misquoting Jesus </a:t>
            </a:r>
            <a:r>
              <a:rPr lang="en-US" dirty="0"/>
              <a:t>does not disappoint on the </a:t>
            </a:r>
            <a:r>
              <a:rPr lang="en-US" dirty="0">
                <a:solidFill>
                  <a:srgbClr val="FFFF00"/>
                </a:solidFill>
              </a:rPr>
              <a:t>provocative</a:t>
            </a:r>
            <a:r>
              <a:rPr lang="en-US" dirty="0"/>
              <a:t> scale.  But it comes up short on genuine substance about </a:t>
            </a:r>
            <a:r>
              <a:rPr lang="en-US" dirty="0" err="1"/>
              <a:t>Ehrman’s</a:t>
            </a:r>
            <a:r>
              <a:rPr lang="en-US" dirty="0"/>
              <a:t> primary contention.  Scholars bear a sacred duty not to alarm </a:t>
            </a:r>
            <a:r>
              <a:rPr lang="en-US" dirty="0" err="1"/>
              <a:t>layreaders</a:t>
            </a:r>
            <a:r>
              <a:rPr lang="en-US" dirty="0"/>
              <a:t> on issues where they have little understanding…Unfortunately the average layperson will leave </a:t>
            </a:r>
            <a:r>
              <a:rPr lang="en-US" i="1" dirty="0"/>
              <a:t>Misquoting Jesus </a:t>
            </a:r>
            <a:r>
              <a:rPr lang="en-US" dirty="0"/>
              <a:t>with far greater doubts about the wording and teachings of the NT than any textual critic would ever entertain.  A good teacher doesn’t hold back on telling his students what’s what, but he also knows how to package the material so they don’t let </a:t>
            </a:r>
            <a:r>
              <a:rPr lang="en-US" dirty="0">
                <a:solidFill>
                  <a:srgbClr val="FFFF00"/>
                </a:solidFill>
              </a:rPr>
              <a:t>emotion</a:t>
            </a:r>
            <a:r>
              <a:rPr lang="en-US" dirty="0"/>
              <a:t> get in the way of reason.” </a:t>
            </a:r>
          </a:p>
          <a:p>
            <a:endParaRPr lang="en-US" dirty="0"/>
          </a:p>
        </p:txBody>
      </p:sp>
    </p:spTree>
    <p:extLst>
      <p:ext uri="{BB962C8B-B14F-4D97-AF65-F5344CB8AC3E}">
        <p14:creationId xmlns:p14="http://schemas.microsoft.com/office/powerpoint/2010/main" val="106715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763" y="258726"/>
            <a:ext cx="10131425" cy="1456267"/>
          </a:xfrm>
        </p:spPr>
        <p:txBody>
          <a:bodyPr/>
          <a:lstStyle/>
          <a:p>
            <a:pPr algn="ctr"/>
            <a:r>
              <a:rPr lang="en-US" dirty="0"/>
              <a:t>Resources  </a:t>
            </a:r>
          </a:p>
        </p:txBody>
      </p:sp>
      <p:sp>
        <p:nvSpPr>
          <p:cNvPr id="4" name="Content Placeholder 3"/>
          <p:cNvSpPr>
            <a:spLocks noGrp="1"/>
          </p:cNvSpPr>
          <p:nvPr>
            <p:ph sz="half" idx="1"/>
          </p:nvPr>
        </p:nvSpPr>
        <p:spPr>
          <a:xfrm>
            <a:off x="558211" y="1493481"/>
            <a:ext cx="10531547" cy="3649134"/>
          </a:xfrm>
        </p:spPr>
        <p:txBody>
          <a:bodyPr/>
          <a:lstStyle/>
          <a:p>
            <a:pPr hangingPunct="0"/>
            <a:r>
              <a:rPr lang="en-US" sz="2400" dirty="0"/>
              <a:t>Lee Strobel, </a:t>
            </a:r>
            <a:r>
              <a:rPr lang="en-US" sz="2400" u="sng" dirty="0"/>
              <a:t>The Case for Christ </a:t>
            </a:r>
          </a:p>
          <a:p>
            <a:pPr hangingPunct="0"/>
            <a:r>
              <a:rPr lang="en-US" sz="2400" dirty="0"/>
              <a:t>Lee Strobel, </a:t>
            </a:r>
            <a:r>
              <a:rPr lang="en-US" sz="2400" u="sng" dirty="0"/>
              <a:t>The Case for the Real Jesus</a:t>
            </a:r>
          </a:p>
          <a:p>
            <a:pPr hangingPunct="0"/>
            <a:r>
              <a:rPr lang="en-US" sz="2400" dirty="0"/>
              <a:t>Paul Copan and William Lane Craig, </a:t>
            </a:r>
            <a:r>
              <a:rPr lang="en-US" sz="2400" u="sng" dirty="0"/>
              <a:t>Contending With Christianity’s Critics </a:t>
            </a:r>
          </a:p>
          <a:p>
            <a:pPr hangingPunct="0"/>
            <a:r>
              <a:rPr lang="en-US" sz="2400" dirty="0"/>
              <a:t>Kenneth </a:t>
            </a:r>
            <a:r>
              <a:rPr lang="en-US" sz="2400" dirty="0" err="1"/>
              <a:t>Chumbley</a:t>
            </a:r>
            <a:r>
              <a:rPr lang="en-US" sz="2400" dirty="0"/>
              <a:t>, </a:t>
            </a:r>
            <a:r>
              <a:rPr lang="en-US" sz="2400" u="sng" dirty="0"/>
              <a:t>The Gospel Argument for God </a:t>
            </a:r>
          </a:p>
          <a:p>
            <a:pPr hangingPunct="0"/>
            <a:endParaRPr lang="en-US" dirty="0"/>
          </a:p>
        </p:txBody>
      </p:sp>
    </p:spTree>
    <p:extLst>
      <p:ext uri="{BB962C8B-B14F-4D97-AF65-F5344CB8AC3E}">
        <p14:creationId xmlns:p14="http://schemas.microsoft.com/office/powerpoint/2010/main" val="174543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00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Citations of an Historical  Jesus</a:t>
            </a:r>
          </a:p>
        </p:txBody>
      </p:sp>
      <p:sp>
        <p:nvSpPr>
          <p:cNvPr id="3" name="Content Placeholder 2"/>
          <p:cNvSpPr>
            <a:spLocks noGrp="1"/>
          </p:cNvSpPr>
          <p:nvPr>
            <p:ph idx="1"/>
          </p:nvPr>
        </p:nvSpPr>
        <p:spPr>
          <a:blipFill>
            <a:blip r:embed="rId2"/>
            <a:tile tx="0" ty="0" sx="100000" sy="100000" flip="none" algn="tl"/>
          </a:blipFill>
        </p:spPr>
        <p:txBody>
          <a:bodyPr>
            <a:normAutofit fontScale="77500" lnSpcReduction="20000"/>
          </a:bodyPr>
          <a:lstStyle/>
          <a:p>
            <a:r>
              <a:rPr lang="en-US" b="1" dirty="0"/>
              <a:t>Josephus</a:t>
            </a:r>
            <a:r>
              <a:rPr lang="en-US" dirty="0"/>
              <a:t> A.D. 37-97 - the Jewish historian, who was no friend to Christianity, wrote of Jesus in his </a:t>
            </a:r>
            <a:r>
              <a:rPr lang="en-US" i="1" dirty="0"/>
              <a:t>History of the Jews, </a:t>
            </a:r>
            <a:r>
              <a:rPr lang="en-US" dirty="0"/>
              <a:t> 20:9c.</a:t>
            </a:r>
          </a:p>
          <a:p>
            <a:r>
              <a:rPr lang="en-US" dirty="0" err="1"/>
              <a:t>Testimonium</a:t>
            </a:r>
            <a:r>
              <a:rPr lang="en-US" dirty="0"/>
              <a:t> </a:t>
            </a:r>
            <a:r>
              <a:rPr lang="en-US" dirty="0" err="1"/>
              <a:t>Flavium</a:t>
            </a:r>
            <a:r>
              <a:rPr lang="en-US" dirty="0"/>
              <a:t> “About this time there lived Jesus, a wise man, </a:t>
            </a:r>
            <a:r>
              <a:rPr lang="en-US" i="1" dirty="0"/>
              <a:t>if indeed one ought to call him a man</a:t>
            </a:r>
            <a:r>
              <a:rPr lang="en-US" dirty="0"/>
              <a:t>. For he was one who performed surprising deeds and was a teacher of such people as accept the truth gladly. He won over many Jews and many of the Greeks. </a:t>
            </a:r>
            <a:r>
              <a:rPr lang="en-US" i="1" dirty="0"/>
              <a:t>He was the Christ</a:t>
            </a:r>
            <a:r>
              <a:rPr lang="en-US" dirty="0"/>
              <a:t>. And when, upon the accusation of the principal men among us, Pilate had condemned him to a cross, those who had first come to love him did not cease. </a:t>
            </a:r>
            <a:r>
              <a:rPr lang="en-US" i="1" dirty="0"/>
              <a:t>He appeared to them spending a third day restored to life, for the prophets of God had foretold these things and a thousand other marvels about him. </a:t>
            </a:r>
            <a:r>
              <a:rPr lang="en-US" dirty="0"/>
              <a:t>And the tribe of the Christians, so called after him, has still to this day not disappeared.</a:t>
            </a:r>
          </a:p>
          <a:p>
            <a:r>
              <a:rPr lang="en-US" i="1" dirty="0"/>
              <a:t>Flavius Josephus: Antiquities of the Jews, </a:t>
            </a:r>
            <a:r>
              <a:rPr lang="en-US" i="1" dirty="0">
                <a:hlinkClick r:id="rId3" tooltip="wikisource:The Antiquities of the Jews/Book XVIII"/>
              </a:rPr>
              <a:t>Book 18, Chapter 3, 3</a:t>
            </a:r>
            <a:r>
              <a:rPr lang="en-US" baseline="30000" dirty="0">
                <a:hlinkClick r:id="rId4"/>
              </a:rPr>
              <a:t>[51]</a:t>
            </a:r>
            <a:endParaRPr lang="en-US" baseline="30000" dirty="0"/>
          </a:p>
          <a:p>
            <a:r>
              <a:rPr lang="en-US" baseline="30000" dirty="0"/>
              <a:t>*Italicized portions may be interpolations</a:t>
            </a:r>
            <a:endParaRPr lang="en-US" dirty="0"/>
          </a:p>
        </p:txBody>
      </p:sp>
    </p:spTree>
    <p:extLst>
      <p:ext uri="{BB962C8B-B14F-4D97-AF65-F5344CB8AC3E}">
        <p14:creationId xmlns:p14="http://schemas.microsoft.com/office/powerpoint/2010/main" val="385446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Citations of an Historical  Jesus</a:t>
            </a:r>
          </a:p>
        </p:txBody>
      </p:sp>
      <p:sp>
        <p:nvSpPr>
          <p:cNvPr id="3" name="Content Placeholder 2"/>
          <p:cNvSpPr>
            <a:spLocks noGrp="1"/>
          </p:cNvSpPr>
          <p:nvPr>
            <p:ph idx="1"/>
          </p:nvPr>
        </p:nvSpPr>
        <p:spPr>
          <a:xfrm>
            <a:off x="609600" y="1600201"/>
            <a:ext cx="10972800" cy="4853762"/>
          </a:xfrm>
          <a:blipFill>
            <a:blip r:embed="rId2"/>
            <a:tile tx="0" ty="0" sx="100000" sy="100000" flip="none" algn="tl"/>
          </a:blipFill>
        </p:spPr>
        <p:txBody>
          <a:bodyPr>
            <a:normAutofit fontScale="85000" lnSpcReduction="20000"/>
          </a:bodyPr>
          <a:lstStyle/>
          <a:p>
            <a:r>
              <a:rPr lang="en-US" b="1" dirty="0"/>
              <a:t>Pliny the Younger</a:t>
            </a:r>
            <a:r>
              <a:rPr lang="en-US" dirty="0"/>
              <a:t>, 112 AD</a:t>
            </a:r>
          </a:p>
          <a:p>
            <a:r>
              <a:rPr lang="en-US" dirty="0"/>
              <a:t>In the year 112, Pliny the Younger was faced with a dilemma. He was the governor in the Roman province of Bithynia (modern day Turkey) when a number of </a:t>
            </a:r>
            <a:r>
              <a:rPr lang="en-US" u="sng" dirty="0"/>
              <a:t>Christians were brought into his court</a:t>
            </a:r>
            <a:r>
              <a:rPr lang="en-US" dirty="0"/>
              <a:t>. It is unclear what the initial charges are, but he ultimately decided, despite the fact that the </a:t>
            </a:r>
            <a:r>
              <a:rPr lang="en-US" b="1" dirty="0"/>
              <a:t>Christians seemed generally harmless to him</a:t>
            </a:r>
            <a:r>
              <a:rPr lang="en-US" dirty="0"/>
              <a:t>, </a:t>
            </a:r>
            <a:r>
              <a:rPr lang="en-US" u="sng" dirty="0"/>
              <a:t>that he should execute them if they refused to recant their faith.</a:t>
            </a:r>
            <a:r>
              <a:rPr lang="en-US" dirty="0"/>
              <a:t> Because he is unsure as to whether he can </a:t>
            </a:r>
            <a:r>
              <a:rPr lang="en-US" b="1" dirty="0"/>
              <a:t>kill them legally for no other crime than their faith</a:t>
            </a:r>
            <a:r>
              <a:rPr lang="en-US" dirty="0"/>
              <a:t>, he writes to his friend the Emperor (Trajan) for advice. The Emperor replies that he did the right thing in executing them, but advises him not to seek out Christians for prosecution.</a:t>
            </a:r>
          </a:p>
          <a:p>
            <a:r>
              <a:rPr lang="en-US" dirty="0"/>
              <a:t>http://www.pbs.org/wgbh/pages/frontline/shows/religion/maps/primary/pliny.html</a:t>
            </a:r>
          </a:p>
          <a:p>
            <a:endParaRPr lang="en-US" dirty="0"/>
          </a:p>
          <a:p>
            <a:endParaRPr lang="en-US" dirty="0"/>
          </a:p>
        </p:txBody>
      </p:sp>
    </p:spTree>
    <p:extLst>
      <p:ext uri="{BB962C8B-B14F-4D97-AF65-F5344CB8AC3E}">
        <p14:creationId xmlns:p14="http://schemas.microsoft.com/office/powerpoint/2010/main" val="368106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439</TotalTime>
  <Words>2437</Words>
  <Application>Microsoft Office PowerPoint</Application>
  <PresentationFormat>Widescreen</PresentationFormat>
  <Paragraphs>154</Paragraphs>
  <Slides>34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Arial</vt:lpstr>
      <vt:lpstr>Arial Narrow</vt:lpstr>
      <vt:lpstr>Calibri</vt:lpstr>
      <vt:lpstr>Calibri Light</vt:lpstr>
      <vt:lpstr>Narkisim</vt:lpstr>
      <vt:lpstr>Times New Roman</vt:lpstr>
      <vt:lpstr>Wingdings</vt:lpstr>
      <vt:lpstr>Celestial</vt:lpstr>
      <vt:lpstr>Office Theme</vt:lpstr>
      <vt:lpstr>PowerPoint Presentation</vt:lpstr>
      <vt:lpstr>Jesus of Nazareth</vt:lpstr>
      <vt:lpstr>Who is Jesus of Nazareth?</vt:lpstr>
      <vt:lpstr>1 Corinthians 15:3 - 4</vt:lpstr>
      <vt:lpstr>PowerPoint Presentation</vt:lpstr>
      <vt:lpstr>PowerPoint Presentation</vt:lpstr>
      <vt:lpstr>Resources  </vt:lpstr>
      <vt:lpstr>External Citations of an Historical  Jesus</vt:lpstr>
      <vt:lpstr>External Citations of an Historical  Jesus</vt:lpstr>
      <vt:lpstr>External Citations of an Historical  Jesus</vt:lpstr>
      <vt:lpstr>Luke’s Careful History</vt:lpstr>
      <vt:lpstr>Luke’s Careful History</vt:lpstr>
      <vt:lpstr>PowerPoint Presentation</vt:lpstr>
      <vt:lpstr>Sir William M. Ramsay</vt:lpstr>
      <vt:lpstr>Sir William M. Ramsay</vt:lpstr>
      <vt:lpstr>Sir William M. Ramsay</vt:lpstr>
      <vt:lpstr>Classical Greek and Roman Authors</vt:lpstr>
      <vt:lpstr>Bible and Archaelogy</vt:lpstr>
      <vt:lpstr>PowerPoint Presentation</vt:lpstr>
      <vt:lpstr>"What is the Muratorian Canon?"</vt:lpstr>
      <vt:lpstr>"What is the Muratorian Canon?"</vt:lpstr>
      <vt:lpstr>"What is the John Rylands Fragment?"</vt:lpstr>
      <vt:lpstr>"What is the John Rylands Fragment?"</vt:lpstr>
      <vt:lpstr>Who Do You Say that I am?</vt:lpstr>
      <vt:lpstr>Was Jesus God in a physical body?</vt:lpstr>
      <vt:lpstr>Prophecies concerning Jesus</vt:lpstr>
      <vt:lpstr>Power of Prophecy</vt:lpstr>
      <vt:lpstr>Probability of Fulfillment [8 miracles]</vt:lpstr>
      <vt:lpstr>Fake Fulfillment?</vt:lpstr>
      <vt:lpstr>Miracles Confirmed The Message</vt:lpstr>
      <vt:lpstr>Miracles not Denied by Enemies  </vt:lpstr>
      <vt:lpstr>Resurrection  </vt:lpstr>
      <vt:lpstr>Liar, Lunatic or Lord?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Yeater</dc:creator>
  <cp:lastModifiedBy>Alan Yeater</cp:lastModifiedBy>
  <cp:revision>42</cp:revision>
  <cp:lastPrinted>2017-04-24T18:59:59Z</cp:lastPrinted>
  <dcterms:created xsi:type="dcterms:W3CDTF">2017-01-14T21:35:49Z</dcterms:created>
  <dcterms:modified xsi:type="dcterms:W3CDTF">2018-08-29T15:44:58Z</dcterms:modified>
</cp:coreProperties>
</file>