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5" r:id="rId3"/>
    <p:sldId id="278" r:id="rId4"/>
    <p:sldId id="258" r:id="rId5"/>
    <p:sldId id="276"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4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fld id="{DFA779CB-C6D8-41AC-B287-953BF8ECE133}" type="datetimeFigureOut">
              <a:rPr lang="en-US" smtClean="0"/>
              <a:pPr/>
              <a:t>3/6/2018</a:t>
            </a:fld>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EC4BB678-6955-4C4A-BD79-0020712D327F}"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2529192"/>
      </p:ext>
    </p:extLst>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BB678-6955-4C4A-BD79-0020712D327F}"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1624844"/>
      </p:ext>
    </p:extLst>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BB678-6955-4C4A-BD79-0020712D327F}"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104770"/>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A779CB-C6D8-41AC-B287-953BF8ECE133}"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BB678-6955-4C4A-BD79-0020712D327F}"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500203"/>
      </p:ext>
    </p:extLst>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A779CB-C6D8-41AC-B287-953BF8ECE133}" type="datetimeFigureOut">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4BB678-6955-4C4A-BD79-0020712D327F}" type="slidenum">
              <a:rPr lang="en-US" smtClean="0"/>
              <a:pPr/>
              <a:t>‹#›</a:t>
            </a:fld>
            <a:endParaRPr lang="en-US"/>
          </a:p>
        </p:txBody>
      </p:sp>
    </p:spTree>
    <p:extLst>
      <p:ext uri="{BB962C8B-B14F-4D97-AF65-F5344CB8AC3E}">
        <p14:creationId xmlns:p14="http://schemas.microsoft.com/office/powerpoint/2010/main" val="2100213328"/>
      </p:ext>
    </p:extLst>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A779CB-C6D8-41AC-B287-953BF8ECE133}" type="datetimeFigureOut">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BB678-6955-4C4A-BD79-0020712D327F}" type="slidenum">
              <a:rPr lang="en-US" smtClean="0"/>
              <a:pPr/>
              <a:t>‹#›</a:t>
            </a:fld>
            <a:endParaRPr lang="en-US"/>
          </a:p>
        </p:txBody>
      </p:sp>
    </p:spTree>
    <p:extLst>
      <p:ext uri="{BB962C8B-B14F-4D97-AF65-F5344CB8AC3E}">
        <p14:creationId xmlns:p14="http://schemas.microsoft.com/office/powerpoint/2010/main" val="2034148718"/>
      </p:ext>
    </p:extLst>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779CB-C6D8-41AC-B287-953BF8ECE133}" type="datetimeFigureOut">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4BB678-6955-4C4A-BD79-0020712D327F}" type="slidenum">
              <a:rPr lang="en-US" smtClean="0"/>
              <a:pPr/>
              <a:t>‹#›</a:t>
            </a:fld>
            <a:endParaRPr lang="en-US"/>
          </a:p>
        </p:txBody>
      </p:sp>
    </p:spTree>
    <p:extLst>
      <p:ext uri="{BB962C8B-B14F-4D97-AF65-F5344CB8AC3E}">
        <p14:creationId xmlns:p14="http://schemas.microsoft.com/office/powerpoint/2010/main" val="2524578119"/>
      </p:ext>
    </p:extLst>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FA779CB-C6D8-41AC-B287-953BF8ECE133}"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BB678-6955-4C4A-BD79-0020712D327F}"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6848690"/>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DFA779CB-C6D8-41AC-B287-953BF8ECE133}" type="datetimeFigureOut">
              <a:rPr lang="en-US" smtClean="0"/>
              <a:pPr/>
              <a:t>3/6/2018</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EC4BB678-6955-4C4A-BD79-0020712D327F}"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6427204"/>
      </p:ext>
    </p:extLst>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BB678-6955-4C4A-BD79-0020712D327F}" type="slidenum">
              <a:rPr lang="en-US" smtClean="0"/>
              <a:pPr/>
              <a:t>‹#›</a:t>
            </a:fld>
            <a:endParaRPr lang="en-US"/>
          </a:p>
        </p:txBody>
      </p:sp>
    </p:spTree>
    <p:extLst>
      <p:ext uri="{BB962C8B-B14F-4D97-AF65-F5344CB8AC3E}">
        <p14:creationId xmlns:p14="http://schemas.microsoft.com/office/powerpoint/2010/main" val="3290914578"/>
      </p:ext>
    </p:extLst>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BB678-6955-4C4A-BD79-0020712D327F}"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4715116"/>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FA779CB-C6D8-41AC-B287-953BF8ECE133}" type="datetimeFigureOut">
              <a:rPr lang="en-US" smtClean="0"/>
              <a:pPr/>
              <a:t>3/6/2018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4BB678-6955-4C4A-BD79-0020712D327F}" type="slidenum">
              <a:rPr lang="en-US" smtClean="0"/>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DFA779CB-C6D8-41AC-B287-953BF8ECE133}" type="datetimeFigureOut">
              <a:rPr lang="en-US" smtClean="0"/>
              <a:pPr/>
              <a:t>3/6/2018</a:t>
            </a:fld>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EC4BB678-6955-4C4A-BD79-0020712D32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thruBlk="1"/>
  </p:transition>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FA779CB-C6D8-41AC-B287-953BF8ECE133}" type="datetimeFigureOut">
              <a:rPr lang="en-US" smtClean="0"/>
              <a:pPr/>
              <a:t>3/6/2018</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EC4BB678-6955-4C4A-BD79-0020712D327F}" type="slidenum">
              <a:rPr lang="en-US" smtClean="0"/>
              <a:pPr/>
              <a:t>‹#›</a:t>
            </a:fld>
            <a:endParaRPr lang="en-US"/>
          </a:p>
        </p:txBody>
      </p:sp>
    </p:spTree>
    <p:extLst>
      <p:ext uri="{BB962C8B-B14F-4D97-AF65-F5344CB8AC3E}">
        <p14:creationId xmlns:p14="http://schemas.microsoft.com/office/powerpoint/2010/main" val="28763602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thruBlk="1"/>
  </p:transition>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nc/2.0/" TargetMode="External"/><Relationship Id="rId2" Type="http://schemas.openxmlformats.org/officeDocument/2006/relationships/hyperlink" Target="https://www.flickr.com/photos/chrismar/4755766551/" TargetMode="External"/><Relationship Id="rId1" Type="http://schemas.openxmlformats.org/officeDocument/2006/relationships/slideLayout" Target="../slideLayouts/slideLayout15.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thepreachersword.files.wordpress.com/2015/06/racism.jpg"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6CEA-2071-4391-9E10-9CC187C8BC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46DE36-C50E-4B2F-954F-73FAFCB1D1C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24859931"/>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Treated People with Respect</a:t>
            </a:r>
          </a:p>
        </p:txBody>
      </p:sp>
      <p:sp>
        <p:nvSpPr>
          <p:cNvPr id="3" name="Content Placeholder 2"/>
          <p:cNvSpPr>
            <a:spLocks noGrp="1"/>
          </p:cNvSpPr>
          <p:nvPr>
            <p:ph idx="1"/>
          </p:nvPr>
        </p:nvSpPr>
        <p:spPr/>
        <p:txBody>
          <a:bodyPr/>
          <a:lstStyle/>
          <a:p>
            <a:pPr marL="342900" lvl="3" indent="-342900">
              <a:buFontTx/>
              <a:buChar char="•"/>
            </a:pPr>
            <a:r>
              <a:rPr lang="en-US" sz="2800" dirty="0">
                <a:solidFill>
                  <a:schemeClr val="tx1"/>
                </a:solidFill>
                <a:latin typeface="+mn-lt"/>
              </a:rPr>
              <a:t>(1 Timothy 4:12) “Don't let anyone look down on you because you are young, but </a:t>
            </a:r>
            <a:r>
              <a:rPr lang="en-US" sz="2800" u="sng" dirty="0">
                <a:solidFill>
                  <a:schemeClr val="tx1"/>
                </a:solidFill>
                <a:latin typeface="+mn-lt"/>
              </a:rPr>
              <a:t>set an example </a:t>
            </a:r>
            <a:r>
              <a:rPr lang="en-US" sz="2800" dirty="0">
                <a:solidFill>
                  <a:schemeClr val="tx1"/>
                </a:solidFill>
                <a:latin typeface="+mn-lt"/>
              </a:rPr>
              <a:t>for the believers in speech, in life, in love, in faith and in purity.”</a:t>
            </a:r>
          </a:p>
          <a:p>
            <a:endParaRPr lang="en-US" dirty="0"/>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Treated People with Respect</a:t>
            </a:r>
          </a:p>
        </p:txBody>
      </p:sp>
      <p:sp>
        <p:nvSpPr>
          <p:cNvPr id="3" name="Content Placeholder 2"/>
          <p:cNvSpPr>
            <a:spLocks noGrp="1"/>
          </p:cNvSpPr>
          <p:nvPr>
            <p:ph idx="1"/>
          </p:nvPr>
        </p:nvSpPr>
        <p:spPr/>
        <p:txBody>
          <a:bodyPr/>
          <a:lstStyle/>
          <a:p>
            <a:pPr marL="342900" lvl="3" indent="-342900">
              <a:buFontTx/>
              <a:buChar char="•"/>
            </a:pPr>
            <a:r>
              <a:rPr lang="en-US" sz="2400" dirty="0"/>
              <a:t>(Matt. 23:2 – 3) </a:t>
            </a:r>
            <a:r>
              <a:rPr lang="en-US" sz="2400" dirty="0">
                <a:solidFill>
                  <a:schemeClr val="tx1"/>
                </a:solidFill>
                <a:latin typeface="+mn-lt"/>
              </a:rPr>
              <a:t>“Then Jesus said to the crowds and to his disciples:</a:t>
            </a:r>
          </a:p>
          <a:p>
            <a:pPr marL="342900" lvl="3" indent="-342900">
              <a:buFontTx/>
              <a:buChar char="•"/>
            </a:pPr>
            <a:r>
              <a:rPr lang="en-US" sz="2400" dirty="0">
                <a:solidFill>
                  <a:schemeClr val="tx1"/>
                </a:solidFill>
                <a:latin typeface="+mn-lt"/>
              </a:rPr>
              <a:t>2  "The teachers of the law and the Pharisees sit in Moses' seat.</a:t>
            </a:r>
          </a:p>
          <a:p>
            <a:pPr marL="342900" lvl="3" indent="-342900">
              <a:buFontTx/>
              <a:buChar char="•"/>
            </a:pPr>
            <a:r>
              <a:rPr lang="en-US" sz="2400" dirty="0">
                <a:solidFill>
                  <a:schemeClr val="tx1"/>
                </a:solidFill>
                <a:latin typeface="+mn-lt"/>
              </a:rPr>
              <a:t>3  </a:t>
            </a:r>
            <a:r>
              <a:rPr lang="en-US" sz="2400" b="1" dirty="0">
                <a:solidFill>
                  <a:schemeClr val="tx1"/>
                </a:solidFill>
                <a:latin typeface="+mn-lt"/>
              </a:rPr>
              <a:t>So you must obey them </a:t>
            </a:r>
            <a:r>
              <a:rPr lang="en-US" sz="2400" dirty="0">
                <a:solidFill>
                  <a:schemeClr val="tx1"/>
                </a:solidFill>
                <a:latin typeface="+mn-lt"/>
              </a:rPr>
              <a:t>and do everything they tell you. But do not do what they do, for they do not practice what they preach.” (NIV)</a:t>
            </a:r>
          </a:p>
          <a:p>
            <a:pPr marL="342900" lvl="3" indent="-342900">
              <a:buFontTx/>
              <a:buChar char="•"/>
            </a:pP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Countered the Culture</a:t>
            </a:r>
          </a:p>
        </p:txBody>
      </p:sp>
      <p:sp>
        <p:nvSpPr>
          <p:cNvPr id="3" name="Content Placeholder 2"/>
          <p:cNvSpPr>
            <a:spLocks noGrp="1"/>
          </p:cNvSpPr>
          <p:nvPr>
            <p:ph idx="1"/>
          </p:nvPr>
        </p:nvSpPr>
        <p:spPr/>
        <p:txBody>
          <a:bodyPr/>
          <a:lstStyle/>
          <a:p>
            <a:pPr marL="0" lvl="2" indent="0">
              <a:buNone/>
            </a:pPr>
            <a:r>
              <a:rPr lang="en-US" sz="2400" dirty="0">
                <a:solidFill>
                  <a:schemeClr val="tx1"/>
                </a:solidFill>
                <a:latin typeface="+mn-lt"/>
              </a:rPr>
              <a:t>Matthew 5:43  "</a:t>
            </a:r>
            <a:r>
              <a:rPr lang="en-US" sz="2400" b="1" dirty="0">
                <a:solidFill>
                  <a:schemeClr val="tx1"/>
                </a:solidFill>
                <a:latin typeface="+mn-lt"/>
              </a:rPr>
              <a:t>You have heard </a:t>
            </a:r>
            <a:r>
              <a:rPr lang="en-US" sz="2400" dirty="0">
                <a:solidFill>
                  <a:schemeClr val="tx1"/>
                </a:solidFill>
                <a:latin typeface="+mn-lt"/>
              </a:rPr>
              <a:t>that it was said, 'Love your neighbor and hate your enemy.' 44  </a:t>
            </a:r>
            <a:r>
              <a:rPr lang="en-US" sz="2400" b="1" dirty="0">
                <a:solidFill>
                  <a:schemeClr val="tx1"/>
                </a:solidFill>
                <a:latin typeface="+mn-lt"/>
              </a:rPr>
              <a:t>But I tell you</a:t>
            </a:r>
            <a:r>
              <a:rPr lang="en-US" sz="2400" dirty="0">
                <a:solidFill>
                  <a:schemeClr val="tx1"/>
                </a:solidFill>
                <a:latin typeface="+mn-lt"/>
              </a:rPr>
              <a:t>: </a:t>
            </a:r>
            <a:r>
              <a:rPr lang="en-US" sz="2400" u="sng" dirty="0">
                <a:solidFill>
                  <a:schemeClr val="tx1"/>
                </a:solidFill>
                <a:latin typeface="+mn-lt"/>
              </a:rPr>
              <a:t>Love your enemies and pray for those who persecute you</a:t>
            </a:r>
            <a:r>
              <a:rPr lang="en-US" sz="2400" dirty="0">
                <a:solidFill>
                  <a:schemeClr val="tx1"/>
                </a:solidFill>
                <a:latin typeface="+mn-lt"/>
              </a:rPr>
              <a:t>, 45  that you may be sons of your Father in heaven. He causes his sun to rise on the evil and the good, and sends rain on the righteous and the unrighteous.”</a:t>
            </a:r>
          </a:p>
          <a:p>
            <a:endParaRPr lang="en-US" dirty="0"/>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and Gentiles</a:t>
            </a:r>
          </a:p>
        </p:txBody>
      </p:sp>
      <p:sp>
        <p:nvSpPr>
          <p:cNvPr id="3" name="Content Placeholder 2"/>
          <p:cNvSpPr>
            <a:spLocks noGrp="1"/>
          </p:cNvSpPr>
          <p:nvPr>
            <p:ph idx="1"/>
          </p:nvPr>
        </p:nvSpPr>
        <p:spPr/>
        <p:txBody>
          <a:bodyPr/>
          <a:lstStyle/>
          <a:p>
            <a:r>
              <a:rPr lang="en-US" sz="2800" dirty="0"/>
              <a:t>Luke 7:9 “</a:t>
            </a:r>
            <a:r>
              <a:rPr lang="en-US" sz="2800" dirty="0">
                <a:solidFill>
                  <a:schemeClr val="tx1"/>
                </a:solidFill>
                <a:latin typeface="+mn-lt"/>
                <a:ea typeface="+mn-ea"/>
                <a:cs typeface="+mn-cs"/>
              </a:rPr>
              <a:t>Now when Jesus heard this, He marveled at him, and turned and said to the multitude that was following Him, "I say to you, </a:t>
            </a:r>
            <a:r>
              <a:rPr lang="en-US" sz="2800" u="sng" dirty="0">
                <a:solidFill>
                  <a:schemeClr val="tx1"/>
                </a:solidFill>
                <a:latin typeface="+mn-lt"/>
                <a:ea typeface="+mn-ea"/>
                <a:cs typeface="+mn-cs"/>
              </a:rPr>
              <a:t>not even in Israel </a:t>
            </a:r>
            <a:r>
              <a:rPr lang="en-US" sz="2800" dirty="0">
                <a:solidFill>
                  <a:schemeClr val="tx1"/>
                </a:solidFill>
                <a:latin typeface="+mn-lt"/>
                <a:ea typeface="+mn-ea"/>
                <a:cs typeface="+mn-cs"/>
              </a:rPr>
              <a:t>have I found such great faith."</a:t>
            </a:r>
          </a:p>
          <a:p>
            <a:endParaRPr lang="en-US" dirty="0"/>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Jesus and Gentiles</a:t>
            </a:r>
          </a:p>
        </p:txBody>
      </p:sp>
      <p:sp>
        <p:nvSpPr>
          <p:cNvPr id="3" name="Content Placeholder 2"/>
          <p:cNvSpPr>
            <a:spLocks noGrp="1"/>
          </p:cNvSpPr>
          <p:nvPr>
            <p:ph idx="1"/>
          </p:nvPr>
        </p:nvSpPr>
        <p:spPr>
          <a:xfrm>
            <a:off x="152400" y="1853755"/>
            <a:ext cx="8686799" cy="4272408"/>
          </a:xfrm>
        </p:spPr>
        <p:txBody>
          <a:bodyPr>
            <a:normAutofit/>
          </a:bodyPr>
          <a:lstStyle/>
          <a:p>
            <a:r>
              <a:rPr lang="en-US" sz="2400" dirty="0">
                <a:solidFill>
                  <a:schemeClr val="tx1"/>
                </a:solidFill>
                <a:latin typeface="+mn-lt"/>
                <a:ea typeface="+mn-ea"/>
                <a:cs typeface="+mn-cs"/>
              </a:rPr>
              <a:t>Mark 7: 26 “Now the woman was a Gentile (Greek – Hellenist), of the </a:t>
            </a:r>
            <a:r>
              <a:rPr lang="en-US" sz="2400" dirty="0" err="1">
                <a:solidFill>
                  <a:schemeClr val="tx1"/>
                </a:solidFill>
                <a:latin typeface="+mn-lt"/>
                <a:ea typeface="+mn-ea"/>
                <a:cs typeface="+mn-cs"/>
              </a:rPr>
              <a:t>Syrophoenician</a:t>
            </a:r>
            <a:r>
              <a:rPr lang="en-US" sz="2400" dirty="0">
                <a:solidFill>
                  <a:schemeClr val="tx1"/>
                </a:solidFill>
                <a:latin typeface="+mn-lt"/>
                <a:ea typeface="+mn-ea"/>
                <a:cs typeface="+mn-cs"/>
              </a:rPr>
              <a:t> </a:t>
            </a:r>
            <a:r>
              <a:rPr lang="en-US" sz="2400" b="1" dirty="0">
                <a:solidFill>
                  <a:schemeClr val="tx1"/>
                </a:solidFill>
                <a:latin typeface="+mn-lt"/>
                <a:ea typeface="+mn-ea"/>
                <a:cs typeface="+mn-cs"/>
              </a:rPr>
              <a:t>race</a:t>
            </a:r>
            <a:r>
              <a:rPr lang="en-US" sz="2400" dirty="0">
                <a:solidFill>
                  <a:schemeClr val="tx1"/>
                </a:solidFill>
                <a:latin typeface="+mn-lt"/>
                <a:ea typeface="+mn-ea"/>
                <a:cs typeface="+mn-cs"/>
              </a:rPr>
              <a:t>.(Gk. </a:t>
            </a:r>
            <a:r>
              <a:rPr lang="en-US" sz="2400" dirty="0" err="1">
                <a:solidFill>
                  <a:schemeClr val="tx1"/>
                </a:solidFill>
                <a:latin typeface="+mn-lt"/>
                <a:ea typeface="+mn-ea"/>
                <a:cs typeface="+mn-cs"/>
              </a:rPr>
              <a:t>Genos</a:t>
            </a:r>
            <a:r>
              <a:rPr lang="en-US" sz="2400" dirty="0">
                <a:solidFill>
                  <a:schemeClr val="tx1"/>
                </a:solidFill>
                <a:latin typeface="+mn-lt"/>
                <a:ea typeface="+mn-ea"/>
                <a:cs typeface="+mn-cs"/>
              </a:rPr>
              <a:t> – born, country, kindred) And she kept asking Him to cast the demon out of her daughter.</a:t>
            </a:r>
          </a:p>
          <a:p>
            <a:r>
              <a:rPr lang="en-US" sz="2400" dirty="0">
                <a:solidFill>
                  <a:schemeClr val="tx1"/>
                </a:solidFill>
                <a:latin typeface="+mn-lt"/>
                <a:ea typeface="+mn-ea"/>
                <a:cs typeface="+mn-cs"/>
              </a:rPr>
              <a:t>27  And He was saying to her</a:t>
            </a:r>
            <a:r>
              <a:rPr lang="en-US" sz="2400">
                <a:solidFill>
                  <a:schemeClr val="tx1"/>
                </a:solidFill>
                <a:latin typeface="+mn-lt"/>
                <a:ea typeface="+mn-ea"/>
                <a:cs typeface="+mn-cs"/>
              </a:rPr>
              <a:t>, “Let </a:t>
            </a:r>
            <a:r>
              <a:rPr lang="en-US" sz="2400" dirty="0">
                <a:solidFill>
                  <a:schemeClr val="tx1"/>
                </a:solidFill>
                <a:latin typeface="+mn-lt"/>
                <a:ea typeface="+mn-ea"/>
                <a:cs typeface="+mn-cs"/>
              </a:rPr>
              <a:t>the children be satisfied first, for it is not good to take the children's bread and throw it to the </a:t>
            </a:r>
            <a:r>
              <a:rPr lang="en-US" sz="2400">
                <a:solidFill>
                  <a:schemeClr val="tx1"/>
                </a:solidFill>
                <a:latin typeface="+mn-lt"/>
                <a:ea typeface="+mn-ea"/>
                <a:cs typeface="+mn-cs"/>
              </a:rPr>
              <a:t>dogs.”</a:t>
            </a:r>
            <a:endParaRPr lang="en-US" sz="2400" dirty="0">
              <a:solidFill>
                <a:schemeClr val="tx1"/>
              </a:solidFill>
              <a:latin typeface="+mn-lt"/>
              <a:ea typeface="+mn-ea"/>
              <a:cs typeface="+mn-cs"/>
            </a:endParaRPr>
          </a:p>
          <a:p>
            <a:r>
              <a:rPr lang="en-US" sz="2400" dirty="0">
                <a:solidFill>
                  <a:schemeClr val="tx1"/>
                </a:solidFill>
                <a:latin typeface="+mn-lt"/>
                <a:ea typeface="+mn-ea"/>
                <a:cs typeface="+mn-cs"/>
              </a:rPr>
              <a:t>28  But she answered and said to Him, "Yes, Lord, but even the dogs under the table feed on the children's crumbs."</a:t>
            </a:r>
          </a:p>
          <a:p>
            <a:endParaRPr lang="en-US" sz="2200" dirty="0">
              <a:solidFill>
                <a:schemeClr val="tx1"/>
              </a:solidFill>
              <a:latin typeface="+mn-lt"/>
              <a:ea typeface="+mn-ea"/>
              <a:cs typeface="+mn-cs"/>
            </a:endParaRPr>
          </a:p>
          <a:p>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Jesus and Gentiles</a:t>
            </a:r>
          </a:p>
        </p:txBody>
      </p:sp>
      <p:sp>
        <p:nvSpPr>
          <p:cNvPr id="3" name="Content Placeholder 2"/>
          <p:cNvSpPr>
            <a:spLocks noGrp="1"/>
          </p:cNvSpPr>
          <p:nvPr>
            <p:ph idx="1"/>
          </p:nvPr>
        </p:nvSpPr>
        <p:spPr>
          <a:xfrm>
            <a:off x="457200" y="1853755"/>
            <a:ext cx="8305799" cy="4272408"/>
          </a:xfrm>
        </p:spPr>
        <p:txBody>
          <a:bodyPr>
            <a:normAutofit/>
          </a:bodyPr>
          <a:lstStyle/>
          <a:p>
            <a:r>
              <a:rPr lang="en-US" sz="2400" dirty="0">
                <a:solidFill>
                  <a:schemeClr val="tx1"/>
                </a:solidFill>
                <a:latin typeface="+mn-lt"/>
                <a:ea typeface="+mn-ea"/>
                <a:cs typeface="+mn-cs"/>
              </a:rPr>
              <a:t>John 12:20 “Now there were some </a:t>
            </a:r>
            <a:r>
              <a:rPr lang="en-US" sz="2400" b="1" dirty="0">
                <a:solidFill>
                  <a:schemeClr val="tx1"/>
                </a:solidFill>
                <a:latin typeface="+mn-lt"/>
                <a:ea typeface="+mn-ea"/>
                <a:cs typeface="+mn-cs"/>
              </a:rPr>
              <a:t>Greeks</a:t>
            </a:r>
            <a:r>
              <a:rPr lang="en-US" sz="2400" dirty="0">
                <a:solidFill>
                  <a:schemeClr val="tx1"/>
                </a:solidFill>
                <a:latin typeface="+mn-lt"/>
                <a:ea typeface="+mn-ea"/>
                <a:cs typeface="+mn-cs"/>
              </a:rPr>
              <a:t> among those who went up to worship at the Feast. 21  They came to Philip, who was from Bethsaida in Galilee, with a request. "Sir," they said, </a:t>
            </a:r>
            <a:r>
              <a:rPr lang="en-US" sz="2400" b="1" dirty="0">
                <a:solidFill>
                  <a:schemeClr val="tx1"/>
                </a:solidFill>
                <a:latin typeface="+mn-lt"/>
                <a:ea typeface="+mn-ea"/>
                <a:cs typeface="+mn-cs"/>
              </a:rPr>
              <a:t>"we would like to see Jesus.“</a:t>
            </a:r>
          </a:p>
          <a:p>
            <a:r>
              <a:rPr lang="en-US" sz="2400" dirty="0">
                <a:solidFill>
                  <a:schemeClr val="tx1"/>
                </a:solidFill>
                <a:latin typeface="+mn-lt"/>
                <a:ea typeface="+mn-ea"/>
                <a:cs typeface="+mn-cs"/>
              </a:rPr>
              <a:t>Acts 13:47 “For this is what the Lord has commanded us: "'I have made you a </a:t>
            </a:r>
            <a:r>
              <a:rPr lang="en-US" sz="2400" b="1" dirty="0">
                <a:solidFill>
                  <a:schemeClr val="tx1"/>
                </a:solidFill>
                <a:latin typeface="+mn-lt"/>
                <a:ea typeface="+mn-ea"/>
                <a:cs typeface="+mn-cs"/>
              </a:rPr>
              <a:t>light for the Gentiles</a:t>
            </a:r>
            <a:r>
              <a:rPr lang="en-US" sz="2400" dirty="0">
                <a:solidFill>
                  <a:schemeClr val="tx1"/>
                </a:solidFill>
                <a:latin typeface="+mn-lt"/>
                <a:ea typeface="+mn-ea"/>
                <a:cs typeface="+mn-cs"/>
              </a:rPr>
              <a:t>, that you may bring salvation to the ends of the earth.'"</a:t>
            </a:r>
          </a:p>
          <a:p>
            <a:endParaRPr lang="en-US" sz="2400" b="1" dirty="0">
              <a:solidFill>
                <a:schemeClr val="tx1"/>
              </a:solidFill>
              <a:latin typeface="+mn-lt"/>
              <a:ea typeface="+mn-ea"/>
              <a:cs typeface="+mn-cs"/>
            </a:endParaRPr>
          </a:p>
          <a:p>
            <a:endParaRPr lang="en-US" sz="2200" dirty="0">
              <a:solidFill>
                <a:schemeClr val="tx1"/>
              </a:solidFill>
              <a:latin typeface="+mn-lt"/>
              <a:ea typeface="+mn-ea"/>
              <a:cs typeface="+mn-cs"/>
            </a:endParaRPr>
          </a:p>
          <a:p>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and Samaritans</a:t>
            </a:r>
          </a:p>
        </p:txBody>
      </p:sp>
      <p:sp>
        <p:nvSpPr>
          <p:cNvPr id="3" name="Content Placeholder 2"/>
          <p:cNvSpPr>
            <a:spLocks noGrp="1"/>
          </p:cNvSpPr>
          <p:nvPr>
            <p:ph idx="1"/>
          </p:nvPr>
        </p:nvSpPr>
        <p:spPr>
          <a:xfrm>
            <a:off x="228600" y="2015733"/>
            <a:ext cx="8762999" cy="3450613"/>
          </a:xfrm>
        </p:spPr>
        <p:txBody>
          <a:bodyPr>
            <a:normAutofit/>
          </a:bodyPr>
          <a:lstStyle/>
          <a:p>
            <a:r>
              <a:rPr lang="en-US" sz="2400" dirty="0"/>
              <a:t>Luke 9:54 “</a:t>
            </a:r>
            <a:r>
              <a:rPr lang="en-US" sz="2400" dirty="0">
                <a:solidFill>
                  <a:schemeClr val="tx1"/>
                </a:solidFill>
                <a:latin typeface="+mn-lt"/>
                <a:ea typeface="+mn-ea"/>
                <a:cs typeface="+mn-cs"/>
              </a:rPr>
              <a:t>And when His disciples James and John saw this, they said, </a:t>
            </a:r>
            <a:r>
              <a:rPr lang="en-US" sz="2400" u="sng" dirty="0">
                <a:solidFill>
                  <a:schemeClr val="tx1"/>
                </a:solidFill>
                <a:latin typeface="+mn-lt"/>
                <a:ea typeface="+mn-ea"/>
                <a:cs typeface="+mn-cs"/>
              </a:rPr>
              <a:t>"Lord, do You want us to command fire to come down from heaven and consume them</a:t>
            </a:r>
            <a:r>
              <a:rPr lang="en-US" sz="2400" dirty="0">
                <a:solidFill>
                  <a:schemeClr val="tx1"/>
                </a:solidFill>
                <a:latin typeface="+mn-lt"/>
                <a:ea typeface="+mn-ea"/>
                <a:cs typeface="+mn-cs"/>
              </a:rPr>
              <a:t>?"</a:t>
            </a:r>
          </a:p>
          <a:p>
            <a:r>
              <a:rPr lang="en-US" sz="2400" dirty="0">
                <a:solidFill>
                  <a:schemeClr val="tx1"/>
                </a:solidFill>
                <a:latin typeface="+mn-lt"/>
                <a:ea typeface="+mn-ea"/>
                <a:cs typeface="+mn-cs"/>
              </a:rPr>
              <a:t>55  But He turned and rebuked them, and said, "You do not know what kind of spirit you are of;</a:t>
            </a:r>
          </a:p>
          <a:p>
            <a:r>
              <a:rPr lang="en-US" sz="2400" dirty="0">
                <a:solidFill>
                  <a:schemeClr val="tx1"/>
                </a:solidFill>
                <a:latin typeface="+mn-lt"/>
                <a:ea typeface="+mn-ea"/>
                <a:cs typeface="+mn-cs"/>
              </a:rPr>
              <a:t>56  for the Son of Man did not come to destroy men's lives, but to save them." And they went on to another village.</a:t>
            </a:r>
          </a:p>
          <a:p>
            <a:endParaRPr lang="en-US" dirty="0"/>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Jesus and Samaritans</a:t>
            </a:r>
          </a:p>
        </p:txBody>
      </p:sp>
      <p:sp>
        <p:nvSpPr>
          <p:cNvPr id="3" name="Content Placeholder 2"/>
          <p:cNvSpPr>
            <a:spLocks noGrp="1"/>
          </p:cNvSpPr>
          <p:nvPr>
            <p:ph idx="1"/>
          </p:nvPr>
        </p:nvSpPr>
        <p:spPr>
          <a:xfrm>
            <a:off x="152400" y="2015733"/>
            <a:ext cx="8762999" cy="3450613"/>
          </a:xfrm>
        </p:spPr>
        <p:txBody>
          <a:bodyPr/>
          <a:lstStyle/>
          <a:p>
            <a:r>
              <a:rPr lang="en-US" sz="2400" dirty="0"/>
              <a:t>Luke 17:15</a:t>
            </a:r>
            <a:r>
              <a:rPr lang="en-US" sz="2400" dirty="0">
                <a:solidFill>
                  <a:schemeClr val="tx1"/>
                </a:solidFill>
              </a:rPr>
              <a:t>  “Now one of them, when he saw that he had been healed, turned back, glorifying God with a loud voice, 16  and he fell on his face at His feet, giving thanks to Him. </a:t>
            </a:r>
            <a:r>
              <a:rPr lang="en-US" sz="2400" b="1" dirty="0">
                <a:solidFill>
                  <a:schemeClr val="tx1"/>
                </a:solidFill>
              </a:rPr>
              <a:t>And he was a Samaritan.</a:t>
            </a:r>
            <a:r>
              <a:rPr lang="en-US" sz="2400" dirty="0"/>
              <a:t> </a:t>
            </a:r>
            <a:r>
              <a:rPr lang="en-US" sz="2400" dirty="0">
                <a:solidFill>
                  <a:schemeClr val="tx1"/>
                </a:solidFill>
              </a:rPr>
              <a:t>17  And Jesus answered and said, "Were there not ten cleansed? But the nine-- where are they? 18  "Was no one found who turned back to give glory to God, </a:t>
            </a:r>
            <a:r>
              <a:rPr lang="en-US" sz="2400" b="1" dirty="0">
                <a:solidFill>
                  <a:schemeClr val="tx1"/>
                </a:solidFill>
              </a:rPr>
              <a:t>except this foreigner?"</a:t>
            </a:r>
            <a:endParaRPr lang="en-US" sz="2400" dirty="0">
              <a:solidFill>
                <a:schemeClr val="tx1"/>
              </a:solidFill>
            </a:endParaRPr>
          </a:p>
          <a:p>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Taught People</a:t>
            </a:r>
          </a:p>
        </p:txBody>
      </p:sp>
      <p:sp>
        <p:nvSpPr>
          <p:cNvPr id="3" name="Content Placeholder 2"/>
          <p:cNvSpPr>
            <a:spLocks noGrp="1"/>
          </p:cNvSpPr>
          <p:nvPr>
            <p:ph idx="1"/>
          </p:nvPr>
        </p:nvSpPr>
        <p:spPr>
          <a:xfrm>
            <a:off x="1443491" y="2015733"/>
            <a:ext cx="6938509" cy="3450613"/>
          </a:xfrm>
        </p:spPr>
        <p:txBody>
          <a:bodyPr>
            <a:normAutofit/>
          </a:bodyPr>
          <a:lstStyle/>
          <a:p>
            <a:r>
              <a:rPr lang="en-US" sz="2400" dirty="0"/>
              <a:t>John 4:3 - 4</a:t>
            </a:r>
          </a:p>
          <a:p>
            <a:r>
              <a:rPr lang="en-US" sz="2400" dirty="0"/>
              <a:t>Followers of Jesus taught everywhere - Samaritans</a:t>
            </a:r>
          </a:p>
          <a:p>
            <a:pPr lvl="1"/>
            <a:r>
              <a:rPr lang="en-US" sz="2400" dirty="0"/>
              <a:t>Acts 8:4 - 24</a:t>
            </a:r>
          </a:p>
          <a:p>
            <a:r>
              <a:rPr lang="en-US" sz="2400" dirty="0"/>
              <a:t>Followers of Jesus taught Ethiopians</a:t>
            </a:r>
          </a:p>
          <a:p>
            <a:pPr lvl="1"/>
            <a:r>
              <a:rPr lang="en-US" sz="2400" dirty="0"/>
              <a:t>Acts 8:25 - 40</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up and Look out</a:t>
            </a:r>
          </a:p>
        </p:txBody>
      </p:sp>
      <p:sp>
        <p:nvSpPr>
          <p:cNvPr id="3" name="Content Placeholder 2"/>
          <p:cNvSpPr>
            <a:spLocks noGrp="1"/>
          </p:cNvSpPr>
          <p:nvPr>
            <p:ph idx="1"/>
          </p:nvPr>
        </p:nvSpPr>
        <p:spPr/>
        <p:txBody>
          <a:bodyPr/>
          <a:lstStyle/>
          <a:p>
            <a:r>
              <a:rPr lang="en-US" sz="2800" dirty="0"/>
              <a:t>John 4:35 “Do you not say, 'Four months more and then the harvest'? I tell you, </a:t>
            </a:r>
            <a:r>
              <a:rPr lang="en-US" sz="2800" b="1" dirty="0"/>
              <a:t>open your eyes and look at the fields</a:t>
            </a:r>
            <a:r>
              <a:rPr lang="en-US" sz="2800" dirty="0"/>
              <a:t>! They are ripe for harvest.”</a:t>
            </a:r>
          </a:p>
          <a:p>
            <a:pPr>
              <a:buNone/>
            </a:pPr>
            <a:endParaRPr lang="en-US" dirty="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rowd-listens-christ-958530-wallpaper.jpg"/>
          <p:cNvPicPr>
            <a:picLocks noChangeAspect="1"/>
          </p:cNvPicPr>
          <p:nvPr/>
        </p:nvPicPr>
        <p:blipFill rotWithShape="1">
          <a:blip r:embed="rId2" cstate="email">
            <a:extLst>
              <a:ext uri="{28A0092B-C50C-407E-A947-70E740481C1C}">
                <a14:useLocalDpi xmlns:a14="http://schemas.microsoft.com/office/drawing/2010/main" val="0"/>
              </a:ext>
            </a:extLst>
          </a:blip>
          <a:srcRect l="21" t="9174" r="36799" b="14869"/>
          <a:stretch/>
        </p:blipFill>
        <p:spPr>
          <a:xfrm>
            <a:off x="0" y="0"/>
            <a:ext cx="9144000" cy="6858000"/>
          </a:xfrm>
          <a:prstGeom prst="rect">
            <a:avLst/>
          </a:prstGeom>
        </p:spPr>
      </p:pic>
      <p:sp>
        <p:nvSpPr>
          <p:cNvPr id="7" name="Content Placeholder 6"/>
          <p:cNvSpPr>
            <a:spLocks noGrp="1"/>
          </p:cNvSpPr>
          <p:nvPr>
            <p:ph idx="1"/>
          </p:nvPr>
        </p:nvSpPr>
        <p:spPr bwMode="auto">
          <a:xfrm>
            <a:off x="419100" y="152400"/>
            <a:ext cx="8305800" cy="2133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normAutofit fontScale="55000" lnSpcReduction="20000"/>
          </a:bodyPr>
          <a:lstStyle/>
          <a:p>
            <a:pPr marL="0" indent="0" algn="ctr">
              <a:spcBef>
                <a:spcPts val="0"/>
              </a:spcBef>
              <a:spcAft>
                <a:spcPts val="0"/>
              </a:spcAft>
              <a:buNone/>
            </a:pPr>
            <a:r>
              <a:rPr lang="en-US" sz="8000" b="1" dirty="0">
                <a:solidFill>
                  <a:srgbClr val="FFFFFF"/>
                </a:solidFill>
                <a:latin typeface="Century Gothic"/>
                <a:cs typeface="Century Gothic"/>
              </a:rPr>
              <a:t>Follow Me</a:t>
            </a:r>
          </a:p>
          <a:p>
            <a:pPr marL="0" indent="0" algn="ctr">
              <a:spcBef>
                <a:spcPts val="0"/>
              </a:spcBef>
              <a:spcAft>
                <a:spcPts val="0"/>
              </a:spcAft>
              <a:buNone/>
            </a:pPr>
            <a:r>
              <a:rPr lang="en-US" sz="8000" b="1" dirty="0">
                <a:solidFill>
                  <a:srgbClr val="FFFFFF"/>
                </a:solidFill>
                <a:latin typeface="Century Gothic"/>
                <a:cs typeface="Century Gothic"/>
              </a:rPr>
              <a:t>In Countering the Culture of Prejudice</a:t>
            </a:r>
          </a:p>
        </p:txBody>
      </p:sp>
    </p:spTree>
    <p:extLst>
      <p:ext uri="{BB962C8B-B14F-4D97-AF65-F5344CB8AC3E}">
        <p14:creationId xmlns:p14="http://schemas.microsoft.com/office/powerpoint/2010/main" val="1028345239"/>
      </p:ext>
    </p:extLst>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Gospel is for All</a:t>
            </a:r>
          </a:p>
        </p:txBody>
      </p:sp>
      <p:sp>
        <p:nvSpPr>
          <p:cNvPr id="3" name="Content Placeholder 2"/>
          <p:cNvSpPr>
            <a:spLocks noGrp="1"/>
          </p:cNvSpPr>
          <p:nvPr>
            <p:ph idx="1"/>
          </p:nvPr>
        </p:nvSpPr>
        <p:spPr>
          <a:xfrm>
            <a:off x="1279524" y="2057400"/>
            <a:ext cx="7254875" cy="4068763"/>
          </a:xfrm>
        </p:spPr>
        <p:txBody>
          <a:bodyPr/>
          <a:lstStyle/>
          <a:p>
            <a:r>
              <a:rPr lang="en-US" sz="2800" dirty="0">
                <a:solidFill>
                  <a:schemeClr val="tx1"/>
                </a:solidFill>
                <a:latin typeface="+mn-lt"/>
                <a:ea typeface="+mn-ea"/>
                <a:cs typeface="+mn-cs"/>
              </a:rPr>
              <a:t>Galatians 3:26 – 28  “You are all sons of God through faith in Christ Jesus, 27  for all of you who were baptized into Christ have clothed yourselves with Christ. 28  There </a:t>
            </a:r>
            <a:r>
              <a:rPr lang="en-US" sz="2800" u="sng" dirty="0">
                <a:solidFill>
                  <a:schemeClr val="tx1"/>
                </a:solidFill>
                <a:latin typeface="+mn-lt"/>
                <a:ea typeface="+mn-ea"/>
                <a:cs typeface="+mn-cs"/>
              </a:rPr>
              <a:t>is neither Jew nor Greek, slave nor free, male nor female, for you are all one</a:t>
            </a:r>
            <a:r>
              <a:rPr lang="en-US" sz="2800" dirty="0">
                <a:solidFill>
                  <a:schemeClr val="tx1"/>
                </a:solidFill>
                <a:latin typeface="+mn-lt"/>
                <a:ea typeface="+mn-ea"/>
                <a:cs typeface="+mn-cs"/>
              </a:rPr>
              <a:t> in Christ Jesus.”</a:t>
            </a:r>
          </a:p>
          <a:p>
            <a:r>
              <a:rPr lang="en-US" sz="2800" dirty="0"/>
              <a:t>All lives matter to Jesus.</a:t>
            </a:r>
            <a:endParaRPr lang="en-US" sz="2800" dirty="0">
              <a:solidFill>
                <a:schemeClr val="tx1"/>
              </a:solidFill>
              <a:latin typeface="+mn-lt"/>
              <a:ea typeface="+mn-ea"/>
              <a:cs typeface="+mn-cs"/>
            </a:endParaRPr>
          </a:p>
          <a:p>
            <a:endParaRPr lang="en-US"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520"/>
            <a:ext cx="6786109" cy="1049235"/>
          </a:xfrm>
        </p:spPr>
        <p:txBody>
          <a:bodyPr/>
          <a:lstStyle/>
          <a:p>
            <a:r>
              <a:rPr lang="en-US" dirty="0"/>
              <a:t>Declaration of Independence</a:t>
            </a:r>
          </a:p>
        </p:txBody>
      </p:sp>
      <p:sp>
        <p:nvSpPr>
          <p:cNvPr id="3" name="Content Placeholder 2"/>
          <p:cNvSpPr>
            <a:spLocks noGrp="1"/>
          </p:cNvSpPr>
          <p:nvPr>
            <p:ph idx="1"/>
          </p:nvPr>
        </p:nvSpPr>
        <p:spPr>
          <a:xfrm>
            <a:off x="1443491" y="2015733"/>
            <a:ext cx="6571343" cy="3450613"/>
          </a:xfrm>
        </p:spPr>
        <p:txBody>
          <a:bodyPr>
            <a:normAutofit/>
          </a:bodyPr>
          <a:lstStyle/>
          <a:p>
            <a:r>
              <a:rPr lang="en-US" sz="2800" dirty="0">
                <a:solidFill>
                  <a:schemeClr val="tx1"/>
                </a:solidFill>
                <a:latin typeface="+mn-lt"/>
                <a:ea typeface="+mn-ea"/>
                <a:cs typeface="+mn-cs"/>
              </a:rPr>
              <a:t>“We hold these truths to be self-evident, that all Men are created equal, that they are endowed by their Creator with certain unalienable Rights, that among these are Life, Liberty, and the Pursuit of Happiness.”</a:t>
            </a:r>
            <a:endParaRPr lang="en-US" sz="28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6FB96-7092-4127-88FD-DC1F4C164ACF}"/>
              </a:ext>
            </a:extLst>
          </p:cNvPr>
          <p:cNvSpPr>
            <a:spLocks noGrp="1"/>
          </p:cNvSpPr>
          <p:nvPr>
            <p:ph type="title"/>
          </p:nvPr>
        </p:nvSpPr>
        <p:spPr/>
        <p:txBody>
          <a:bodyPr/>
          <a:lstStyle/>
          <a:p>
            <a:pPr algn="ctr"/>
            <a:r>
              <a:rPr lang="en-US" dirty="0"/>
              <a:t>Proclaiming Liberty</a:t>
            </a:r>
          </a:p>
        </p:txBody>
      </p:sp>
      <p:sp>
        <p:nvSpPr>
          <p:cNvPr id="4" name="Content Placeholder 3">
            <a:extLst>
              <a:ext uri="{FF2B5EF4-FFF2-40B4-BE49-F238E27FC236}">
                <a16:creationId xmlns:a16="http://schemas.microsoft.com/office/drawing/2014/main" id="{863C4F8F-AD15-48FB-81D0-D4F8FD80FD2F}"/>
              </a:ext>
            </a:extLst>
          </p:cNvPr>
          <p:cNvSpPr>
            <a:spLocks noGrp="1"/>
          </p:cNvSpPr>
          <p:nvPr>
            <p:ph sz="half" idx="1"/>
          </p:nvPr>
        </p:nvSpPr>
        <p:spPr/>
        <p:txBody>
          <a:bodyPr/>
          <a:lstStyle/>
          <a:p>
            <a:r>
              <a:rPr lang="en-US" b="1" dirty="0"/>
              <a:t>“proclaim liberty throughout all the land unto </a:t>
            </a:r>
            <a:r>
              <a:rPr lang="en-US" b="1" u="sng" dirty="0"/>
              <a:t>all the inhabitants </a:t>
            </a:r>
            <a:r>
              <a:rPr lang="en-US" b="1" dirty="0"/>
              <a:t>thereof</a:t>
            </a:r>
            <a:r>
              <a:rPr lang="en-US" dirty="0"/>
              <a:t>:”</a:t>
            </a:r>
          </a:p>
          <a:p>
            <a:r>
              <a:rPr lang="en-US" dirty="0"/>
              <a:t>(Leviticus 25:10)</a:t>
            </a:r>
          </a:p>
        </p:txBody>
      </p:sp>
      <p:sp>
        <p:nvSpPr>
          <p:cNvPr id="8" name="TextBox 7">
            <a:extLst>
              <a:ext uri="{FF2B5EF4-FFF2-40B4-BE49-F238E27FC236}">
                <a16:creationId xmlns:a16="http://schemas.microsoft.com/office/drawing/2014/main" id="{7DC56EBA-FB0E-43DF-A86D-FCBA42D259A4}"/>
              </a:ext>
            </a:extLst>
          </p:cNvPr>
          <p:cNvSpPr txBox="1"/>
          <p:nvPr/>
        </p:nvSpPr>
        <p:spPr>
          <a:xfrm>
            <a:off x="4926918" y="5451475"/>
            <a:ext cx="3050952" cy="369332"/>
          </a:xfrm>
          <a:prstGeom prst="rect">
            <a:avLst/>
          </a:prstGeom>
          <a:noFill/>
        </p:spPr>
        <p:txBody>
          <a:bodyPr wrap="square" rtlCol="0">
            <a:spAutoFit/>
          </a:bodyPr>
          <a:lstStyle/>
          <a:p>
            <a:r>
              <a:rPr lang="en-US" sz="900">
                <a:hlinkClick r:id="rId2" tooltip="https://www.flickr.com/photos/chrismar/4755766551/"/>
              </a:rPr>
              <a:t>This Photo</a:t>
            </a:r>
            <a:r>
              <a:rPr lang="en-US" sz="900"/>
              <a:t> by Unknown Author is licensed under </a:t>
            </a:r>
            <a:r>
              <a:rPr lang="en-US" sz="900">
                <a:hlinkClick r:id="rId3" tooltip="https://creativecommons.org/licenses/by-nc/2.0/"/>
              </a:rPr>
              <a:t>CC BY-NC</a:t>
            </a:r>
            <a:endParaRPr lang="en-US" sz="900"/>
          </a:p>
        </p:txBody>
      </p:sp>
      <p:pic>
        <p:nvPicPr>
          <p:cNvPr id="15" name="Content Placeholder 14" descr="A bell on a wooden pole&#10;&#10;Description generated with high confidence">
            <a:extLst>
              <a:ext uri="{FF2B5EF4-FFF2-40B4-BE49-F238E27FC236}">
                <a16:creationId xmlns:a16="http://schemas.microsoft.com/office/drawing/2014/main" id="{857ABD8A-3B12-4CB3-B8AE-BCFD0ED590DC}"/>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tretch>
            <a:fillRect/>
          </a:stretch>
        </p:blipFill>
        <p:spPr>
          <a:xfrm>
            <a:off x="4926918" y="2014538"/>
            <a:ext cx="3050952" cy="3436937"/>
          </a:xfrm>
        </p:spPr>
      </p:pic>
      <p:sp>
        <p:nvSpPr>
          <p:cNvPr id="16" name="TextBox 15">
            <a:extLst>
              <a:ext uri="{FF2B5EF4-FFF2-40B4-BE49-F238E27FC236}">
                <a16:creationId xmlns:a16="http://schemas.microsoft.com/office/drawing/2014/main" id="{DF8F29C5-6EC4-47D1-B37B-952E10B4AC15}"/>
              </a:ext>
            </a:extLst>
          </p:cNvPr>
          <p:cNvSpPr txBox="1"/>
          <p:nvPr/>
        </p:nvSpPr>
        <p:spPr>
          <a:xfrm>
            <a:off x="4926918" y="5451475"/>
            <a:ext cx="3050952" cy="369332"/>
          </a:xfrm>
          <a:prstGeom prst="rect">
            <a:avLst/>
          </a:prstGeom>
          <a:noFill/>
        </p:spPr>
        <p:txBody>
          <a:bodyPr wrap="square" rtlCol="0">
            <a:spAutoFit/>
          </a:bodyPr>
          <a:lstStyle/>
          <a:p>
            <a:r>
              <a:rPr lang="en-US" sz="900">
                <a:hlinkClick r:id="rId2" tooltip="https://www.flickr.com/photos/chrismar/4755766551/"/>
              </a:rPr>
              <a:t>This Photo</a:t>
            </a:r>
            <a:r>
              <a:rPr lang="en-US" sz="900"/>
              <a:t> by Unknown Author is licensed under </a:t>
            </a:r>
            <a:r>
              <a:rPr lang="en-US" sz="900">
                <a:hlinkClick r:id="rId3" tooltip="https://creativecommons.org/licenses/by-nc/2.0/"/>
              </a:rPr>
              <a:t>CC BY-NC</a:t>
            </a:r>
            <a:endParaRPr lang="en-US" sz="900"/>
          </a:p>
        </p:txBody>
      </p:sp>
    </p:spTree>
    <p:extLst>
      <p:ext uri="{BB962C8B-B14F-4D97-AF65-F5344CB8AC3E}">
        <p14:creationId xmlns:p14="http://schemas.microsoft.com/office/powerpoint/2010/main" val="153513115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100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cism">
            <a:hlinkClick r:id="rId2"/>
            <a:extLst>
              <a:ext uri="{FF2B5EF4-FFF2-40B4-BE49-F238E27FC236}">
                <a16:creationId xmlns:a16="http://schemas.microsoft.com/office/drawing/2014/main" id="{A0B925E8-74E4-491C-A58E-D501B172FE52}"/>
              </a:ext>
            </a:extLst>
          </p:cNvPr>
          <p:cNvPicPr/>
          <p:nvPr/>
        </p:nvPicPr>
        <p:blipFill>
          <a:blip r:embed="rId3" cstate="print"/>
          <a:srcRect/>
          <a:stretch>
            <a:fillRect/>
          </a:stretch>
        </p:blipFill>
        <p:spPr bwMode="auto">
          <a:xfrm>
            <a:off x="5791200" y="457200"/>
            <a:ext cx="2882132" cy="1178282"/>
          </a:xfrm>
          <a:prstGeom prst="rect">
            <a:avLst/>
          </a:prstGeom>
          <a:noFill/>
        </p:spPr>
      </p:pic>
      <p:sp>
        <p:nvSpPr>
          <p:cNvPr id="2" name="Title 1"/>
          <p:cNvSpPr>
            <a:spLocks noGrp="1"/>
          </p:cNvSpPr>
          <p:nvPr>
            <p:ph type="title"/>
          </p:nvPr>
        </p:nvSpPr>
        <p:spPr>
          <a:xfrm>
            <a:off x="1088684" y="804519"/>
            <a:ext cx="7202456" cy="1049235"/>
          </a:xfrm>
        </p:spPr>
        <p:txBody>
          <a:bodyPr>
            <a:normAutofit/>
          </a:bodyPr>
          <a:lstStyle/>
          <a:p>
            <a:r>
              <a:rPr lang="en-US" dirty="0"/>
              <a:t>God’s Declaration</a:t>
            </a:r>
          </a:p>
        </p:txBody>
      </p:sp>
      <p:sp>
        <p:nvSpPr>
          <p:cNvPr id="3" name="Content Placeholder 2"/>
          <p:cNvSpPr>
            <a:spLocks noGrp="1"/>
          </p:cNvSpPr>
          <p:nvPr>
            <p:ph idx="1"/>
          </p:nvPr>
        </p:nvSpPr>
        <p:spPr>
          <a:xfrm>
            <a:off x="1088684" y="2015734"/>
            <a:ext cx="7584648" cy="4004066"/>
          </a:xfrm>
        </p:spPr>
        <p:txBody>
          <a:bodyPr>
            <a:normAutofit/>
          </a:bodyPr>
          <a:lstStyle/>
          <a:p>
            <a:pPr>
              <a:lnSpc>
                <a:spcPct val="110000"/>
              </a:lnSpc>
            </a:pPr>
            <a:r>
              <a:rPr lang="en-US" sz="2800" dirty="0">
                <a:latin typeface="+mn-lt"/>
                <a:ea typeface="+mn-ea"/>
                <a:cs typeface="+mn-cs"/>
              </a:rPr>
              <a:t>Acts 17: 26  “From </a:t>
            </a:r>
            <a:r>
              <a:rPr lang="en-US" sz="2800" b="1" dirty="0">
                <a:latin typeface="+mn-lt"/>
                <a:ea typeface="+mn-ea"/>
                <a:cs typeface="+mn-cs"/>
              </a:rPr>
              <a:t>one man </a:t>
            </a:r>
            <a:r>
              <a:rPr lang="en-US" sz="2800" dirty="0">
                <a:latin typeface="+mn-lt"/>
                <a:ea typeface="+mn-ea"/>
                <a:cs typeface="+mn-cs"/>
              </a:rPr>
              <a:t>(blood, KJV) he made </a:t>
            </a:r>
            <a:r>
              <a:rPr lang="en-US" sz="2800" b="1" dirty="0">
                <a:latin typeface="+mn-lt"/>
                <a:ea typeface="+mn-ea"/>
                <a:cs typeface="+mn-cs"/>
              </a:rPr>
              <a:t>every nation (ethnos) of men</a:t>
            </a:r>
            <a:r>
              <a:rPr lang="en-US" sz="2800" dirty="0">
                <a:latin typeface="+mn-lt"/>
                <a:ea typeface="+mn-ea"/>
                <a:cs typeface="+mn-cs"/>
              </a:rPr>
              <a:t>, that they should inhabit the whole earth; and he determined the times set for them and the exact places where they should live. 27  God did this so that </a:t>
            </a:r>
            <a:r>
              <a:rPr lang="en-US" sz="2800" b="1" dirty="0">
                <a:latin typeface="+mn-lt"/>
                <a:ea typeface="+mn-ea"/>
                <a:cs typeface="+mn-cs"/>
              </a:rPr>
              <a:t>men would seek him </a:t>
            </a:r>
            <a:r>
              <a:rPr lang="en-US" sz="2800" dirty="0">
                <a:latin typeface="+mn-lt"/>
                <a:ea typeface="+mn-ea"/>
                <a:cs typeface="+mn-cs"/>
              </a:rPr>
              <a:t>and perhaps reach out for him and find him, though he is not far </a:t>
            </a:r>
            <a:r>
              <a:rPr lang="en-US" sz="2800" b="1" dirty="0">
                <a:latin typeface="+mn-lt"/>
                <a:ea typeface="+mn-ea"/>
                <a:cs typeface="+mn-cs"/>
              </a:rPr>
              <a:t>from each one of us</a:t>
            </a:r>
            <a:r>
              <a:rPr lang="en-US" sz="2800" dirty="0">
                <a:latin typeface="+mn-lt"/>
                <a:ea typeface="+mn-ea"/>
                <a:cs typeface="+mn-cs"/>
              </a:rPr>
              <a:t>.”  (NIV)</a:t>
            </a:r>
          </a:p>
          <a:p>
            <a:pPr>
              <a:lnSpc>
                <a:spcPct val="110000"/>
              </a:lnSpc>
            </a:pPr>
            <a:endParaRPr lang="en-US" sz="16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5" y="638300"/>
            <a:ext cx="4807204" cy="4858625"/>
            <a:chOff x="7807230" y="2012810"/>
            <a:chExt cx="3251252" cy="3459865"/>
          </a:xfrm>
        </p:grpSpPr>
        <p:sp>
          <p:nvSpPr>
            <p:cNvPr id="13" name="Rectangle 12"/>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0" name="Straight Connector 1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88685" y="967819"/>
            <a:ext cx="2402037" cy="2788966"/>
          </a:xfrm>
        </p:spPr>
        <p:txBody>
          <a:bodyPr>
            <a:normAutofit/>
          </a:bodyPr>
          <a:lstStyle/>
          <a:p>
            <a:r>
              <a:rPr lang="en-US" dirty="0"/>
              <a:t>Jesus (John) and the Jews</a:t>
            </a:r>
          </a:p>
        </p:txBody>
      </p:sp>
      <p:sp>
        <p:nvSpPr>
          <p:cNvPr id="3" name="Content Placeholder 2"/>
          <p:cNvSpPr>
            <a:spLocks noGrp="1"/>
          </p:cNvSpPr>
          <p:nvPr>
            <p:ph idx="1"/>
          </p:nvPr>
        </p:nvSpPr>
        <p:spPr>
          <a:xfrm>
            <a:off x="4188362" y="1138228"/>
            <a:ext cx="4080510" cy="3858768"/>
          </a:xfrm>
        </p:spPr>
        <p:txBody>
          <a:bodyPr anchor="t">
            <a:noAutofit/>
          </a:bodyPr>
          <a:lstStyle/>
          <a:p>
            <a:r>
              <a:rPr lang="en-US" sz="2400" dirty="0">
                <a:solidFill>
                  <a:srgbClr val="000000"/>
                </a:solidFill>
              </a:rPr>
              <a:t>Matthew 3:8 – 9  </a:t>
            </a:r>
            <a:r>
              <a:rPr lang="en-US" sz="2400" dirty="0">
                <a:solidFill>
                  <a:srgbClr val="000000"/>
                </a:solidFill>
                <a:latin typeface="+mn-lt"/>
                <a:ea typeface="+mn-ea"/>
                <a:cs typeface="+mn-cs"/>
              </a:rPr>
              <a:t> "Therefore bring forth fruit in keeping with repentance; 9  and do not suppose that you can say to yourselves, </a:t>
            </a:r>
            <a:r>
              <a:rPr lang="en-US" sz="2400" u="sng" dirty="0">
                <a:solidFill>
                  <a:srgbClr val="000000"/>
                </a:solidFill>
                <a:latin typeface="+mn-lt"/>
                <a:ea typeface="+mn-ea"/>
                <a:cs typeface="+mn-cs"/>
              </a:rPr>
              <a:t>'We have Abraham </a:t>
            </a:r>
            <a:r>
              <a:rPr lang="en-US" sz="2400" dirty="0">
                <a:solidFill>
                  <a:srgbClr val="000000"/>
                </a:solidFill>
                <a:latin typeface="+mn-lt"/>
                <a:ea typeface="+mn-ea"/>
                <a:cs typeface="+mn-cs"/>
              </a:rPr>
              <a:t>for our father'; for I say to you, that God is able from these stones to raise up children to Abraham.”</a:t>
            </a:r>
            <a:endParaRPr lang="en-US" sz="2400" dirty="0">
              <a:solidFill>
                <a:srgbClr val="00000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and the Jews</a:t>
            </a:r>
          </a:p>
        </p:txBody>
      </p:sp>
      <p:sp>
        <p:nvSpPr>
          <p:cNvPr id="3" name="Content Placeholder 2"/>
          <p:cNvSpPr>
            <a:spLocks noGrp="1"/>
          </p:cNvSpPr>
          <p:nvPr>
            <p:ph idx="1"/>
          </p:nvPr>
        </p:nvSpPr>
        <p:spPr>
          <a:xfrm>
            <a:off x="1279524" y="1371600"/>
            <a:ext cx="7559675" cy="4754563"/>
          </a:xfrm>
        </p:spPr>
        <p:txBody>
          <a:bodyPr/>
          <a:lstStyle/>
          <a:p>
            <a:r>
              <a:rPr lang="en-US" sz="2200" dirty="0"/>
              <a:t>Luke 4:25 – 27 </a:t>
            </a:r>
          </a:p>
          <a:p>
            <a:r>
              <a:rPr lang="en-US" sz="2400" dirty="0"/>
              <a:t>“</a:t>
            </a:r>
            <a:r>
              <a:rPr lang="en-US" sz="2400" dirty="0">
                <a:solidFill>
                  <a:schemeClr val="tx1"/>
                </a:solidFill>
                <a:latin typeface="+mn-lt"/>
                <a:ea typeface="+mn-ea"/>
                <a:cs typeface="+mn-cs"/>
              </a:rPr>
              <a:t>25  I assure you that there were many widows in Israel in Elijah's time, when the sky was shut for three and a half years and there was a severe famine throughout the land. 26  Yet Elijah was not sent to any of them, but to a widow in </a:t>
            </a:r>
            <a:r>
              <a:rPr lang="en-US" sz="2400" dirty="0" err="1">
                <a:solidFill>
                  <a:schemeClr val="tx1"/>
                </a:solidFill>
                <a:latin typeface="+mn-lt"/>
                <a:ea typeface="+mn-ea"/>
                <a:cs typeface="+mn-cs"/>
              </a:rPr>
              <a:t>Zarephath</a:t>
            </a:r>
            <a:r>
              <a:rPr lang="en-US" sz="2400" dirty="0">
                <a:solidFill>
                  <a:schemeClr val="tx1"/>
                </a:solidFill>
                <a:latin typeface="+mn-lt"/>
                <a:ea typeface="+mn-ea"/>
                <a:cs typeface="+mn-cs"/>
              </a:rPr>
              <a:t> in the region of </a:t>
            </a:r>
            <a:r>
              <a:rPr lang="en-US" sz="2400" u="sng" dirty="0">
                <a:solidFill>
                  <a:schemeClr val="tx1"/>
                </a:solidFill>
                <a:latin typeface="+mn-lt"/>
                <a:ea typeface="+mn-ea"/>
                <a:cs typeface="+mn-cs"/>
              </a:rPr>
              <a:t>Sidon</a:t>
            </a:r>
            <a:r>
              <a:rPr lang="en-US" sz="2400" dirty="0">
                <a:solidFill>
                  <a:schemeClr val="tx1"/>
                </a:solidFill>
                <a:latin typeface="+mn-lt"/>
                <a:ea typeface="+mn-ea"/>
                <a:cs typeface="+mn-cs"/>
              </a:rPr>
              <a:t>. 27  And there were many in Israel with leprosy in the time of Elisha the prophet, yet not one of them was cleansed--only </a:t>
            </a:r>
            <a:r>
              <a:rPr lang="en-US" sz="2400" dirty="0" err="1">
                <a:solidFill>
                  <a:schemeClr val="tx1"/>
                </a:solidFill>
                <a:latin typeface="+mn-lt"/>
                <a:ea typeface="+mn-ea"/>
                <a:cs typeface="+mn-cs"/>
              </a:rPr>
              <a:t>Naaman</a:t>
            </a:r>
            <a:r>
              <a:rPr lang="en-US" sz="2400" dirty="0">
                <a:solidFill>
                  <a:schemeClr val="tx1"/>
                </a:solidFill>
                <a:latin typeface="+mn-lt"/>
                <a:ea typeface="+mn-ea"/>
                <a:cs typeface="+mn-cs"/>
              </a:rPr>
              <a:t> the </a:t>
            </a:r>
            <a:r>
              <a:rPr lang="en-US" sz="2400" u="sng" dirty="0">
                <a:solidFill>
                  <a:schemeClr val="tx1"/>
                </a:solidFill>
                <a:latin typeface="+mn-lt"/>
                <a:ea typeface="+mn-ea"/>
                <a:cs typeface="+mn-cs"/>
              </a:rPr>
              <a:t>Syrian</a:t>
            </a:r>
            <a:r>
              <a:rPr lang="en-US" sz="2400" dirty="0">
                <a:solidFill>
                  <a:schemeClr val="tx1"/>
                </a:solidFill>
                <a:latin typeface="+mn-lt"/>
                <a:ea typeface="+mn-ea"/>
                <a:cs typeface="+mn-cs"/>
              </a:rPr>
              <a:t>."</a:t>
            </a:r>
            <a:endParaRPr lang="en-US" sz="24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Experienced Prejudice</a:t>
            </a:r>
          </a:p>
        </p:txBody>
      </p:sp>
      <p:sp>
        <p:nvSpPr>
          <p:cNvPr id="3" name="Content Placeholder 2"/>
          <p:cNvSpPr>
            <a:spLocks noGrp="1"/>
          </p:cNvSpPr>
          <p:nvPr>
            <p:ph sz="half" idx="1"/>
          </p:nvPr>
        </p:nvSpPr>
        <p:spPr/>
        <p:txBody>
          <a:bodyPr>
            <a:normAutofit/>
          </a:bodyPr>
          <a:lstStyle/>
          <a:p>
            <a:r>
              <a:rPr lang="en-US" sz="2400" dirty="0"/>
              <a:t>Questions regarding His birth</a:t>
            </a:r>
          </a:p>
          <a:p>
            <a:pPr lvl="1"/>
            <a:r>
              <a:rPr lang="en-US" sz="2400" dirty="0"/>
              <a:t>John 8:41</a:t>
            </a:r>
          </a:p>
          <a:p>
            <a:r>
              <a:rPr lang="en-US" sz="2400" dirty="0"/>
              <a:t>Place of residence</a:t>
            </a:r>
          </a:p>
          <a:p>
            <a:pPr lvl="1"/>
            <a:r>
              <a:rPr lang="en-US" sz="2400" dirty="0"/>
              <a:t>John 1:46</a:t>
            </a:r>
          </a:p>
          <a:p>
            <a:endParaRPr lang="en-US" dirty="0"/>
          </a:p>
        </p:txBody>
      </p:sp>
      <p:sp>
        <p:nvSpPr>
          <p:cNvPr id="4" name="Content Placeholder 3">
            <a:extLst>
              <a:ext uri="{FF2B5EF4-FFF2-40B4-BE49-F238E27FC236}">
                <a16:creationId xmlns:a16="http://schemas.microsoft.com/office/drawing/2014/main" id="{18300C73-F42C-4DF5-86CF-3EC14780EC17}"/>
              </a:ext>
            </a:extLst>
          </p:cNvPr>
          <p:cNvSpPr>
            <a:spLocks noGrp="1"/>
          </p:cNvSpPr>
          <p:nvPr>
            <p:ph sz="half" idx="2"/>
          </p:nvPr>
        </p:nvSpPr>
        <p:spPr/>
        <p:txBody>
          <a:bodyPr/>
          <a:lstStyle/>
          <a:p>
            <a:r>
              <a:rPr lang="en-US" sz="2400" dirty="0"/>
              <a:t>Lack of Education</a:t>
            </a:r>
          </a:p>
          <a:p>
            <a:pPr lvl="1"/>
            <a:r>
              <a:rPr lang="en-US" sz="2400" dirty="0"/>
              <a:t>John 7:15, 41 – 52</a:t>
            </a:r>
          </a:p>
          <a:p>
            <a:r>
              <a:rPr lang="en-US" sz="2400" dirty="0"/>
              <a:t>Low view of occupation</a:t>
            </a:r>
          </a:p>
          <a:p>
            <a:pPr lvl="1"/>
            <a:r>
              <a:rPr lang="en-US" sz="2400" dirty="0"/>
              <a:t>Mark 6:2 - 3</a:t>
            </a:r>
          </a:p>
          <a:p>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500"/>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fade">
                                      <p:cBhvr>
                                        <p:cTn id="31" dur="500"/>
                                        <p:tgtEl>
                                          <p:spTgt spid="4">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Treated People with Respect</a:t>
            </a:r>
          </a:p>
        </p:txBody>
      </p:sp>
      <p:sp>
        <p:nvSpPr>
          <p:cNvPr id="3" name="Content Placeholder 2"/>
          <p:cNvSpPr>
            <a:spLocks noGrp="1"/>
          </p:cNvSpPr>
          <p:nvPr>
            <p:ph idx="1"/>
          </p:nvPr>
        </p:nvSpPr>
        <p:spPr/>
        <p:txBody>
          <a:bodyPr>
            <a:normAutofit/>
          </a:bodyPr>
          <a:lstStyle/>
          <a:p>
            <a:r>
              <a:rPr lang="en-US" sz="2800" dirty="0">
                <a:solidFill>
                  <a:schemeClr val="tx1"/>
                </a:solidFill>
                <a:latin typeface="+mn-lt"/>
                <a:ea typeface="+mn-ea"/>
                <a:cs typeface="+mn-cs"/>
              </a:rPr>
              <a:t>(Luke 2:46)  “After three days they found him in the temple courts, sitting among the teachers, listening to them and asking them questions. 47 Everyone who heard him was amazed at his understanding and his answers.” </a:t>
            </a:r>
            <a:endParaRPr lang="en-US" sz="2800" dirty="0"/>
          </a:p>
        </p:txBody>
      </p:sp>
    </p:spTree>
  </p:cSld>
  <p:clrMapOvr>
    <a:masterClrMapping/>
  </p:clrMapOvr>
  <p:transition spd="med">
    <p:fade thruBlk="1"/>
  </p:transition>
</p:sld>
</file>

<file path=ppt/theme/theme1.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Stack of books design template</Template>
  <TotalTime>218</TotalTime>
  <Words>1131</Words>
  <Application>Microsoft Office PowerPoint</Application>
  <PresentationFormat>On-screen Show (4:3)</PresentationFormat>
  <Paragraphs>62</Paragraphs>
  <Slides>20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Century Gothic</vt:lpstr>
      <vt:lpstr>Gill Sans MT</vt:lpstr>
      <vt:lpstr>Stack of books design template</vt:lpstr>
      <vt:lpstr>Gallery</vt:lpstr>
      <vt:lpstr>PowerPoint Presentation</vt:lpstr>
      <vt:lpstr>PowerPoint Presentation</vt:lpstr>
      <vt:lpstr>Declaration of Independence</vt:lpstr>
      <vt:lpstr>Proclaiming Liberty</vt:lpstr>
      <vt:lpstr>God’s Declaration</vt:lpstr>
      <vt:lpstr>Jesus (John) and the Jews</vt:lpstr>
      <vt:lpstr>Jesus and the Jews</vt:lpstr>
      <vt:lpstr>Jesus Experienced Prejudice</vt:lpstr>
      <vt:lpstr>Treated People with Respect</vt:lpstr>
      <vt:lpstr>Treated People with Respect</vt:lpstr>
      <vt:lpstr>Treated People with Respect</vt:lpstr>
      <vt:lpstr>Jesus Countered the Culture</vt:lpstr>
      <vt:lpstr>Jesus and Gentiles</vt:lpstr>
      <vt:lpstr>Jesus and Gentiles</vt:lpstr>
      <vt:lpstr>Jesus and Gentiles</vt:lpstr>
      <vt:lpstr>Jesus and Samaritans</vt:lpstr>
      <vt:lpstr>Jesus and Samaritans</vt:lpstr>
      <vt:lpstr>Jesus Taught People</vt:lpstr>
      <vt:lpstr>Look up and Look out</vt:lpstr>
      <vt:lpstr>Gospel is for All</vt:lpstr>
    </vt:vector>
  </TitlesOfParts>
  <Company>lafayette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Countering the Culture</dc:title>
  <dc:creator>Alan Yeater</dc:creator>
  <cp:lastModifiedBy>Alan Yeater</cp:lastModifiedBy>
  <cp:revision>6</cp:revision>
  <dcterms:created xsi:type="dcterms:W3CDTF">2015-07-04T15:00:21Z</dcterms:created>
  <dcterms:modified xsi:type="dcterms:W3CDTF">2018-03-06T21:58:01Z</dcterms:modified>
</cp:coreProperties>
</file>