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347" r:id="rId4"/>
    <p:sldId id="270" r:id="rId5"/>
    <p:sldId id="468" r:id="rId6"/>
    <p:sldId id="479" r:id="rId7"/>
    <p:sldId id="438" r:id="rId8"/>
    <p:sldId id="469" r:id="rId9"/>
    <p:sldId id="470" r:id="rId10"/>
    <p:sldId id="474" r:id="rId11"/>
    <p:sldId id="475" r:id="rId12"/>
    <p:sldId id="476" r:id="rId13"/>
    <p:sldId id="477" r:id="rId14"/>
    <p:sldId id="478" r:id="rId15"/>
    <p:sldId id="480" r:id="rId16"/>
    <p:sldId id="481" r:id="rId17"/>
    <p:sldId id="482" r:id="rId18"/>
    <p:sldId id="483" r:id="rId19"/>
    <p:sldId id="269" r:id="rId20"/>
    <p:sldId id="274" r:id="rId21"/>
    <p:sldId id="452" r:id="rId2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975" autoAdjust="0"/>
    <p:restoredTop sz="94652" autoAdjust="0"/>
  </p:normalViewPr>
  <p:slideViewPr>
    <p:cSldViewPr snapToGrid="0">
      <p:cViewPr varScale="1">
        <p:scale>
          <a:sx n="106" d="100"/>
          <a:sy n="106" d="100"/>
        </p:scale>
        <p:origin x="282" y="10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34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5"/>
          </a:xfrm>
          <a:prstGeom prst="rect">
            <a:avLst/>
          </a:prstGeom>
        </p:spPr>
        <p:txBody>
          <a:bodyPr vert="horz" lIns="93154" tIns="46578" rIns="93154" bIns="46578" rtlCol="0"/>
          <a:lstStyle>
            <a:lvl1pPr algn="l">
              <a:defRPr sz="1200"/>
            </a:lvl1pPr>
          </a:lstStyle>
          <a:p>
            <a:endParaRPr lang="en-US"/>
          </a:p>
        </p:txBody>
      </p:sp>
      <p:sp>
        <p:nvSpPr>
          <p:cNvPr id="3" name="Date Placeholder 2"/>
          <p:cNvSpPr>
            <a:spLocks noGrp="1"/>
          </p:cNvSpPr>
          <p:nvPr>
            <p:ph type="dt" idx="1"/>
          </p:nvPr>
        </p:nvSpPr>
        <p:spPr>
          <a:xfrm>
            <a:off x="3970938" y="2"/>
            <a:ext cx="3037840" cy="466435"/>
          </a:xfrm>
          <a:prstGeom prst="rect">
            <a:avLst/>
          </a:prstGeom>
        </p:spPr>
        <p:txBody>
          <a:bodyPr vert="horz" lIns="93154" tIns="46578" rIns="93154" bIns="46578" rtlCol="0"/>
          <a:lstStyle>
            <a:lvl1pPr algn="r">
              <a:defRPr sz="1200"/>
            </a:lvl1pPr>
          </a:lstStyle>
          <a:p>
            <a:fld id="{4A67E960-2C34-43ED-AF64-2264D041BFF1}" type="datetimeFigureOut">
              <a:rPr lang="en-US" smtClean="0"/>
              <a:t>11/17/2018</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54" tIns="46578" rIns="93154" bIns="46578" rtlCol="0" anchor="ctr"/>
          <a:lstStyle/>
          <a:p>
            <a:endParaRPr lang="en-US"/>
          </a:p>
        </p:txBody>
      </p:sp>
      <p:sp>
        <p:nvSpPr>
          <p:cNvPr id="5" name="Notes Placeholder 4"/>
          <p:cNvSpPr>
            <a:spLocks noGrp="1"/>
          </p:cNvSpPr>
          <p:nvPr>
            <p:ph type="body" sz="quarter" idx="3"/>
          </p:nvPr>
        </p:nvSpPr>
        <p:spPr>
          <a:xfrm>
            <a:off x="701040" y="4473895"/>
            <a:ext cx="5608320" cy="3660457"/>
          </a:xfrm>
          <a:prstGeom prst="rect">
            <a:avLst/>
          </a:prstGeom>
        </p:spPr>
        <p:txBody>
          <a:bodyPr vert="horz" lIns="93154" tIns="46578" rIns="93154" bIns="4657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0"/>
            <a:ext cx="3037840" cy="466434"/>
          </a:xfrm>
          <a:prstGeom prst="rect">
            <a:avLst/>
          </a:prstGeom>
        </p:spPr>
        <p:txBody>
          <a:bodyPr vert="horz" lIns="93154" tIns="46578" rIns="93154" bIns="465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0"/>
            <a:ext cx="3037840" cy="466434"/>
          </a:xfrm>
          <a:prstGeom prst="rect">
            <a:avLst/>
          </a:prstGeom>
        </p:spPr>
        <p:txBody>
          <a:bodyPr vert="horz" lIns="93154" tIns="46578" rIns="93154" bIns="46578" rtlCol="0" anchor="b"/>
          <a:lstStyle>
            <a:lvl1pPr algn="r">
              <a:defRPr sz="1200"/>
            </a:lvl1pPr>
          </a:lstStyle>
          <a:p>
            <a:fld id="{82A547E8-D45B-4AF5-BA6A-36F31698CA6F}" type="slidenum">
              <a:rPr lang="en-US" smtClean="0"/>
              <a:t>‹#›</a:t>
            </a:fld>
            <a:endParaRPr lang="en-US"/>
          </a:p>
        </p:txBody>
      </p:sp>
    </p:spTree>
    <p:extLst>
      <p:ext uri="{BB962C8B-B14F-4D97-AF65-F5344CB8AC3E}">
        <p14:creationId xmlns:p14="http://schemas.microsoft.com/office/powerpoint/2010/main" val="2869510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52869">
              <a:defRPr/>
            </a:pPr>
            <a:fld id="{82A547E8-D45B-4AF5-BA6A-36F31698CA6F}" type="slidenum">
              <a:rPr lang="en-US">
                <a:solidFill>
                  <a:prstClr val="black"/>
                </a:solidFill>
                <a:latin typeface="Calibri" panose="020F0502020204030204"/>
              </a:rPr>
              <a:pPr defTabSz="452869">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014747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A547E8-D45B-4AF5-BA6A-36F31698CA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9087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A547E8-D45B-4AF5-BA6A-36F31698CA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1862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A547E8-D45B-4AF5-BA6A-36F31698CA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655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547E8-D45B-4AF5-BA6A-36F31698CA6F}" type="slidenum">
              <a:rPr lang="en-US" smtClean="0"/>
              <a:t>6</a:t>
            </a:fld>
            <a:endParaRPr lang="en-US"/>
          </a:p>
        </p:txBody>
      </p:sp>
    </p:spTree>
    <p:extLst>
      <p:ext uri="{BB962C8B-B14F-4D97-AF65-F5344CB8AC3E}">
        <p14:creationId xmlns:p14="http://schemas.microsoft.com/office/powerpoint/2010/main" val="4024310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547E8-D45B-4AF5-BA6A-36F31698CA6F}" type="slidenum">
              <a:rPr lang="en-US" smtClean="0"/>
              <a:t>7</a:t>
            </a:fld>
            <a:endParaRPr lang="en-US"/>
          </a:p>
        </p:txBody>
      </p:sp>
    </p:spTree>
    <p:extLst>
      <p:ext uri="{BB962C8B-B14F-4D97-AF65-F5344CB8AC3E}">
        <p14:creationId xmlns:p14="http://schemas.microsoft.com/office/powerpoint/2010/main" val="1347104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547E8-D45B-4AF5-BA6A-36F31698CA6F}" type="slidenum">
              <a:rPr lang="en-US" smtClean="0"/>
              <a:t>9</a:t>
            </a:fld>
            <a:endParaRPr lang="en-US"/>
          </a:p>
        </p:txBody>
      </p:sp>
    </p:spTree>
    <p:extLst>
      <p:ext uri="{BB962C8B-B14F-4D97-AF65-F5344CB8AC3E}">
        <p14:creationId xmlns:p14="http://schemas.microsoft.com/office/powerpoint/2010/main" val="4071662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547E8-D45B-4AF5-BA6A-36F31698CA6F}" type="slidenum">
              <a:rPr lang="en-US" smtClean="0"/>
              <a:t>10</a:t>
            </a:fld>
            <a:endParaRPr lang="en-US"/>
          </a:p>
        </p:txBody>
      </p:sp>
    </p:spTree>
    <p:extLst>
      <p:ext uri="{BB962C8B-B14F-4D97-AF65-F5344CB8AC3E}">
        <p14:creationId xmlns:p14="http://schemas.microsoft.com/office/powerpoint/2010/main" val="1393131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547E8-D45B-4AF5-BA6A-36F31698CA6F}" type="slidenum">
              <a:rPr lang="en-US" smtClean="0"/>
              <a:t>11</a:t>
            </a:fld>
            <a:endParaRPr lang="en-US"/>
          </a:p>
        </p:txBody>
      </p:sp>
    </p:spTree>
    <p:extLst>
      <p:ext uri="{BB962C8B-B14F-4D97-AF65-F5344CB8AC3E}">
        <p14:creationId xmlns:p14="http://schemas.microsoft.com/office/powerpoint/2010/main" val="1048606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547E8-D45B-4AF5-BA6A-36F31698CA6F}" type="slidenum">
              <a:rPr lang="en-US" smtClean="0"/>
              <a:t>12</a:t>
            </a:fld>
            <a:endParaRPr lang="en-US"/>
          </a:p>
        </p:txBody>
      </p:sp>
    </p:spTree>
    <p:extLst>
      <p:ext uri="{BB962C8B-B14F-4D97-AF65-F5344CB8AC3E}">
        <p14:creationId xmlns:p14="http://schemas.microsoft.com/office/powerpoint/2010/main" val="3254266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A547E8-D45B-4AF5-BA6A-36F31698CA6F}" type="slidenum">
              <a:rPr lang="en-US" smtClean="0"/>
              <a:t>13</a:t>
            </a:fld>
            <a:endParaRPr lang="en-US"/>
          </a:p>
        </p:txBody>
      </p:sp>
    </p:spTree>
    <p:extLst>
      <p:ext uri="{BB962C8B-B14F-4D97-AF65-F5344CB8AC3E}">
        <p14:creationId xmlns:p14="http://schemas.microsoft.com/office/powerpoint/2010/main" val="1041592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A547E8-D45B-4AF5-BA6A-36F31698CA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0783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85579A-48B5-42E9-860B-FFA6378621E1}" type="datetimeFigureOut">
              <a:rPr lang="en-US" smtClean="0"/>
              <a:t>11/17/2018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0A4BF-419C-4A5D-B41A-B4C9F65E19D2}" type="slidenum">
              <a:rPr lang="en-US" smtClean="0"/>
              <a:t>‹#›</a:t>
            </a:fld>
            <a:endParaRPr lang="en-US"/>
          </a:p>
        </p:txBody>
      </p:sp>
    </p:spTree>
    <p:extLst>
      <p:ext uri="{BB962C8B-B14F-4D97-AF65-F5344CB8AC3E}">
        <p14:creationId xmlns:p14="http://schemas.microsoft.com/office/powerpoint/2010/main" val="310001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85579A-48B5-42E9-860B-FFA6378621E1}" type="datetimeFigureOut">
              <a:rPr lang="en-US" smtClean="0"/>
              <a:t>11/17/2018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0A4BF-419C-4A5D-B41A-B4C9F65E19D2}" type="slidenum">
              <a:rPr lang="en-US" smtClean="0"/>
              <a:t>‹#›</a:t>
            </a:fld>
            <a:endParaRPr lang="en-US"/>
          </a:p>
        </p:txBody>
      </p:sp>
    </p:spTree>
    <p:extLst>
      <p:ext uri="{BB962C8B-B14F-4D97-AF65-F5344CB8AC3E}">
        <p14:creationId xmlns:p14="http://schemas.microsoft.com/office/powerpoint/2010/main" val="3149129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85579A-48B5-42E9-860B-FFA6378621E1}" type="datetimeFigureOut">
              <a:rPr lang="en-US" smtClean="0"/>
              <a:t>11/17/2018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0A4BF-419C-4A5D-B41A-B4C9F65E19D2}" type="slidenum">
              <a:rPr lang="en-US" smtClean="0"/>
              <a:t>‹#›</a:t>
            </a:fld>
            <a:endParaRPr lang="en-US"/>
          </a:p>
        </p:txBody>
      </p:sp>
    </p:spTree>
    <p:extLst>
      <p:ext uri="{BB962C8B-B14F-4D97-AF65-F5344CB8AC3E}">
        <p14:creationId xmlns:p14="http://schemas.microsoft.com/office/powerpoint/2010/main" val="852048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85579A-48B5-42E9-860B-FFA6378621E1}" type="datetimeFigureOut">
              <a:rPr lang="en-US" smtClean="0"/>
              <a:t>11/17/2018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0A4BF-419C-4A5D-B41A-B4C9F65E19D2}" type="slidenum">
              <a:rPr lang="en-US" smtClean="0"/>
              <a:t>‹#›</a:t>
            </a:fld>
            <a:endParaRPr lang="en-US"/>
          </a:p>
        </p:txBody>
      </p:sp>
    </p:spTree>
    <p:extLst>
      <p:ext uri="{BB962C8B-B14F-4D97-AF65-F5344CB8AC3E}">
        <p14:creationId xmlns:p14="http://schemas.microsoft.com/office/powerpoint/2010/main" val="10047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85579A-48B5-42E9-860B-FFA6378621E1}" type="datetimeFigureOut">
              <a:rPr lang="en-US" smtClean="0"/>
              <a:t>11/17/2018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0A4BF-419C-4A5D-B41A-B4C9F65E19D2}" type="slidenum">
              <a:rPr lang="en-US" smtClean="0"/>
              <a:t>‹#›</a:t>
            </a:fld>
            <a:endParaRPr lang="en-US"/>
          </a:p>
        </p:txBody>
      </p:sp>
    </p:spTree>
    <p:extLst>
      <p:ext uri="{BB962C8B-B14F-4D97-AF65-F5344CB8AC3E}">
        <p14:creationId xmlns:p14="http://schemas.microsoft.com/office/powerpoint/2010/main" val="3665123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85579A-48B5-42E9-860B-FFA6378621E1}" type="datetimeFigureOut">
              <a:rPr lang="en-US" smtClean="0"/>
              <a:t>11/17/2018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50A4BF-419C-4A5D-B41A-B4C9F65E19D2}" type="slidenum">
              <a:rPr lang="en-US" smtClean="0"/>
              <a:t>‹#›</a:t>
            </a:fld>
            <a:endParaRPr lang="en-US"/>
          </a:p>
        </p:txBody>
      </p:sp>
    </p:spTree>
    <p:extLst>
      <p:ext uri="{BB962C8B-B14F-4D97-AF65-F5344CB8AC3E}">
        <p14:creationId xmlns:p14="http://schemas.microsoft.com/office/powerpoint/2010/main" val="1046269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85579A-48B5-42E9-860B-FFA6378621E1}" type="datetimeFigureOut">
              <a:rPr lang="en-US" smtClean="0"/>
              <a:t>11/17/2018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50A4BF-419C-4A5D-B41A-B4C9F65E19D2}" type="slidenum">
              <a:rPr lang="en-US" smtClean="0"/>
              <a:t>‹#›</a:t>
            </a:fld>
            <a:endParaRPr lang="en-US"/>
          </a:p>
        </p:txBody>
      </p:sp>
    </p:spTree>
    <p:extLst>
      <p:ext uri="{BB962C8B-B14F-4D97-AF65-F5344CB8AC3E}">
        <p14:creationId xmlns:p14="http://schemas.microsoft.com/office/powerpoint/2010/main" val="1283101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85579A-48B5-42E9-860B-FFA6378621E1}" type="datetimeFigureOut">
              <a:rPr lang="en-US" smtClean="0"/>
              <a:t>11/17/2018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50A4BF-419C-4A5D-B41A-B4C9F65E19D2}" type="slidenum">
              <a:rPr lang="en-US" smtClean="0"/>
              <a:t>‹#›</a:t>
            </a:fld>
            <a:endParaRPr lang="en-US"/>
          </a:p>
        </p:txBody>
      </p:sp>
    </p:spTree>
    <p:extLst>
      <p:ext uri="{BB962C8B-B14F-4D97-AF65-F5344CB8AC3E}">
        <p14:creationId xmlns:p14="http://schemas.microsoft.com/office/powerpoint/2010/main" val="2986290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85579A-48B5-42E9-860B-FFA6378621E1}" type="datetimeFigureOut">
              <a:rPr lang="en-US" smtClean="0"/>
              <a:t>11/17/2018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50A4BF-419C-4A5D-B41A-B4C9F65E19D2}" type="slidenum">
              <a:rPr lang="en-US" smtClean="0"/>
              <a:t>‹#›</a:t>
            </a:fld>
            <a:endParaRPr lang="en-US"/>
          </a:p>
        </p:txBody>
      </p:sp>
    </p:spTree>
    <p:extLst>
      <p:ext uri="{BB962C8B-B14F-4D97-AF65-F5344CB8AC3E}">
        <p14:creationId xmlns:p14="http://schemas.microsoft.com/office/powerpoint/2010/main" val="299004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85579A-48B5-42E9-860B-FFA6378621E1}" type="datetimeFigureOut">
              <a:rPr lang="en-US" smtClean="0"/>
              <a:t>11/17/2018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50A4BF-419C-4A5D-B41A-B4C9F65E19D2}" type="slidenum">
              <a:rPr lang="en-US" smtClean="0"/>
              <a:t>‹#›</a:t>
            </a:fld>
            <a:endParaRPr lang="en-US"/>
          </a:p>
        </p:txBody>
      </p:sp>
    </p:spTree>
    <p:extLst>
      <p:ext uri="{BB962C8B-B14F-4D97-AF65-F5344CB8AC3E}">
        <p14:creationId xmlns:p14="http://schemas.microsoft.com/office/powerpoint/2010/main" val="1803464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85579A-48B5-42E9-860B-FFA6378621E1}" type="datetimeFigureOut">
              <a:rPr lang="en-US" smtClean="0"/>
              <a:t>11/17/2018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50A4BF-419C-4A5D-B41A-B4C9F65E19D2}" type="slidenum">
              <a:rPr lang="en-US" smtClean="0"/>
              <a:t>‹#›</a:t>
            </a:fld>
            <a:endParaRPr lang="en-US"/>
          </a:p>
        </p:txBody>
      </p:sp>
    </p:spTree>
    <p:extLst>
      <p:ext uri="{BB962C8B-B14F-4D97-AF65-F5344CB8AC3E}">
        <p14:creationId xmlns:p14="http://schemas.microsoft.com/office/powerpoint/2010/main" val="1444460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85579A-48B5-42E9-860B-FFA6378621E1}" type="datetimeFigureOut">
              <a:rPr lang="en-US" smtClean="0"/>
              <a:t>11/17/2018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50A4BF-419C-4A5D-B41A-B4C9F65E19D2}" type="slidenum">
              <a:rPr lang="en-US" smtClean="0"/>
              <a:t>‹#›</a:t>
            </a:fld>
            <a:endParaRPr lang="en-US"/>
          </a:p>
        </p:txBody>
      </p:sp>
    </p:spTree>
    <p:extLst>
      <p:ext uri="{BB962C8B-B14F-4D97-AF65-F5344CB8AC3E}">
        <p14:creationId xmlns:p14="http://schemas.microsoft.com/office/powerpoint/2010/main" val="28622611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ACAE35-3EA2-44A1-AA6D-2489A555456C}"/>
              </a:ext>
            </a:extLst>
          </p:cNvPr>
          <p:cNvSpPr>
            <a:spLocks noGrp="1"/>
          </p:cNvSpPr>
          <p:nvPr>
            <p:ph type="ctrTitle"/>
          </p:nvPr>
        </p:nvSpPr>
        <p:spPr>
          <a:xfrm>
            <a:off x="273132" y="5091762"/>
            <a:ext cx="7994197" cy="1264588"/>
          </a:xfrm>
        </p:spPr>
        <p:txBody>
          <a:bodyPr anchor="ctr">
            <a:normAutofit fontScale="90000"/>
          </a:bodyPr>
          <a:lstStyle/>
          <a:p>
            <a:pPr algn="r"/>
            <a:r>
              <a:rPr lang="en-US" b="1" dirty="0">
                <a:solidFill>
                  <a:schemeClr val="accent2"/>
                </a:solidFill>
                <a:latin typeface="+mn-lt"/>
              </a:rPr>
              <a:t>MORE THAN CONQUERORS</a:t>
            </a:r>
          </a:p>
        </p:txBody>
      </p:sp>
      <p:sp>
        <p:nvSpPr>
          <p:cNvPr id="3" name="Subtitle 2">
            <a:extLst>
              <a:ext uri="{FF2B5EF4-FFF2-40B4-BE49-F238E27FC236}">
                <a16:creationId xmlns:a16="http://schemas.microsoft.com/office/drawing/2014/main" xmlns="" id="{1F95D272-5F0E-4414-8C62-9F69A30CD9D4}"/>
              </a:ext>
            </a:extLst>
          </p:cNvPr>
          <p:cNvSpPr>
            <a:spLocks noGrp="1"/>
          </p:cNvSpPr>
          <p:nvPr>
            <p:ph type="subTitle" idx="1"/>
          </p:nvPr>
        </p:nvSpPr>
        <p:spPr>
          <a:xfrm>
            <a:off x="8499107" y="5091763"/>
            <a:ext cx="2974207" cy="1264587"/>
          </a:xfrm>
        </p:spPr>
        <p:txBody>
          <a:bodyPr anchor="ctr">
            <a:normAutofit/>
          </a:bodyPr>
          <a:lstStyle/>
          <a:p>
            <a:pPr algn="l"/>
            <a:r>
              <a:rPr lang="en-US" sz="2800" dirty="0"/>
              <a:t>A Study of the Book of </a:t>
            </a:r>
            <a:r>
              <a:rPr lang="en-US" sz="2800" dirty="0">
                <a:solidFill>
                  <a:srgbClr val="FFFFCC"/>
                </a:solidFill>
              </a:rPr>
              <a:t>Romans</a:t>
            </a:r>
          </a:p>
          <a:p>
            <a:pPr algn="l"/>
            <a:r>
              <a:rPr lang="en-US" sz="2000" dirty="0"/>
              <a:t>Fall 2018</a:t>
            </a:r>
          </a:p>
        </p:txBody>
      </p:sp>
      <p:pic>
        <p:nvPicPr>
          <p:cNvPr id="4" name="Picture 3">
            <a:extLst>
              <a:ext uri="{FF2B5EF4-FFF2-40B4-BE49-F238E27FC236}">
                <a16:creationId xmlns:a16="http://schemas.microsoft.com/office/drawing/2014/main" xmlns="" id="{E39C6879-6299-4DFE-802B-44B6ADB08E8F}"/>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FilmGrain/>
                    </a14:imgEffect>
                  </a14:imgLayer>
                </a14:imgProps>
              </a:ext>
            </a:extLst>
          </a:blip>
          <a:srcRect t="33959" b="9861"/>
          <a:stretch/>
        </p:blipFill>
        <p:spPr>
          <a:xfrm>
            <a:off x="-3983" y="10"/>
            <a:ext cx="12192000" cy="4571990"/>
          </a:xfrm>
          <a:prstGeom prst="rect">
            <a:avLst/>
          </a:prstGeom>
        </p:spPr>
      </p:pic>
    </p:spTree>
    <p:extLst>
      <p:ext uri="{BB962C8B-B14F-4D97-AF65-F5344CB8AC3E}">
        <p14:creationId xmlns:p14="http://schemas.microsoft.com/office/powerpoint/2010/main" val="28705240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6F3A5BB1-7EC8-4003-A30F-2668C0794F86}"/>
              </a:ext>
            </a:extLst>
          </p:cNvPr>
          <p:cNvGrpSpPr/>
          <p:nvPr/>
        </p:nvGrpSpPr>
        <p:grpSpPr>
          <a:xfrm>
            <a:off x="0" y="0"/>
            <a:ext cx="12192000" cy="1825625"/>
            <a:chOff x="0" y="0"/>
            <a:chExt cx="12192000" cy="1825625"/>
          </a:xfrm>
        </p:grpSpPr>
        <p:pic>
          <p:nvPicPr>
            <p:cNvPr id="11" name="Picture 10">
              <a:extLst>
                <a:ext uri="{FF2B5EF4-FFF2-40B4-BE49-F238E27FC236}">
                  <a16:creationId xmlns:a16="http://schemas.microsoft.com/office/drawing/2014/main" xmlns="" id="{BB687FF1-05AA-4439-AA39-E0BA1627657F}"/>
                </a:ext>
              </a:extLst>
            </p:cNvPr>
            <p:cNvPicPr>
              <a:picLocks noChangeAspect="1"/>
            </p:cNvPicPr>
            <p:nvPr/>
          </p:nvPicPr>
          <p:blipFill>
            <a:blip r:embed="rId3"/>
            <a:stretch>
              <a:fillRect/>
            </a:stretch>
          </p:blipFill>
          <p:spPr>
            <a:xfrm>
              <a:off x="0" y="0"/>
              <a:ext cx="12192000" cy="1825625"/>
            </a:xfrm>
            <a:prstGeom prst="rect">
              <a:avLst/>
            </a:prstGeom>
          </p:spPr>
        </p:pic>
        <p:sp>
          <p:nvSpPr>
            <p:cNvPr id="12" name="TextBox 11">
              <a:extLst>
                <a:ext uri="{FF2B5EF4-FFF2-40B4-BE49-F238E27FC236}">
                  <a16:creationId xmlns:a16="http://schemas.microsoft.com/office/drawing/2014/main" xmlns="" id="{C1E2A170-5B07-4F0D-8A4A-BB683647F70B}"/>
                </a:ext>
              </a:extLst>
            </p:cNvPr>
            <p:cNvSpPr txBox="1"/>
            <p:nvPr/>
          </p:nvSpPr>
          <p:spPr>
            <a:xfrm>
              <a:off x="7944594" y="736278"/>
              <a:ext cx="2620497" cy="1077218"/>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CC"/>
                  </a:solidFill>
                  <a:effectLst/>
                  <a:uLnTx/>
                  <a:uFillTx/>
                  <a:latin typeface="Calibri" panose="020F0502020204030204"/>
                  <a:ea typeface="+mn-ea"/>
                  <a:cs typeface="+mn-cs"/>
                </a:rPr>
                <a:t>MORE THAN CONQUERORS</a:t>
              </a:r>
              <a:endParaRPr kumimoji="0" lang="en-US" sz="3200" b="0" i="0" u="none" strike="noStrike" kern="1200" cap="none" spc="0" normalizeH="0" baseline="0" noProof="0" dirty="0">
                <a:ln>
                  <a:noFill/>
                </a:ln>
                <a:solidFill>
                  <a:srgbClr val="FFFFCC"/>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xmlns="" id="{4ECB12E1-12C4-4483-829C-C9A33997D55C}"/>
              </a:ext>
            </a:extLst>
          </p:cNvPr>
          <p:cNvSpPr>
            <a:spLocks noGrp="1"/>
          </p:cNvSpPr>
          <p:nvPr>
            <p:ph type="title"/>
          </p:nvPr>
        </p:nvSpPr>
        <p:spPr/>
        <p:txBody>
          <a:bodyPr/>
          <a:lstStyle/>
          <a:p>
            <a:r>
              <a:rPr lang="en-US" b="1" dirty="0">
                <a:solidFill>
                  <a:schemeClr val="bg1"/>
                </a:solidFill>
                <a:latin typeface="+mn-lt"/>
              </a:rPr>
              <a:t>Romans 14:1-13</a:t>
            </a:r>
          </a:p>
        </p:txBody>
      </p:sp>
      <p:sp>
        <p:nvSpPr>
          <p:cNvPr id="5" name="Content Placeholder 4">
            <a:extLst>
              <a:ext uri="{FF2B5EF4-FFF2-40B4-BE49-F238E27FC236}">
                <a16:creationId xmlns:a16="http://schemas.microsoft.com/office/drawing/2014/main" xmlns="" id="{8310207C-5EF2-4223-A7DF-9793FB241587}"/>
              </a:ext>
            </a:extLst>
          </p:cNvPr>
          <p:cNvSpPr>
            <a:spLocks noGrp="1"/>
          </p:cNvSpPr>
          <p:nvPr>
            <p:ph idx="1"/>
          </p:nvPr>
        </p:nvSpPr>
        <p:spPr>
          <a:xfrm>
            <a:off x="838199" y="1825624"/>
            <a:ext cx="11060876" cy="5032375"/>
          </a:xfrm>
        </p:spPr>
        <p:txBody>
          <a:bodyPr>
            <a:normAutofit/>
          </a:bodyPr>
          <a:lstStyle/>
          <a:p>
            <a:pPr marL="0" indent="0">
              <a:buNone/>
            </a:pPr>
            <a:r>
              <a:rPr lang="en-US" sz="4000" dirty="0"/>
              <a:t>God has received him (2-4)</a:t>
            </a:r>
          </a:p>
          <a:p>
            <a:r>
              <a:rPr lang="en-US" sz="3600" dirty="0"/>
              <a:t>The one who believes he may eat (</a:t>
            </a:r>
            <a:r>
              <a:rPr lang="en-US" sz="3600" i="1" dirty="0">
                <a:solidFill>
                  <a:schemeClr val="accent2"/>
                </a:solidFill>
              </a:rPr>
              <a:t>strong</a:t>
            </a:r>
            <a:r>
              <a:rPr lang="en-US" sz="3600" dirty="0"/>
              <a:t> in conscience)</a:t>
            </a:r>
          </a:p>
          <a:p>
            <a:pPr lvl="1"/>
            <a:r>
              <a:rPr lang="en-US" sz="3200" dirty="0"/>
              <a:t>Includes Paul (14:14, 15:1), calls for love not arrogance 	</a:t>
            </a:r>
          </a:p>
          <a:p>
            <a:pPr lvl="1"/>
            <a:r>
              <a:rPr lang="en-US" sz="3200" dirty="0">
                <a:solidFill>
                  <a:schemeClr val="accent2"/>
                </a:solidFill>
              </a:rPr>
              <a:t>Don’t treat with contempt the one who does not eat</a:t>
            </a:r>
          </a:p>
          <a:p>
            <a:r>
              <a:rPr lang="en-US" sz="3600" dirty="0"/>
              <a:t>The one who does not eat (</a:t>
            </a:r>
            <a:r>
              <a:rPr lang="en-US" sz="3600" i="1" dirty="0">
                <a:solidFill>
                  <a:schemeClr val="accent2"/>
                </a:solidFill>
              </a:rPr>
              <a:t>weak</a:t>
            </a:r>
            <a:r>
              <a:rPr lang="en-US" sz="3600" dirty="0"/>
              <a:t> in conscience)</a:t>
            </a:r>
          </a:p>
          <a:p>
            <a:pPr lvl="1"/>
            <a:r>
              <a:rPr lang="en-US" sz="3200" dirty="0"/>
              <a:t>Eats only herbs (to avoid “unclean” meat)</a:t>
            </a:r>
          </a:p>
          <a:p>
            <a:pPr lvl="1"/>
            <a:r>
              <a:rPr lang="en-US" sz="3200" dirty="0">
                <a:solidFill>
                  <a:schemeClr val="accent2"/>
                </a:solidFill>
              </a:rPr>
              <a:t>Don’t condemn him who eats </a:t>
            </a:r>
          </a:p>
          <a:p>
            <a:r>
              <a:rPr lang="en-US" sz="3600" dirty="0"/>
              <a:t>Who are either one of you to judge another’s servant?</a:t>
            </a:r>
          </a:p>
          <a:p>
            <a:pPr lvl="1"/>
            <a:r>
              <a:rPr lang="en-US" sz="3200" dirty="0"/>
              <a:t>Each will be judged by their own Master</a:t>
            </a:r>
          </a:p>
        </p:txBody>
      </p:sp>
    </p:spTree>
    <p:extLst>
      <p:ext uri="{BB962C8B-B14F-4D97-AF65-F5344CB8AC3E}">
        <p14:creationId xmlns:p14="http://schemas.microsoft.com/office/powerpoint/2010/main" val="113383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6F3A5BB1-7EC8-4003-A30F-2668C0794F86}"/>
              </a:ext>
            </a:extLst>
          </p:cNvPr>
          <p:cNvGrpSpPr/>
          <p:nvPr/>
        </p:nvGrpSpPr>
        <p:grpSpPr>
          <a:xfrm>
            <a:off x="0" y="0"/>
            <a:ext cx="12192000" cy="1825625"/>
            <a:chOff x="0" y="0"/>
            <a:chExt cx="12192000" cy="1825625"/>
          </a:xfrm>
        </p:grpSpPr>
        <p:pic>
          <p:nvPicPr>
            <p:cNvPr id="11" name="Picture 10">
              <a:extLst>
                <a:ext uri="{FF2B5EF4-FFF2-40B4-BE49-F238E27FC236}">
                  <a16:creationId xmlns:a16="http://schemas.microsoft.com/office/drawing/2014/main" xmlns="" id="{BB687FF1-05AA-4439-AA39-E0BA1627657F}"/>
                </a:ext>
              </a:extLst>
            </p:cNvPr>
            <p:cNvPicPr>
              <a:picLocks noChangeAspect="1"/>
            </p:cNvPicPr>
            <p:nvPr/>
          </p:nvPicPr>
          <p:blipFill>
            <a:blip r:embed="rId3"/>
            <a:stretch>
              <a:fillRect/>
            </a:stretch>
          </p:blipFill>
          <p:spPr>
            <a:xfrm>
              <a:off x="0" y="0"/>
              <a:ext cx="12192000" cy="1825625"/>
            </a:xfrm>
            <a:prstGeom prst="rect">
              <a:avLst/>
            </a:prstGeom>
          </p:spPr>
        </p:pic>
        <p:sp>
          <p:nvSpPr>
            <p:cNvPr id="12" name="TextBox 11">
              <a:extLst>
                <a:ext uri="{FF2B5EF4-FFF2-40B4-BE49-F238E27FC236}">
                  <a16:creationId xmlns:a16="http://schemas.microsoft.com/office/drawing/2014/main" xmlns="" id="{C1E2A170-5B07-4F0D-8A4A-BB683647F70B}"/>
                </a:ext>
              </a:extLst>
            </p:cNvPr>
            <p:cNvSpPr txBox="1"/>
            <p:nvPr/>
          </p:nvSpPr>
          <p:spPr>
            <a:xfrm>
              <a:off x="7944594" y="736278"/>
              <a:ext cx="2620497" cy="1077218"/>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CC"/>
                  </a:solidFill>
                  <a:effectLst/>
                  <a:uLnTx/>
                  <a:uFillTx/>
                  <a:latin typeface="Calibri" panose="020F0502020204030204"/>
                  <a:ea typeface="+mn-ea"/>
                  <a:cs typeface="+mn-cs"/>
                </a:rPr>
                <a:t>MORE THAN CONQUERORS</a:t>
              </a:r>
              <a:endParaRPr kumimoji="0" lang="en-US" sz="3200" b="0" i="0" u="none" strike="noStrike" kern="1200" cap="none" spc="0" normalizeH="0" baseline="0" noProof="0" dirty="0">
                <a:ln>
                  <a:noFill/>
                </a:ln>
                <a:solidFill>
                  <a:srgbClr val="FFFFCC"/>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xmlns="" id="{4ECB12E1-12C4-4483-829C-C9A33997D55C}"/>
              </a:ext>
            </a:extLst>
          </p:cNvPr>
          <p:cNvSpPr>
            <a:spLocks noGrp="1"/>
          </p:cNvSpPr>
          <p:nvPr>
            <p:ph type="title"/>
          </p:nvPr>
        </p:nvSpPr>
        <p:spPr/>
        <p:txBody>
          <a:bodyPr/>
          <a:lstStyle/>
          <a:p>
            <a:r>
              <a:rPr lang="en-US" b="1" dirty="0">
                <a:solidFill>
                  <a:schemeClr val="bg1"/>
                </a:solidFill>
                <a:latin typeface="+mn-lt"/>
              </a:rPr>
              <a:t>Romans 14:1-13</a:t>
            </a:r>
          </a:p>
        </p:txBody>
      </p:sp>
      <p:sp>
        <p:nvSpPr>
          <p:cNvPr id="5" name="Content Placeholder 4">
            <a:extLst>
              <a:ext uri="{FF2B5EF4-FFF2-40B4-BE49-F238E27FC236}">
                <a16:creationId xmlns:a16="http://schemas.microsoft.com/office/drawing/2014/main" xmlns="" id="{8310207C-5EF2-4223-A7DF-9793FB241587}"/>
              </a:ext>
            </a:extLst>
          </p:cNvPr>
          <p:cNvSpPr>
            <a:spLocks noGrp="1"/>
          </p:cNvSpPr>
          <p:nvPr>
            <p:ph idx="1"/>
          </p:nvPr>
        </p:nvSpPr>
        <p:spPr>
          <a:xfrm>
            <a:off x="838199" y="1825624"/>
            <a:ext cx="11060876" cy="5032375"/>
          </a:xfrm>
        </p:spPr>
        <p:txBody>
          <a:bodyPr>
            <a:normAutofit fontScale="92500"/>
          </a:bodyPr>
          <a:lstStyle/>
          <a:p>
            <a:pPr marL="0" indent="0">
              <a:buNone/>
            </a:pPr>
            <a:r>
              <a:rPr lang="en-US" sz="4000" dirty="0"/>
              <a:t>Another illustration of the principle (5-6)</a:t>
            </a:r>
          </a:p>
          <a:p>
            <a:r>
              <a:rPr lang="en-US" sz="3600" dirty="0"/>
              <a:t>One treats one day as special, one treats every day same</a:t>
            </a:r>
          </a:p>
          <a:p>
            <a:pPr lvl="1"/>
            <a:r>
              <a:rPr lang="en-US" sz="3200" dirty="0"/>
              <a:t>Each must fully convinced in his own </a:t>
            </a:r>
            <a:r>
              <a:rPr lang="en-US" sz="3200" dirty="0" smtClean="0"/>
              <a:t>mind (</a:t>
            </a:r>
            <a:r>
              <a:rPr lang="en-US" sz="3200" i="1" dirty="0" smtClean="0"/>
              <a:t>strong</a:t>
            </a:r>
            <a:r>
              <a:rPr lang="en-US" sz="3200" dirty="0" smtClean="0"/>
              <a:t>)</a:t>
            </a:r>
            <a:endParaRPr lang="en-US" sz="3200" dirty="0"/>
          </a:p>
          <a:p>
            <a:r>
              <a:rPr lang="en-US" sz="3600" dirty="0"/>
              <a:t>Both act out of regard for the Lord</a:t>
            </a:r>
          </a:p>
          <a:p>
            <a:r>
              <a:rPr lang="en-US" sz="3600" dirty="0"/>
              <a:t>In the previous example, one ate and one did not eat, but both are acting out of regard for the Lord</a:t>
            </a:r>
          </a:p>
          <a:p>
            <a:pPr lvl="1"/>
            <a:r>
              <a:rPr lang="en-US" sz="3200" dirty="0"/>
              <a:t>Each does what he does and “gives God thanks”</a:t>
            </a:r>
          </a:p>
          <a:p>
            <a:r>
              <a:rPr lang="en-US" sz="3600" dirty="0"/>
              <a:t>Leave the judging to the Master who can make each stand</a:t>
            </a:r>
          </a:p>
          <a:p>
            <a:pPr lvl="1"/>
            <a:r>
              <a:rPr lang="en-US" sz="2800" dirty="0"/>
              <a:t>God knows His servants personal beliefs (2), mind (5), and attitude (6)</a:t>
            </a:r>
          </a:p>
        </p:txBody>
      </p:sp>
    </p:spTree>
    <p:extLst>
      <p:ext uri="{BB962C8B-B14F-4D97-AF65-F5344CB8AC3E}">
        <p14:creationId xmlns:p14="http://schemas.microsoft.com/office/powerpoint/2010/main" val="153952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6F3A5BB1-7EC8-4003-A30F-2668C0794F86}"/>
              </a:ext>
            </a:extLst>
          </p:cNvPr>
          <p:cNvGrpSpPr/>
          <p:nvPr/>
        </p:nvGrpSpPr>
        <p:grpSpPr>
          <a:xfrm>
            <a:off x="0" y="0"/>
            <a:ext cx="12192000" cy="1825625"/>
            <a:chOff x="0" y="0"/>
            <a:chExt cx="12192000" cy="1825625"/>
          </a:xfrm>
        </p:grpSpPr>
        <p:pic>
          <p:nvPicPr>
            <p:cNvPr id="11" name="Picture 10">
              <a:extLst>
                <a:ext uri="{FF2B5EF4-FFF2-40B4-BE49-F238E27FC236}">
                  <a16:creationId xmlns:a16="http://schemas.microsoft.com/office/drawing/2014/main" xmlns="" id="{BB687FF1-05AA-4439-AA39-E0BA1627657F}"/>
                </a:ext>
              </a:extLst>
            </p:cNvPr>
            <p:cNvPicPr>
              <a:picLocks noChangeAspect="1"/>
            </p:cNvPicPr>
            <p:nvPr/>
          </p:nvPicPr>
          <p:blipFill>
            <a:blip r:embed="rId3"/>
            <a:stretch>
              <a:fillRect/>
            </a:stretch>
          </p:blipFill>
          <p:spPr>
            <a:xfrm>
              <a:off x="0" y="0"/>
              <a:ext cx="12192000" cy="1825625"/>
            </a:xfrm>
            <a:prstGeom prst="rect">
              <a:avLst/>
            </a:prstGeom>
          </p:spPr>
        </p:pic>
        <p:sp>
          <p:nvSpPr>
            <p:cNvPr id="12" name="TextBox 11">
              <a:extLst>
                <a:ext uri="{FF2B5EF4-FFF2-40B4-BE49-F238E27FC236}">
                  <a16:creationId xmlns:a16="http://schemas.microsoft.com/office/drawing/2014/main" xmlns="" id="{C1E2A170-5B07-4F0D-8A4A-BB683647F70B}"/>
                </a:ext>
              </a:extLst>
            </p:cNvPr>
            <p:cNvSpPr txBox="1"/>
            <p:nvPr/>
          </p:nvSpPr>
          <p:spPr>
            <a:xfrm>
              <a:off x="7944594" y="736278"/>
              <a:ext cx="2620497" cy="1077218"/>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CC"/>
                  </a:solidFill>
                  <a:effectLst/>
                  <a:uLnTx/>
                  <a:uFillTx/>
                  <a:latin typeface="Calibri" panose="020F0502020204030204"/>
                  <a:ea typeface="+mn-ea"/>
                  <a:cs typeface="+mn-cs"/>
                </a:rPr>
                <a:t>MORE THAN CONQUERORS</a:t>
              </a:r>
              <a:endParaRPr kumimoji="0" lang="en-US" sz="3200" b="0" i="0" u="none" strike="noStrike" kern="1200" cap="none" spc="0" normalizeH="0" baseline="0" noProof="0" dirty="0">
                <a:ln>
                  <a:noFill/>
                </a:ln>
                <a:solidFill>
                  <a:srgbClr val="FFFFCC"/>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xmlns="" id="{4ECB12E1-12C4-4483-829C-C9A33997D55C}"/>
              </a:ext>
            </a:extLst>
          </p:cNvPr>
          <p:cNvSpPr>
            <a:spLocks noGrp="1"/>
          </p:cNvSpPr>
          <p:nvPr>
            <p:ph type="title"/>
          </p:nvPr>
        </p:nvSpPr>
        <p:spPr/>
        <p:txBody>
          <a:bodyPr/>
          <a:lstStyle/>
          <a:p>
            <a:r>
              <a:rPr lang="en-US" b="1" dirty="0">
                <a:solidFill>
                  <a:schemeClr val="bg1"/>
                </a:solidFill>
                <a:latin typeface="+mn-lt"/>
              </a:rPr>
              <a:t>Romans 14:1-13</a:t>
            </a:r>
          </a:p>
        </p:txBody>
      </p:sp>
      <p:sp>
        <p:nvSpPr>
          <p:cNvPr id="5" name="Content Placeholder 4">
            <a:extLst>
              <a:ext uri="{FF2B5EF4-FFF2-40B4-BE49-F238E27FC236}">
                <a16:creationId xmlns:a16="http://schemas.microsoft.com/office/drawing/2014/main" xmlns="" id="{8310207C-5EF2-4223-A7DF-9793FB241587}"/>
              </a:ext>
            </a:extLst>
          </p:cNvPr>
          <p:cNvSpPr>
            <a:spLocks noGrp="1"/>
          </p:cNvSpPr>
          <p:nvPr>
            <p:ph idx="1"/>
          </p:nvPr>
        </p:nvSpPr>
        <p:spPr>
          <a:xfrm>
            <a:off x="838199" y="1825624"/>
            <a:ext cx="11060876" cy="5032375"/>
          </a:xfrm>
        </p:spPr>
        <p:txBody>
          <a:bodyPr>
            <a:normAutofit lnSpcReduction="10000"/>
          </a:bodyPr>
          <a:lstStyle/>
          <a:p>
            <a:pPr marL="0" indent="0">
              <a:buNone/>
            </a:pPr>
            <a:r>
              <a:rPr lang="en-US" sz="4000" dirty="0"/>
              <a:t>We don’t live or die for ourselves (7-9)</a:t>
            </a:r>
          </a:p>
          <a:p>
            <a:r>
              <a:rPr lang="en-US" sz="3600" dirty="0"/>
              <a:t>Our primary focus should be our responsibility to God </a:t>
            </a:r>
          </a:p>
          <a:p>
            <a:pPr lvl="1"/>
            <a:r>
              <a:rPr lang="en-US" sz="3200" dirty="0"/>
              <a:t>Focus on pleasing our Master not judging His other servants</a:t>
            </a:r>
          </a:p>
          <a:p>
            <a:r>
              <a:rPr lang="en-US" sz="3600" dirty="0"/>
              <a:t>We don’t live to satisfy ourselves</a:t>
            </a:r>
          </a:p>
          <a:p>
            <a:pPr lvl="1"/>
            <a:r>
              <a:rPr lang="en-US" sz="3200" dirty="0"/>
              <a:t>Or dispute with our brethren over opinions</a:t>
            </a:r>
          </a:p>
          <a:p>
            <a:r>
              <a:rPr lang="en-US" sz="3600" dirty="0"/>
              <a:t>When we die our relationship to the Lord will matter</a:t>
            </a:r>
          </a:p>
          <a:p>
            <a:pPr lvl="1"/>
            <a:r>
              <a:rPr lang="en-US" sz="2800" dirty="0"/>
              <a:t>Not our ability to get brethren to “line up” with our views</a:t>
            </a:r>
          </a:p>
          <a:p>
            <a:r>
              <a:rPr lang="en-US" sz="3600" dirty="0"/>
              <a:t>That’s why Christ died and rose, to be our Lord </a:t>
            </a:r>
          </a:p>
          <a:p>
            <a:pPr lvl="1"/>
            <a:r>
              <a:rPr lang="en-US" sz="3200" dirty="0"/>
              <a:t>In life and in death</a:t>
            </a:r>
          </a:p>
        </p:txBody>
      </p:sp>
    </p:spTree>
    <p:extLst>
      <p:ext uri="{BB962C8B-B14F-4D97-AF65-F5344CB8AC3E}">
        <p14:creationId xmlns:p14="http://schemas.microsoft.com/office/powerpoint/2010/main" val="44984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6F3A5BB1-7EC8-4003-A30F-2668C0794F86}"/>
              </a:ext>
            </a:extLst>
          </p:cNvPr>
          <p:cNvGrpSpPr/>
          <p:nvPr/>
        </p:nvGrpSpPr>
        <p:grpSpPr>
          <a:xfrm>
            <a:off x="0" y="0"/>
            <a:ext cx="12192000" cy="1825625"/>
            <a:chOff x="0" y="0"/>
            <a:chExt cx="12192000" cy="1825625"/>
          </a:xfrm>
        </p:grpSpPr>
        <p:pic>
          <p:nvPicPr>
            <p:cNvPr id="11" name="Picture 10">
              <a:extLst>
                <a:ext uri="{FF2B5EF4-FFF2-40B4-BE49-F238E27FC236}">
                  <a16:creationId xmlns:a16="http://schemas.microsoft.com/office/drawing/2014/main" xmlns="" id="{BB687FF1-05AA-4439-AA39-E0BA1627657F}"/>
                </a:ext>
              </a:extLst>
            </p:cNvPr>
            <p:cNvPicPr>
              <a:picLocks noChangeAspect="1"/>
            </p:cNvPicPr>
            <p:nvPr/>
          </p:nvPicPr>
          <p:blipFill>
            <a:blip r:embed="rId3"/>
            <a:stretch>
              <a:fillRect/>
            </a:stretch>
          </p:blipFill>
          <p:spPr>
            <a:xfrm>
              <a:off x="0" y="0"/>
              <a:ext cx="12192000" cy="1825625"/>
            </a:xfrm>
            <a:prstGeom prst="rect">
              <a:avLst/>
            </a:prstGeom>
          </p:spPr>
        </p:pic>
        <p:sp>
          <p:nvSpPr>
            <p:cNvPr id="12" name="TextBox 11">
              <a:extLst>
                <a:ext uri="{FF2B5EF4-FFF2-40B4-BE49-F238E27FC236}">
                  <a16:creationId xmlns:a16="http://schemas.microsoft.com/office/drawing/2014/main" xmlns="" id="{C1E2A170-5B07-4F0D-8A4A-BB683647F70B}"/>
                </a:ext>
              </a:extLst>
            </p:cNvPr>
            <p:cNvSpPr txBox="1"/>
            <p:nvPr/>
          </p:nvSpPr>
          <p:spPr>
            <a:xfrm>
              <a:off x="7944594" y="736278"/>
              <a:ext cx="2620497" cy="1077218"/>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CC"/>
                  </a:solidFill>
                  <a:effectLst/>
                  <a:uLnTx/>
                  <a:uFillTx/>
                  <a:latin typeface="Calibri" panose="020F0502020204030204"/>
                  <a:ea typeface="+mn-ea"/>
                  <a:cs typeface="+mn-cs"/>
                </a:rPr>
                <a:t>MORE THAN CONQUERORS</a:t>
              </a:r>
              <a:endParaRPr kumimoji="0" lang="en-US" sz="3200" b="0" i="0" u="none" strike="noStrike" kern="1200" cap="none" spc="0" normalizeH="0" baseline="0" noProof="0" dirty="0">
                <a:ln>
                  <a:noFill/>
                </a:ln>
                <a:solidFill>
                  <a:srgbClr val="FFFFCC"/>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xmlns="" id="{4ECB12E1-12C4-4483-829C-C9A33997D55C}"/>
              </a:ext>
            </a:extLst>
          </p:cNvPr>
          <p:cNvSpPr>
            <a:spLocks noGrp="1"/>
          </p:cNvSpPr>
          <p:nvPr>
            <p:ph type="title"/>
          </p:nvPr>
        </p:nvSpPr>
        <p:spPr/>
        <p:txBody>
          <a:bodyPr/>
          <a:lstStyle/>
          <a:p>
            <a:r>
              <a:rPr lang="en-US" b="1" dirty="0">
                <a:solidFill>
                  <a:schemeClr val="bg1"/>
                </a:solidFill>
                <a:latin typeface="+mn-lt"/>
              </a:rPr>
              <a:t>Romans 14:1-13a</a:t>
            </a:r>
          </a:p>
        </p:txBody>
      </p:sp>
      <p:sp>
        <p:nvSpPr>
          <p:cNvPr id="5" name="Content Placeholder 4">
            <a:extLst>
              <a:ext uri="{FF2B5EF4-FFF2-40B4-BE49-F238E27FC236}">
                <a16:creationId xmlns:a16="http://schemas.microsoft.com/office/drawing/2014/main" xmlns="" id="{8310207C-5EF2-4223-A7DF-9793FB241587}"/>
              </a:ext>
            </a:extLst>
          </p:cNvPr>
          <p:cNvSpPr>
            <a:spLocks noGrp="1"/>
          </p:cNvSpPr>
          <p:nvPr>
            <p:ph idx="1"/>
          </p:nvPr>
        </p:nvSpPr>
        <p:spPr>
          <a:xfrm>
            <a:off x="838199" y="1825624"/>
            <a:ext cx="11060876" cy="5032375"/>
          </a:xfrm>
        </p:spPr>
        <p:txBody>
          <a:bodyPr>
            <a:normAutofit fontScale="92500"/>
          </a:bodyPr>
          <a:lstStyle/>
          <a:p>
            <a:pPr marL="0" indent="0">
              <a:buNone/>
            </a:pPr>
            <a:r>
              <a:rPr lang="en-US" sz="4000" dirty="0"/>
              <a:t>Now, why do you judge your brother?? (10-13)</a:t>
            </a:r>
          </a:p>
          <a:p>
            <a:r>
              <a:rPr lang="en-US" sz="3600" dirty="0"/>
              <a:t>Why do you show contempt for your brother? </a:t>
            </a:r>
          </a:p>
          <a:p>
            <a:pPr lvl="1"/>
            <a:r>
              <a:rPr lang="en-US" sz="3200" dirty="0"/>
              <a:t>Whom Christ died and rose for too</a:t>
            </a:r>
          </a:p>
          <a:p>
            <a:r>
              <a:rPr lang="en-US" sz="3600" dirty="0"/>
              <a:t>Ultimately, we all will face the same Judge</a:t>
            </a:r>
          </a:p>
          <a:p>
            <a:pPr lvl="1"/>
            <a:r>
              <a:rPr lang="en-US" sz="3200" i="1" dirty="0"/>
              <a:t>“every knee shall bow… every tongue shall confess” </a:t>
            </a:r>
            <a:r>
              <a:rPr lang="en-US" sz="3200" dirty="0"/>
              <a:t>(Isa. 45:23)</a:t>
            </a:r>
            <a:endParaRPr lang="en-US" dirty="0"/>
          </a:p>
          <a:p>
            <a:r>
              <a:rPr lang="en-US" sz="3600" dirty="0"/>
              <a:t>Each of us will be giving our account of ourselves to God</a:t>
            </a:r>
          </a:p>
          <a:p>
            <a:pPr lvl="1"/>
            <a:r>
              <a:rPr lang="en-US" sz="3200" dirty="0"/>
              <a:t>You and your brother whom you love  </a:t>
            </a:r>
          </a:p>
          <a:p>
            <a:r>
              <a:rPr lang="en-US" sz="3600" dirty="0"/>
              <a:t>Let’s stop judging one another’s opinions</a:t>
            </a:r>
          </a:p>
          <a:p>
            <a:pPr lvl="1"/>
            <a:r>
              <a:rPr lang="en-US" sz="3200" dirty="0"/>
              <a:t>Instead, let’s help each other be ready for judgment</a:t>
            </a:r>
          </a:p>
        </p:txBody>
      </p:sp>
    </p:spTree>
    <p:extLst>
      <p:ext uri="{BB962C8B-B14F-4D97-AF65-F5344CB8AC3E}">
        <p14:creationId xmlns:p14="http://schemas.microsoft.com/office/powerpoint/2010/main" val="151896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57BEA1-0304-4F9B-B45C-EC8D1815A42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59DD17B9-6D9F-4864-87C4-8F7A2218BAF4}"/>
              </a:ext>
            </a:extLst>
          </p:cNvPr>
          <p:cNvSpPr>
            <a:spLocks noGrp="1"/>
          </p:cNvSpPr>
          <p:nvPr>
            <p:ph idx="1"/>
          </p:nvPr>
        </p:nvSpPr>
        <p:spPr>
          <a:xfrm>
            <a:off x="838198" y="1825625"/>
            <a:ext cx="11147855" cy="4351338"/>
          </a:xfrm>
        </p:spPr>
        <p:txBody>
          <a:bodyPr>
            <a:normAutofit fontScale="92500" lnSpcReduction="10000"/>
          </a:bodyPr>
          <a:lstStyle/>
          <a:p>
            <a:r>
              <a:rPr lang="en-US" sz="5400" dirty="0">
                <a:solidFill>
                  <a:schemeClr val="accent2"/>
                </a:solidFill>
              </a:rPr>
              <a:t>We </a:t>
            </a:r>
            <a:r>
              <a:rPr lang="en-US" sz="5400" dirty="0"/>
              <a:t>Must Be Changed</a:t>
            </a:r>
          </a:p>
          <a:p>
            <a:pPr lvl="1"/>
            <a:r>
              <a:rPr lang="en-US" sz="5000" b="1" dirty="0"/>
              <a:t>Receive One Another </a:t>
            </a:r>
            <a:r>
              <a:rPr lang="en-US" sz="4600" b="1" dirty="0">
                <a:solidFill>
                  <a:prstClr val="white"/>
                </a:solidFill>
              </a:rPr>
              <a:t>(14:13b-15:7)</a:t>
            </a:r>
          </a:p>
          <a:p>
            <a:pPr marL="0" indent="0" algn="r">
              <a:buNone/>
            </a:pPr>
            <a:endParaRPr lang="en-US" sz="6600" dirty="0"/>
          </a:p>
          <a:p>
            <a:pPr marL="0" lvl="0" indent="0">
              <a:buNone/>
            </a:pPr>
            <a:r>
              <a:rPr lang="en-US" sz="4000" i="1" dirty="0">
                <a:solidFill>
                  <a:prstClr val="white"/>
                </a:solidFill>
              </a:rPr>
              <a:t>“And do not be conformed to this world, but be transformed by the renewing of your mind, that you may prove what is that good and acceptable and perfect will of God.” (12:2)</a:t>
            </a:r>
          </a:p>
        </p:txBody>
      </p:sp>
    </p:spTree>
    <p:extLst>
      <p:ext uri="{BB962C8B-B14F-4D97-AF65-F5344CB8AC3E}">
        <p14:creationId xmlns:p14="http://schemas.microsoft.com/office/powerpoint/2010/main" val="111228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6F3A5BB1-7EC8-4003-A30F-2668C0794F86}"/>
              </a:ext>
            </a:extLst>
          </p:cNvPr>
          <p:cNvGrpSpPr/>
          <p:nvPr/>
        </p:nvGrpSpPr>
        <p:grpSpPr>
          <a:xfrm>
            <a:off x="0" y="0"/>
            <a:ext cx="12192000" cy="1825625"/>
            <a:chOff x="0" y="0"/>
            <a:chExt cx="12192000" cy="1825625"/>
          </a:xfrm>
        </p:grpSpPr>
        <p:pic>
          <p:nvPicPr>
            <p:cNvPr id="11" name="Picture 10">
              <a:extLst>
                <a:ext uri="{FF2B5EF4-FFF2-40B4-BE49-F238E27FC236}">
                  <a16:creationId xmlns:a16="http://schemas.microsoft.com/office/drawing/2014/main" xmlns="" id="{BB687FF1-05AA-4439-AA39-E0BA1627657F}"/>
                </a:ext>
              </a:extLst>
            </p:cNvPr>
            <p:cNvPicPr>
              <a:picLocks noChangeAspect="1"/>
            </p:cNvPicPr>
            <p:nvPr/>
          </p:nvPicPr>
          <p:blipFill>
            <a:blip r:embed="rId3"/>
            <a:stretch>
              <a:fillRect/>
            </a:stretch>
          </p:blipFill>
          <p:spPr>
            <a:xfrm>
              <a:off x="0" y="0"/>
              <a:ext cx="12192000" cy="1825625"/>
            </a:xfrm>
            <a:prstGeom prst="rect">
              <a:avLst/>
            </a:prstGeom>
          </p:spPr>
        </p:pic>
        <p:sp>
          <p:nvSpPr>
            <p:cNvPr id="12" name="TextBox 11">
              <a:extLst>
                <a:ext uri="{FF2B5EF4-FFF2-40B4-BE49-F238E27FC236}">
                  <a16:creationId xmlns:a16="http://schemas.microsoft.com/office/drawing/2014/main" xmlns="" id="{C1E2A170-5B07-4F0D-8A4A-BB683647F70B}"/>
                </a:ext>
              </a:extLst>
            </p:cNvPr>
            <p:cNvSpPr txBox="1"/>
            <p:nvPr/>
          </p:nvSpPr>
          <p:spPr>
            <a:xfrm>
              <a:off x="7944594" y="736278"/>
              <a:ext cx="2620497" cy="1077218"/>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CC"/>
                  </a:solidFill>
                  <a:effectLst/>
                  <a:uLnTx/>
                  <a:uFillTx/>
                  <a:latin typeface="Calibri" panose="020F0502020204030204"/>
                  <a:ea typeface="+mn-ea"/>
                  <a:cs typeface="+mn-cs"/>
                </a:rPr>
                <a:t>MORE THAN CONQUERORS</a:t>
              </a:r>
              <a:endParaRPr kumimoji="0" lang="en-US" sz="3200" b="0" i="0" u="none" strike="noStrike" kern="1200" cap="none" spc="0" normalizeH="0" baseline="0" noProof="0" dirty="0">
                <a:ln>
                  <a:noFill/>
                </a:ln>
                <a:solidFill>
                  <a:srgbClr val="FFFFCC"/>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xmlns="" id="{4ECB12E1-12C4-4483-829C-C9A33997D55C}"/>
              </a:ext>
            </a:extLst>
          </p:cNvPr>
          <p:cNvSpPr>
            <a:spLocks noGrp="1"/>
          </p:cNvSpPr>
          <p:nvPr>
            <p:ph type="title"/>
          </p:nvPr>
        </p:nvSpPr>
        <p:spPr/>
        <p:txBody>
          <a:bodyPr/>
          <a:lstStyle/>
          <a:p>
            <a:r>
              <a:rPr lang="en-US" b="1" dirty="0">
                <a:solidFill>
                  <a:schemeClr val="bg1"/>
                </a:solidFill>
                <a:latin typeface="+mn-lt"/>
              </a:rPr>
              <a:t>Romans 14:14-15:7</a:t>
            </a:r>
          </a:p>
        </p:txBody>
      </p:sp>
      <p:sp>
        <p:nvSpPr>
          <p:cNvPr id="5" name="Content Placeholder 4">
            <a:extLst>
              <a:ext uri="{FF2B5EF4-FFF2-40B4-BE49-F238E27FC236}">
                <a16:creationId xmlns:a16="http://schemas.microsoft.com/office/drawing/2014/main" xmlns="" id="{8310207C-5EF2-4223-A7DF-9793FB241587}"/>
              </a:ext>
            </a:extLst>
          </p:cNvPr>
          <p:cNvSpPr>
            <a:spLocks noGrp="1"/>
          </p:cNvSpPr>
          <p:nvPr>
            <p:ph idx="1"/>
          </p:nvPr>
        </p:nvSpPr>
        <p:spPr>
          <a:xfrm>
            <a:off x="838199" y="1825624"/>
            <a:ext cx="11060876" cy="5032375"/>
          </a:xfrm>
        </p:spPr>
        <p:txBody>
          <a:bodyPr>
            <a:normAutofit fontScale="92500" lnSpcReduction="10000"/>
          </a:bodyPr>
          <a:lstStyle/>
          <a:p>
            <a:pPr marL="0" indent="0">
              <a:buNone/>
            </a:pPr>
            <a:r>
              <a:rPr lang="en-US" sz="4000" dirty="0"/>
              <a:t>Let’s focus on not causing our brother to sin (13b-18)</a:t>
            </a:r>
          </a:p>
          <a:p>
            <a:r>
              <a:rPr lang="en-US" sz="3600" dirty="0"/>
              <a:t>Nothing is unclean in and of itself</a:t>
            </a:r>
          </a:p>
          <a:p>
            <a:pPr lvl="1"/>
            <a:r>
              <a:rPr lang="en-US" sz="3200" dirty="0"/>
              <a:t>But, if one is not “fully convinced” it is unclean to that individual  </a:t>
            </a:r>
          </a:p>
          <a:p>
            <a:r>
              <a:rPr lang="en-US" sz="3600" dirty="0"/>
              <a:t>Still, if the exercise of my “right” </a:t>
            </a:r>
            <a:r>
              <a:rPr lang="en-US" sz="3600" dirty="0">
                <a:solidFill>
                  <a:schemeClr val="accent2"/>
                </a:solidFill>
              </a:rPr>
              <a:t>causes by brother to sin</a:t>
            </a:r>
          </a:p>
          <a:p>
            <a:pPr lvl="1"/>
            <a:r>
              <a:rPr lang="en-US" sz="3200" dirty="0"/>
              <a:t>I am not walking in love</a:t>
            </a:r>
          </a:p>
          <a:p>
            <a:pPr lvl="1"/>
            <a:r>
              <a:rPr lang="en-US" sz="3200" dirty="0"/>
              <a:t>I turn something “good” into something that destroys my brother</a:t>
            </a:r>
          </a:p>
          <a:p>
            <a:pPr lvl="1"/>
            <a:r>
              <a:rPr lang="en-US" sz="3200" dirty="0"/>
              <a:t>Choosing my rights over my brother is not kingdom living</a:t>
            </a:r>
          </a:p>
          <a:p>
            <a:r>
              <a:rPr lang="en-US" sz="3600" dirty="0"/>
              <a:t>Choose to serve Christ instead of self</a:t>
            </a:r>
          </a:p>
          <a:p>
            <a:pPr lvl="1"/>
            <a:r>
              <a:rPr lang="en-US" sz="3200" dirty="0"/>
              <a:t>That is acceptable to God</a:t>
            </a:r>
          </a:p>
          <a:p>
            <a:pPr lvl="1"/>
            <a:r>
              <a:rPr lang="en-US" sz="3200" dirty="0"/>
              <a:t>That attitude will bring unity</a:t>
            </a:r>
          </a:p>
        </p:txBody>
      </p:sp>
    </p:spTree>
    <p:extLst>
      <p:ext uri="{BB962C8B-B14F-4D97-AF65-F5344CB8AC3E}">
        <p14:creationId xmlns:p14="http://schemas.microsoft.com/office/powerpoint/2010/main" val="181532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6F3A5BB1-7EC8-4003-A30F-2668C0794F86}"/>
              </a:ext>
            </a:extLst>
          </p:cNvPr>
          <p:cNvGrpSpPr/>
          <p:nvPr/>
        </p:nvGrpSpPr>
        <p:grpSpPr>
          <a:xfrm>
            <a:off x="0" y="0"/>
            <a:ext cx="12192000" cy="1825625"/>
            <a:chOff x="0" y="0"/>
            <a:chExt cx="12192000" cy="1825625"/>
          </a:xfrm>
        </p:grpSpPr>
        <p:pic>
          <p:nvPicPr>
            <p:cNvPr id="11" name="Picture 10">
              <a:extLst>
                <a:ext uri="{FF2B5EF4-FFF2-40B4-BE49-F238E27FC236}">
                  <a16:creationId xmlns:a16="http://schemas.microsoft.com/office/drawing/2014/main" xmlns="" id="{BB687FF1-05AA-4439-AA39-E0BA1627657F}"/>
                </a:ext>
              </a:extLst>
            </p:cNvPr>
            <p:cNvPicPr>
              <a:picLocks noChangeAspect="1"/>
            </p:cNvPicPr>
            <p:nvPr/>
          </p:nvPicPr>
          <p:blipFill>
            <a:blip r:embed="rId3"/>
            <a:stretch>
              <a:fillRect/>
            </a:stretch>
          </p:blipFill>
          <p:spPr>
            <a:xfrm>
              <a:off x="0" y="0"/>
              <a:ext cx="12192000" cy="1825625"/>
            </a:xfrm>
            <a:prstGeom prst="rect">
              <a:avLst/>
            </a:prstGeom>
          </p:spPr>
        </p:pic>
        <p:sp>
          <p:nvSpPr>
            <p:cNvPr id="12" name="TextBox 11">
              <a:extLst>
                <a:ext uri="{FF2B5EF4-FFF2-40B4-BE49-F238E27FC236}">
                  <a16:creationId xmlns:a16="http://schemas.microsoft.com/office/drawing/2014/main" xmlns="" id="{C1E2A170-5B07-4F0D-8A4A-BB683647F70B}"/>
                </a:ext>
              </a:extLst>
            </p:cNvPr>
            <p:cNvSpPr txBox="1"/>
            <p:nvPr/>
          </p:nvSpPr>
          <p:spPr>
            <a:xfrm>
              <a:off x="7944594" y="736278"/>
              <a:ext cx="2620497" cy="1077218"/>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CC"/>
                  </a:solidFill>
                  <a:effectLst/>
                  <a:uLnTx/>
                  <a:uFillTx/>
                  <a:latin typeface="Calibri" panose="020F0502020204030204"/>
                  <a:ea typeface="+mn-ea"/>
                  <a:cs typeface="+mn-cs"/>
                </a:rPr>
                <a:t>MORE THAN CONQUERORS</a:t>
              </a:r>
              <a:endParaRPr kumimoji="0" lang="en-US" sz="3200" b="0" i="0" u="none" strike="noStrike" kern="1200" cap="none" spc="0" normalizeH="0" baseline="0" noProof="0" dirty="0">
                <a:ln>
                  <a:noFill/>
                </a:ln>
                <a:solidFill>
                  <a:srgbClr val="FFFFCC"/>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xmlns="" id="{4ECB12E1-12C4-4483-829C-C9A33997D55C}"/>
              </a:ext>
            </a:extLst>
          </p:cNvPr>
          <p:cNvSpPr>
            <a:spLocks noGrp="1"/>
          </p:cNvSpPr>
          <p:nvPr>
            <p:ph type="title"/>
          </p:nvPr>
        </p:nvSpPr>
        <p:spPr/>
        <p:txBody>
          <a:bodyPr/>
          <a:lstStyle/>
          <a:p>
            <a:r>
              <a:rPr lang="en-US" b="1" dirty="0">
                <a:solidFill>
                  <a:schemeClr val="bg1"/>
                </a:solidFill>
                <a:latin typeface="+mn-lt"/>
              </a:rPr>
              <a:t>Romans 14:14-15:7</a:t>
            </a:r>
          </a:p>
        </p:txBody>
      </p:sp>
      <p:sp>
        <p:nvSpPr>
          <p:cNvPr id="5" name="Content Placeholder 4">
            <a:extLst>
              <a:ext uri="{FF2B5EF4-FFF2-40B4-BE49-F238E27FC236}">
                <a16:creationId xmlns:a16="http://schemas.microsoft.com/office/drawing/2014/main" xmlns="" id="{8310207C-5EF2-4223-A7DF-9793FB241587}"/>
              </a:ext>
            </a:extLst>
          </p:cNvPr>
          <p:cNvSpPr>
            <a:spLocks noGrp="1"/>
          </p:cNvSpPr>
          <p:nvPr>
            <p:ph idx="1"/>
          </p:nvPr>
        </p:nvSpPr>
        <p:spPr>
          <a:xfrm>
            <a:off x="838199" y="1825624"/>
            <a:ext cx="11135498" cy="5032375"/>
          </a:xfrm>
        </p:spPr>
        <p:txBody>
          <a:bodyPr>
            <a:normAutofit fontScale="92500"/>
          </a:bodyPr>
          <a:lstStyle/>
          <a:p>
            <a:pPr marL="0" indent="0">
              <a:buNone/>
            </a:pPr>
            <a:r>
              <a:rPr lang="en-US" sz="4000" dirty="0"/>
              <a:t>Pursue peace and things that build </a:t>
            </a:r>
            <a:r>
              <a:rPr lang="en-US" sz="4000" dirty="0" smtClean="0"/>
              <a:t>up </a:t>
            </a:r>
            <a:r>
              <a:rPr lang="en-US" sz="4000" dirty="0"/>
              <a:t>(19-23)</a:t>
            </a:r>
          </a:p>
          <a:p>
            <a:r>
              <a:rPr lang="en-US" sz="3600" dirty="0"/>
              <a:t>Don’t destroy your brother…</a:t>
            </a:r>
          </a:p>
          <a:p>
            <a:pPr lvl="1"/>
            <a:r>
              <a:rPr lang="en-US" sz="3200" dirty="0"/>
              <a:t>“the work of God”/“for whom Christ died”(15)/God’s “servant” (4) </a:t>
            </a:r>
          </a:p>
          <a:p>
            <a:pPr marL="0" indent="0">
              <a:buNone/>
            </a:pPr>
            <a:r>
              <a:rPr lang="en-US" sz="3600" dirty="0"/>
              <a:t>		… for the sake of a liberty</a:t>
            </a:r>
          </a:p>
          <a:p>
            <a:r>
              <a:rPr lang="en-US" sz="3600" dirty="0"/>
              <a:t>Give up any liberty that might cause your brother to sin</a:t>
            </a:r>
          </a:p>
          <a:p>
            <a:r>
              <a:rPr lang="en-US" sz="3600" dirty="0"/>
              <a:t>Even if your “faith” approves a personal practice</a:t>
            </a:r>
          </a:p>
          <a:p>
            <a:pPr lvl="1"/>
            <a:r>
              <a:rPr lang="en-US" sz="3200" dirty="0"/>
              <a:t>Happily keep that to yourself, rather than hurt your brother </a:t>
            </a:r>
          </a:p>
          <a:p>
            <a:pPr lvl="1"/>
            <a:r>
              <a:rPr lang="en-US" sz="3200" dirty="0"/>
              <a:t>And, in harming your brother, condemn yourself</a:t>
            </a:r>
          </a:p>
          <a:p>
            <a:r>
              <a:rPr lang="en-US" sz="3600" dirty="0"/>
              <a:t>Remember, if one can’t “eat from faith”, he sins</a:t>
            </a:r>
          </a:p>
        </p:txBody>
      </p:sp>
    </p:spTree>
    <p:extLst>
      <p:ext uri="{BB962C8B-B14F-4D97-AF65-F5344CB8AC3E}">
        <p14:creationId xmlns:p14="http://schemas.microsoft.com/office/powerpoint/2010/main" val="206025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6F3A5BB1-7EC8-4003-A30F-2668C0794F86}"/>
              </a:ext>
            </a:extLst>
          </p:cNvPr>
          <p:cNvGrpSpPr/>
          <p:nvPr/>
        </p:nvGrpSpPr>
        <p:grpSpPr>
          <a:xfrm>
            <a:off x="0" y="0"/>
            <a:ext cx="12192000" cy="1825625"/>
            <a:chOff x="0" y="0"/>
            <a:chExt cx="12192000" cy="1825625"/>
          </a:xfrm>
        </p:grpSpPr>
        <p:pic>
          <p:nvPicPr>
            <p:cNvPr id="11" name="Picture 10">
              <a:extLst>
                <a:ext uri="{FF2B5EF4-FFF2-40B4-BE49-F238E27FC236}">
                  <a16:creationId xmlns:a16="http://schemas.microsoft.com/office/drawing/2014/main" xmlns="" id="{BB687FF1-05AA-4439-AA39-E0BA1627657F}"/>
                </a:ext>
              </a:extLst>
            </p:cNvPr>
            <p:cNvPicPr>
              <a:picLocks noChangeAspect="1"/>
            </p:cNvPicPr>
            <p:nvPr/>
          </p:nvPicPr>
          <p:blipFill>
            <a:blip r:embed="rId3"/>
            <a:stretch>
              <a:fillRect/>
            </a:stretch>
          </p:blipFill>
          <p:spPr>
            <a:xfrm>
              <a:off x="0" y="0"/>
              <a:ext cx="12192000" cy="1825625"/>
            </a:xfrm>
            <a:prstGeom prst="rect">
              <a:avLst/>
            </a:prstGeom>
          </p:spPr>
        </p:pic>
        <p:sp>
          <p:nvSpPr>
            <p:cNvPr id="12" name="TextBox 11">
              <a:extLst>
                <a:ext uri="{FF2B5EF4-FFF2-40B4-BE49-F238E27FC236}">
                  <a16:creationId xmlns:a16="http://schemas.microsoft.com/office/drawing/2014/main" xmlns="" id="{C1E2A170-5B07-4F0D-8A4A-BB683647F70B}"/>
                </a:ext>
              </a:extLst>
            </p:cNvPr>
            <p:cNvSpPr txBox="1"/>
            <p:nvPr/>
          </p:nvSpPr>
          <p:spPr>
            <a:xfrm>
              <a:off x="7944594" y="736278"/>
              <a:ext cx="2620497" cy="1077218"/>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CC"/>
                  </a:solidFill>
                  <a:effectLst/>
                  <a:uLnTx/>
                  <a:uFillTx/>
                  <a:latin typeface="Calibri" panose="020F0502020204030204"/>
                  <a:ea typeface="+mn-ea"/>
                  <a:cs typeface="+mn-cs"/>
                </a:rPr>
                <a:t>MORE THAN CONQUERORS</a:t>
              </a:r>
              <a:endParaRPr kumimoji="0" lang="en-US" sz="3200" b="0" i="0" u="none" strike="noStrike" kern="1200" cap="none" spc="0" normalizeH="0" baseline="0" noProof="0" dirty="0">
                <a:ln>
                  <a:noFill/>
                </a:ln>
                <a:solidFill>
                  <a:srgbClr val="FFFFCC"/>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xmlns="" id="{4ECB12E1-12C4-4483-829C-C9A33997D55C}"/>
              </a:ext>
            </a:extLst>
          </p:cNvPr>
          <p:cNvSpPr>
            <a:spLocks noGrp="1"/>
          </p:cNvSpPr>
          <p:nvPr>
            <p:ph type="title"/>
          </p:nvPr>
        </p:nvSpPr>
        <p:spPr/>
        <p:txBody>
          <a:bodyPr/>
          <a:lstStyle/>
          <a:p>
            <a:r>
              <a:rPr lang="en-US" b="1" dirty="0">
                <a:solidFill>
                  <a:schemeClr val="bg1"/>
                </a:solidFill>
                <a:latin typeface="+mn-lt"/>
              </a:rPr>
              <a:t>Romans 14:14-15:7</a:t>
            </a:r>
          </a:p>
        </p:txBody>
      </p:sp>
      <p:sp>
        <p:nvSpPr>
          <p:cNvPr id="5" name="Content Placeholder 4">
            <a:extLst>
              <a:ext uri="{FF2B5EF4-FFF2-40B4-BE49-F238E27FC236}">
                <a16:creationId xmlns:a16="http://schemas.microsoft.com/office/drawing/2014/main" xmlns="" id="{8310207C-5EF2-4223-A7DF-9793FB241587}"/>
              </a:ext>
            </a:extLst>
          </p:cNvPr>
          <p:cNvSpPr>
            <a:spLocks noGrp="1"/>
          </p:cNvSpPr>
          <p:nvPr>
            <p:ph idx="1"/>
          </p:nvPr>
        </p:nvSpPr>
        <p:spPr>
          <a:xfrm>
            <a:off x="838199" y="1825624"/>
            <a:ext cx="11135498" cy="5032375"/>
          </a:xfrm>
        </p:spPr>
        <p:txBody>
          <a:bodyPr>
            <a:normAutofit/>
          </a:bodyPr>
          <a:lstStyle/>
          <a:p>
            <a:pPr marL="0" indent="0">
              <a:buNone/>
            </a:pPr>
            <a:r>
              <a:rPr lang="en-US" sz="4000" dirty="0"/>
              <a:t>Strength is measured by what it does not do (15:1-3)</a:t>
            </a:r>
          </a:p>
          <a:p>
            <a:r>
              <a:rPr lang="en-US" sz="3600" dirty="0"/>
              <a:t>The duty of the “strong brother”</a:t>
            </a:r>
          </a:p>
          <a:p>
            <a:r>
              <a:rPr lang="en-US" sz="3600" dirty="0"/>
              <a:t>Demonstrate your strength with patience toward others</a:t>
            </a:r>
          </a:p>
          <a:p>
            <a:pPr lvl="1"/>
            <a:r>
              <a:rPr lang="en-US" sz="3200" dirty="0"/>
              <a:t>Not in exercise or defense of </a:t>
            </a:r>
            <a:r>
              <a:rPr lang="en-US" sz="3200" i="1" dirty="0" smtClean="0"/>
              <a:t>strong</a:t>
            </a:r>
            <a:r>
              <a:rPr lang="en-US" sz="3200" dirty="0" smtClean="0"/>
              <a:t> personal convictions</a:t>
            </a:r>
            <a:endParaRPr lang="en-US" sz="3200" dirty="0"/>
          </a:p>
          <a:p>
            <a:r>
              <a:rPr lang="en-US" sz="3600" dirty="0"/>
              <a:t>Put our neighbors needs above our own</a:t>
            </a:r>
          </a:p>
          <a:p>
            <a:pPr lvl="1"/>
            <a:r>
              <a:rPr lang="en-US" sz="3200" dirty="0"/>
              <a:t>Value building others up above pleasing self</a:t>
            </a:r>
          </a:p>
          <a:p>
            <a:r>
              <a:rPr lang="en-US" sz="3600" dirty="0"/>
              <a:t>Putting others before self is what Christ did</a:t>
            </a:r>
          </a:p>
          <a:p>
            <a:pPr lvl="1"/>
            <a:r>
              <a:rPr lang="en-US" sz="3200" dirty="0"/>
              <a:t>And was prophesied to do (Ps. 69:9) </a:t>
            </a:r>
            <a:endParaRPr lang="en-US" sz="2800" dirty="0"/>
          </a:p>
          <a:p>
            <a:endParaRPr lang="en-US" sz="3600" dirty="0"/>
          </a:p>
        </p:txBody>
      </p:sp>
    </p:spTree>
    <p:extLst>
      <p:ext uri="{BB962C8B-B14F-4D97-AF65-F5344CB8AC3E}">
        <p14:creationId xmlns:p14="http://schemas.microsoft.com/office/powerpoint/2010/main" val="337718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6F3A5BB1-7EC8-4003-A30F-2668C0794F86}"/>
              </a:ext>
            </a:extLst>
          </p:cNvPr>
          <p:cNvGrpSpPr/>
          <p:nvPr/>
        </p:nvGrpSpPr>
        <p:grpSpPr>
          <a:xfrm>
            <a:off x="0" y="0"/>
            <a:ext cx="12192000" cy="1825625"/>
            <a:chOff x="0" y="0"/>
            <a:chExt cx="12192000" cy="1825625"/>
          </a:xfrm>
        </p:grpSpPr>
        <p:pic>
          <p:nvPicPr>
            <p:cNvPr id="11" name="Picture 10">
              <a:extLst>
                <a:ext uri="{FF2B5EF4-FFF2-40B4-BE49-F238E27FC236}">
                  <a16:creationId xmlns:a16="http://schemas.microsoft.com/office/drawing/2014/main" xmlns="" id="{BB687FF1-05AA-4439-AA39-E0BA1627657F}"/>
                </a:ext>
              </a:extLst>
            </p:cNvPr>
            <p:cNvPicPr>
              <a:picLocks noChangeAspect="1"/>
            </p:cNvPicPr>
            <p:nvPr/>
          </p:nvPicPr>
          <p:blipFill>
            <a:blip r:embed="rId3"/>
            <a:stretch>
              <a:fillRect/>
            </a:stretch>
          </p:blipFill>
          <p:spPr>
            <a:xfrm>
              <a:off x="0" y="0"/>
              <a:ext cx="12192000" cy="1825625"/>
            </a:xfrm>
            <a:prstGeom prst="rect">
              <a:avLst/>
            </a:prstGeom>
          </p:spPr>
        </p:pic>
        <p:sp>
          <p:nvSpPr>
            <p:cNvPr id="12" name="TextBox 11">
              <a:extLst>
                <a:ext uri="{FF2B5EF4-FFF2-40B4-BE49-F238E27FC236}">
                  <a16:creationId xmlns:a16="http://schemas.microsoft.com/office/drawing/2014/main" xmlns="" id="{C1E2A170-5B07-4F0D-8A4A-BB683647F70B}"/>
                </a:ext>
              </a:extLst>
            </p:cNvPr>
            <p:cNvSpPr txBox="1"/>
            <p:nvPr/>
          </p:nvSpPr>
          <p:spPr>
            <a:xfrm>
              <a:off x="7944594" y="736278"/>
              <a:ext cx="2620497" cy="1077218"/>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CC"/>
                  </a:solidFill>
                  <a:effectLst/>
                  <a:uLnTx/>
                  <a:uFillTx/>
                  <a:latin typeface="Calibri" panose="020F0502020204030204"/>
                  <a:ea typeface="+mn-ea"/>
                  <a:cs typeface="+mn-cs"/>
                </a:rPr>
                <a:t>MORE THAN CONQUERORS</a:t>
              </a:r>
              <a:endParaRPr kumimoji="0" lang="en-US" sz="3200" b="0" i="0" u="none" strike="noStrike" kern="1200" cap="none" spc="0" normalizeH="0" baseline="0" noProof="0" dirty="0">
                <a:ln>
                  <a:noFill/>
                </a:ln>
                <a:solidFill>
                  <a:srgbClr val="FFFFCC"/>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xmlns="" id="{4ECB12E1-12C4-4483-829C-C9A33997D55C}"/>
              </a:ext>
            </a:extLst>
          </p:cNvPr>
          <p:cNvSpPr>
            <a:spLocks noGrp="1"/>
          </p:cNvSpPr>
          <p:nvPr>
            <p:ph type="title"/>
          </p:nvPr>
        </p:nvSpPr>
        <p:spPr/>
        <p:txBody>
          <a:bodyPr/>
          <a:lstStyle/>
          <a:p>
            <a:r>
              <a:rPr lang="en-US" b="1" dirty="0">
                <a:solidFill>
                  <a:schemeClr val="bg1"/>
                </a:solidFill>
                <a:latin typeface="+mn-lt"/>
              </a:rPr>
              <a:t>Romans 14:14-15:7</a:t>
            </a:r>
          </a:p>
        </p:txBody>
      </p:sp>
      <p:sp>
        <p:nvSpPr>
          <p:cNvPr id="5" name="Content Placeholder 4">
            <a:extLst>
              <a:ext uri="{FF2B5EF4-FFF2-40B4-BE49-F238E27FC236}">
                <a16:creationId xmlns:a16="http://schemas.microsoft.com/office/drawing/2014/main" xmlns="" id="{8310207C-5EF2-4223-A7DF-9793FB241587}"/>
              </a:ext>
            </a:extLst>
          </p:cNvPr>
          <p:cNvSpPr>
            <a:spLocks noGrp="1"/>
          </p:cNvSpPr>
          <p:nvPr>
            <p:ph idx="1"/>
          </p:nvPr>
        </p:nvSpPr>
        <p:spPr>
          <a:xfrm>
            <a:off x="838199" y="1825624"/>
            <a:ext cx="11135498" cy="5032375"/>
          </a:xfrm>
        </p:spPr>
        <p:txBody>
          <a:bodyPr>
            <a:normAutofit lnSpcReduction="10000"/>
          </a:bodyPr>
          <a:lstStyle/>
          <a:p>
            <a:pPr marL="0" indent="0">
              <a:buNone/>
            </a:pPr>
            <a:r>
              <a:rPr lang="en-US" sz="4000" dirty="0"/>
              <a:t>Our hope is bound up in His example (15:4-7)</a:t>
            </a:r>
          </a:p>
          <a:p>
            <a:r>
              <a:rPr lang="en-US" sz="3600" dirty="0"/>
              <a:t>Learn </a:t>
            </a:r>
            <a:r>
              <a:rPr lang="en-US" sz="3600" dirty="0" smtClean="0"/>
              <a:t>from what </a:t>
            </a:r>
            <a:r>
              <a:rPr lang="en-US" sz="3600" dirty="0"/>
              <a:t>has been revealed about the Christ</a:t>
            </a:r>
          </a:p>
          <a:p>
            <a:pPr lvl="1"/>
            <a:r>
              <a:rPr lang="en-US" sz="3200" dirty="0"/>
              <a:t>About God’s patience, love and forbearance  </a:t>
            </a:r>
          </a:p>
          <a:p>
            <a:pPr lvl="1"/>
            <a:r>
              <a:rPr lang="en-US" sz="3200" dirty="0"/>
              <a:t>About the character God desires in His people</a:t>
            </a:r>
          </a:p>
          <a:p>
            <a:pPr lvl="1"/>
            <a:r>
              <a:rPr lang="en-US" sz="3200" dirty="0"/>
              <a:t>About God’s faithfulness to deliver His people</a:t>
            </a:r>
          </a:p>
          <a:p>
            <a:r>
              <a:rPr lang="en-US" sz="3600" dirty="0"/>
              <a:t>Let these things comfort us with hope</a:t>
            </a:r>
          </a:p>
          <a:p>
            <a:pPr lvl="1"/>
            <a:r>
              <a:rPr lang="en-US" sz="3200" dirty="0"/>
              <a:t>And teach us to live with patience</a:t>
            </a:r>
          </a:p>
          <a:p>
            <a:r>
              <a:rPr lang="en-US" sz="3600" dirty="0"/>
              <a:t>Be like-minded toward one another, </a:t>
            </a:r>
            <a:r>
              <a:rPr lang="en-US" sz="3600" dirty="0">
                <a:solidFill>
                  <a:schemeClr val="accent2"/>
                </a:solidFill>
              </a:rPr>
              <a:t>in accord with Christ </a:t>
            </a:r>
          </a:p>
          <a:p>
            <a:r>
              <a:rPr lang="en-US" sz="3600" dirty="0"/>
              <a:t>Receive one another, </a:t>
            </a:r>
            <a:r>
              <a:rPr lang="en-US" sz="3600" i="1" dirty="0"/>
              <a:t>“as Christ has also received us”</a:t>
            </a:r>
          </a:p>
        </p:txBody>
      </p:sp>
    </p:spTree>
    <p:extLst>
      <p:ext uri="{BB962C8B-B14F-4D97-AF65-F5344CB8AC3E}">
        <p14:creationId xmlns:p14="http://schemas.microsoft.com/office/powerpoint/2010/main" val="47430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6F3A5BB1-7EC8-4003-A30F-2668C0794F86}"/>
              </a:ext>
            </a:extLst>
          </p:cNvPr>
          <p:cNvGrpSpPr/>
          <p:nvPr/>
        </p:nvGrpSpPr>
        <p:grpSpPr>
          <a:xfrm>
            <a:off x="0" y="0"/>
            <a:ext cx="12192000" cy="1825625"/>
            <a:chOff x="0" y="0"/>
            <a:chExt cx="12192000" cy="1825625"/>
          </a:xfrm>
        </p:grpSpPr>
        <p:pic>
          <p:nvPicPr>
            <p:cNvPr id="11" name="Picture 10">
              <a:extLst>
                <a:ext uri="{FF2B5EF4-FFF2-40B4-BE49-F238E27FC236}">
                  <a16:creationId xmlns:a16="http://schemas.microsoft.com/office/drawing/2014/main" xmlns="" id="{BB687FF1-05AA-4439-AA39-E0BA1627657F}"/>
                </a:ext>
              </a:extLst>
            </p:cNvPr>
            <p:cNvPicPr>
              <a:picLocks noChangeAspect="1"/>
            </p:cNvPicPr>
            <p:nvPr/>
          </p:nvPicPr>
          <p:blipFill>
            <a:blip r:embed="rId2"/>
            <a:stretch>
              <a:fillRect/>
            </a:stretch>
          </p:blipFill>
          <p:spPr>
            <a:xfrm>
              <a:off x="0" y="0"/>
              <a:ext cx="12192000" cy="1825625"/>
            </a:xfrm>
            <a:prstGeom prst="rect">
              <a:avLst/>
            </a:prstGeom>
          </p:spPr>
        </p:pic>
        <p:sp>
          <p:nvSpPr>
            <p:cNvPr id="12" name="TextBox 11">
              <a:extLst>
                <a:ext uri="{FF2B5EF4-FFF2-40B4-BE49-F238E27FC236}">
                  <a16:creationId xmlns:a16="http://schemas.microsoft.com/office/drawing/2014/main" xmlns="" id="{C1E2A170-5B07-4F0D-8A4A-BB683647F70B}"/>
                </a:ext>
              </a:extLst>
            </p:cNvPr>
            <p:cNvSpPr txBox="1"/>
            <p:nvPr/>
          </p:nvSpPr>
          <p:spPr>
            <a:xfrm>
              <a:off x="7944594" y="736278"/>
              <a:ext cx="2620497" cy="1077218"/>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CC"/>
                  </a:solidFill>
                  <a:effectLst/>
                  <a:uLnTx/>
                  <a:uFillTx/>
                  <a:latin typeface="Calibri" panose="020F0502020204030204"/>
                  <a:ea typeface="+mn-ea"/>
                  <a:cs typeface="+mn-cs"/>
                </a:rPr>
                <a:t>MORE THAN CONQUERORS</a:t>
              </a:r>
              <a:endParaRPr kumimoji="0" lang="en-US" sz="3200" b="0" i="0" u="none" strike="noStrike" kern="1200" cap="none" spc="0" normalizeH="0" baseline="0" noProof="0" dirty="0">
                <a:ln>
                  <a:noFill/>
                </a:ln>
                <a:solidFill>
                  <a:srgbClr val="FFFFCC"/>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xmlns="" id="{4ECB12E1-12C4-4483-829C-C9A33997D55C}"/>
              </a:ext>
            </a:extLst>
          </p:cNvPr>
          <p:cNvSpPr>
            <a:spLocks noGrp="1"/>
          </p:cNvSpPr>
          <p:nvPr>
            <p:ph type="title"/>
          </p:nvPr>
        </p:nvSpPr>
        <p:spPr/>
        <p:txBody>
          <a:bodyPr/>
          <a:lstStyle/>
          <a:p>
            <a:r>
              <a:rPr lang="en-US" b="1" dirty="0">
                <a:solidFill>
                  <a:schemeClr val="bg1"/>
                </a:solidFill>
                <a:latin typeface="+mn-lt"/>
              </a:rPr>
              <a:t>OVERVIEW</a:t>
            </a:r>
          </a:p>
        </p:txBody>
      </p:sp>
      <p:sp>
        <p:nvSpPr>
          <p:cNvPr id="5" name="Content Placeholder 4">
            <a:extLst>
              <a:ext uri="{FF2B5EF4-FFF2-40B4-BE49-F238E27FC236}">
                <a16:creationId xmlns:a16="http://schemas.microsoft.com/office/drawing/2014/main" xmlns="" id="{8310207C-5EF2-4223-A7DF-9793FB241587}"/>
              </a:ext>
            </a:extLst>
          </p:cNvPr>
          <p:cNvSpPr>
            <a:spLocks noGrp="1"/>
          </p:cNvSpPr>
          <p:nvPr>
            <p:ph idx="1"/>
          </p:nvPr>
        </p:nvSpPr>
        <p:spPr>
          <a:xfrm>
            <a:off x="838200" y="1825624"/>
            <a:ext cx="10515600" cy="5032375"/>
          </a:xfrm>
        </p:spPr>
        <p:txBody>
          <a:bodyPr>
            <a:normAutofit/>
          </a:bodyPr>
          <a:lstStyle/>
          <a:p>
            <a:pPr lvl="0"/>
            <a:r>
              <a:rPr lang="en-US" sz="4000" dirty="0">
                <a:solidFill>
                  <a:prstClr val="white"/>
                </a:solidFill>
              </a:rPr>
              <a:t>Paul's Plans (15:8-33)</a:t>
            </a:r>
          </a:p>
          <a:p>
            <a:pPr lvl="1"/>
            <a:r>
              <a:rPr lang="en-US" sz="3600" dirty="0">
                <a:solidFill>
                  <a:prstClr val="white"/>
                </a:solidFill>
              </a:rPr>
              <a:t>His “aim” to preach the gospel</a:t>
            </a:r>
          </a:p>
          <a:p>
            <a:pPr lvl="1"/>
            <a:r>
              <a:rPr lang="en-US" sz="3600" dirty="0">
                <a:solidFill>
                  <a:prstClr val="white"/>
                </a:solidFill>
              </a:rPr>
              <a:t>His plans to come to Rome</a:t>
            </a:r>
          </a:p>
          <a:p>
            <a:pPr marL="457200" lvl="1" indent="0">
              <a:buNone/>
            </a:pPr>
            <a:endParaRPr lang="en-US" sz="3600" dirty="0">
              <a:solidFill>
                <a:prstClr val="white"/>
              </a:solidFill>
            </a:endParaRPr>
          </a:p>
          <a:p>
            <a:pPr lvl="0"/>
            <a:r>
              <a:rPr lang="en-US" sz="4000" dirty="0">
                <a:solidFill>
                  <a:prstClr val="white"/>
                </a:solidFill>
              </a:rPr>
              <a:t>Greetings and Closing (16:1-27)</a:t>
            </a:r>
          </a:p>
          <a:p>
            <a:pPr lvl="1"/>
            <a:r>
              <a:rPr lang="en-US" sz="3600" dirty="0">
                <a:solidFill>
                  <a:prstClr val="white"/>
                </a:solidFill>
              </a:rPr>
              <a:t>Personal salutations</a:t>
            </a:r>
          </a:p>
          <a:p>
            <a:pPr lvl="1"/>
            <a:r>
              <a:rPr lang="en-US" sz="3600" dirty="0">
                <a:solidFill>
                  <a:prstClr val="white"/>
                </a:solidFill>
              </a:rPr>
              <a:t>Final exhortations</a:t>
            </a:r>
          </a:p>
          <a:p>
            <a:pPr lvl="2"/>
            <a:r>
              <a:rPr lang="en-US" sz="3200" dirty="0">
                <a:solidFill>
                  <a:prstClr val="white"/>
                </a:solidFill>
              </a:rPr>
              <a:t>16:25-27</a:t>
            </a:r>
          </a:p>
        </p:txBody>
      </p:sp>
    </p:spTree>
    <p:extLst>
      <p:ext uri="{BB962C8B-B14F-4D97-AF65-F5344CB8AC3E}">
        <p14:creationId xmlns:p14="http://schemas.microsoft.com/office/powerpoint/2010/main" val="1808493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57BEA1-0304-4F9B-B45C-EC8D1815A424}"/>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xmlns="" id="{59DD17B9-6D9F-4864-87C4-8F7A2218BAF4}"/>
              </a:ext>
            </a:extLst>
          </p:cNvPr>
          <p:cNvSpPr>
            <a:spLocks noGrp="1"/>
          </p:cNvSpPr>
          <p:nvPr>
            <p:ph idx="1"/>
          </p:nvPr>
        </p:nvSpPr>
        <p:spPr/>
        <p:txBody>
          <a:bodyPr/>
          <a:lstStyle/>
          <a:p>
            <a:pPr marL="0" indent="0" algn="r">
              <a:buNone/>
            </a:pPr>
            <a:r>
              <a:rPr lang="en-US" sz="6600" dirty="0"/>
              <a:t>“</a:t>
            </a:r>
            <a:r>
              <a:rPr lang="en-US" sz="6600" dirty="0">
                <a:latin typeface="+mj-lt"/>
              </a:rPr>
              <a:t>Yet in all these things we are </a:t>
            </a:r>
            <a:r>
              <a:rPr lang="en-US" sz="6600" b="1" dirty="0">
                <a:solidFill>
                  <a:schemeClr val="accent2"/>
                </a:solidFill>
              </a:rPr>
              <a:t>more than conquerors </a:t>
            </a:r>
            <a:r>
              <a:rPr lang="en-US" sz="6600" dirty="0">
                <a:latin typeface="+mj-lt"/>
              </a:rPr>
              <a:t>through Him who loved us</a:t>
            </a:r>
            <a:r>
              <a:rPr lang="en-US" sz="6600" dirty="0"/>
              <a:t>.”</a:t>
            </a:r>
          </a:p>
          <a:p>
            <a:pPr marL="0" indent="0" algn="r">
              <a:buNone/>
            </a:pPr>
            <a:r>
              <a:rPr lang="en-US" dirty="0"/>
              <a:t>-Romans 8:37 (NKJV)</a:t>
            </a:r>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2799710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0F6AAD9-6002-422C-A58A-AC3ECB5803F4}"/>
              </a:ext>
            </a:extLst>
          </p:cNvPr>
          <p:cNvSpPr txBox="1"/>
          <p:nvPr/>
        </p:nvSpPr>
        <p:spPr>
          <a:xfrm>
            <a:off x="1582617" y="2965933"/>
            <a:ext cx="8757137" cy="1446550"/>
          </a:xfrm>
          <a:prstGeom prst="rect">
            <a:avLst/>
          </a:prstGeom>
          <a:noFill/>
        </p:spPr>
        <p:txBody>
          <a:bodyPr wrap="square" rtlCol="0">
            <a:spAutoFit/>
          </a:bodyPr>
          <a:lstStyle/>
          <a:p>
            <a:pPr algn="ctr"/>
            <a:r>
              <a:rPr lang="en-US" sz="4400" dirty="0"/>
              <a:t>Thank you for your attention and participation</a:t>
            </a:r>
          </a:p>
        </p:txBody>
      </p:sp>
    </p:spTree>
    <p:extLst>
      <p:ext uri="{BB962C8B-B14F-4D97-AF65-F5344CB8AC3E}">
        <p14:creationId xmlns:p14="http://schemas.microsoft.com/office/powerpoint/2010/main" val="42846113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89E65D-E3F7-4BEE-AB64-B26AD5B3389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3532FB58-88C8-4CD3-882F-418C722176F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93215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4A7492FA-887C-4073-97E5-BCB694FD9DE5}"/>
              </a:ext>
            </a:extLst>
          </p:cNvPr>
          <p:cNvGrpSpPr/>
          <p:nvPr/>
        </p:nvGrpSpPr>
        <p:grpSpPr>
          <a:xfrm>
            <a:off x="0" y="0"/>
            <a:ext cx="12192000" cy="1825625"/>
            <a:chOff x="0" y="0"/>
            <a:chExt cx="12192000" cy="1825625"/>
          </a:xfrm>
        </p:grpSpPr>
        <p:pic>
          <p:nvPicPr>
            <p:cNvPr id="10" name="Picture 9">
              <a:extLst>
                <a:ext uri="{FF2B5EF4-FFF2-40B4-BE49-F238E27FC236}">
                  <a16:creationId xmlns:a16="http://schemas.microsoft.com/office/drawing/2014/main" xmlns="" id="{32D201FC-D200-4015-AE5B-5BBF1F80D10B}"/>
                </a:ext>
              </a:extLst>
            </p:cNvPr>
            <p:cNvPicPr>
              <a:picLocks noChangeAspect="1"/>
            </p:cNvPicPr>
            <p:nvPr/>
          </p:nvPicPr>
          <p:blipFill>
            <a:blip r:embed="rId3"/>
            <a:stretch>
              <a:fillRect/>
            </a:stretch>
          </p:blipFill>
          <p:spPr>
            <a:xfrm>
              <a:off x="0" y="0"/>
              <a:ext cx="12192000" cy="1825625"/>
            </a:xfrm>
            <a:prstGeom prst="rect">
              <a:avLst/>
            </a:prstGeom>
          </p:spPr>
        </p:pic>
        <p:sp>
          <p:nvSpPr>
            <p:cNvPr id="11" name="TextBox 10">
              <a:extLst>
                <a:ext uri="{FF2B5EF4-FFF2-40B4-BE49-F238E27FC236}">
                  <a16:creationId xmlns:a16="http://schemas.microsoft.com/office/drawing/2014/main" xmlns="" id="{937A8EFF-87A2-40E6-81FB-FE74431EA535}"/>
                </a:ext>
              </a:extLst>
            </p:cNvPr>
            <p:cNvSpPr txBox="1"/>
            <p:nvPr/>
          </p:nvSpPr>
          <p:spPr>
            <a:xfrm>
              <a:off x="7944594" y="736278"/>
              <a:ext cx="2620497" cy="1077218"/>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CC"/>
                  </a:solidFill>
                  <a:effectLst/>
                  <a:uLnTx/>
                  <a:uFillTx/>
                  <a:latin typeface="Calibri" panose="020F0502020204030204"/>
                  <a:ea typeface="+mn-ea"/>
                  <a:cs typeface="+mn-cs"/>
                </a:rPr>
                <a:t>MORE THAN CONQUERORS</a:t>
              </a:r>
              <a:endParaRPr kumimoji="0" lang="en-US" sz="3200" b="0" i="0" u="none" strike="noStrike" kern="1200" cap="none" spc="0" normalizeH="0" baseline="0" noProof="0" dirty="0">
                <a:ln>
                  <a:noFill/>
                </a:ln>
                <a:solidFill>
                  <a:srgbClr val="FFFFCC"/>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xmlns="" id="{A1A0DC27-4A3D-41DA-86F3-014C37C2C184}"/>
              </a:ext>
            </a:extLst>
          </p:cNvPr>
          <p:cNvSpPr>
            <a:spLocks noGrp="1"/>
          </p:cNvSpPr>
          <p:nvPr>
            <p:ph type="title"/>
          </p:nvPr>
        </p:nvSpPr>
        <p:spPr/>
        <p:txBody>
          <a:bodyPr/>
          <a:lstStyle/>
          <a:p>
            <a:r>
              <a:rPr lang="en-US" b="1" dirty="0">
                <a:solidFill>
                  <a:schemeClr val="bg1"/>
                </a:solidFill>
                <a:latin typeface="+mn-lt"/>
              </a:rPr>
              <a:t>OUTLINE</a:t>
            </a:r>
          </a:p>
        </p:txBody>
      </p:sp>
      <p:sp>
        <p:nvSpPr>
          <p:cNvPr id="3" name="Content Placeholder 2">
            <a:extLst>
              <a:ext uri="{FF2B5EF4-FFF2-40B4-BE49-F238E27FC236}">
                <a16:creationId xmlns:a16="http://schemas.microsoft.com/office/drawing/2014/main" xmlns="" id="{ED26BA22-D807-4FA6-B547-F546529662B3}"/>
              </a:ext>
            </a:extLst>
          </p:cNvPr>
          <p:cNvSpPr>
            <a:spLocks noGrp="1"/>
          </p:cNvSpPr>
          <p:nvPr>
            <p:ph sz="half" idx="1"/>
          </p:nvPr>
        </p:nvSpPr>
        <p:spPr>
          <a:xfrm>
            <a:off x="838200" y="1944374"/>
            <a:ext cx="5181600" cy="5032375"/>
          </a:xfrm>
        </p:spPr>
        <p:txBody>
          <a:bodyPr>
            <a:normAutofit/>
          </a:bodyPr>
          <a:lstStyle/>
          <a:p>
            <a:r>
              <a:rPr lang="en-US" sz="4400" dirty="0"/>
              <a:t>The </a:t>
            </a:r>
            <a:r>
              <a:rPr lang="en-US" sz="4400" dirty="0">
                <a:solidFill>
                  <a:schemeClr val="accent2"/>
                </a:solidFill>
              </a:rPr>
              <a:t>Gospel</a:t>
            </a:r>
          </a:p>
          <a:p>
            <a:r>
              <a:rPr lang="en-US" sz="4400" dirty="0">
                <a:solidFill>
                  <a:schemeClr val="accent2"/>
                </a:solidFill>
              </a:rPr>
              <a:t>We</a:t>
            </a:r>
            <a:r>
              <a:rPr lang="en-US" sz="4400" dirty="0"/>
              <a:t> All Need The Gospel</a:t>
            </a:r>
          </a:p>
          <a:p>
            <a:r>
              <a:rPr lang="en-US" sz="4400" dirty="0">
                <a:solidFill>
                  <a:schemeClr val="accent2"/>
                </a:solidFill>
              </a:rPr>
              <a:t>We</a:t>
            </a:r>
            <a:r>
              <a:rPr lang="en-US" sz="4400" dirty="0"/>
              <a:t> Can Be Righteous</a:t>
            </a:r>
          </a:p>
          <a:p>
            <a:r>
              <a:rPr lang="en-US" sz="4400" dirty="0">
                <a:solidFill>
                  <a:schemeClr val="accent2"/>
                </a:solidFill>
              </a:rPr>
              <a:t>We</a:t>
            </a:r>
            <a:r>
              <a:rPr lang="en-US" sz="4400" dirty="0"/>
              <a:t> Are Dead to Sin</a:t>
            </a:r>
          </a:p>
          <a:p>
            <a:r>
              <a:rPr lang="en-US" sz="4400" dirty="0">
                <a:solidFill>
                  <a:schemeClr val="accent2"/>
                </a:solidFill>
              </a:rPr>
              <a:t>We</a:t>
            </a:r>
            <a:r>
              <a:rPr lang="en-US" sz="4400" dirty="0"/>
              <a:t> Are Free</a:t>
            </a:r>
            <a:endParaRPr lang="en-US" sz="3200" dirty="0"/>
          </a:p>
        </p:txBody>
      </p:sp>
      <p:sp>
        <p:nvSpPr>
          <p:cNvPr id="4" name="Content Placeholder 3">
            <a:extLst>
              <a:ext uri="{FF2B5EF4-FFF2-40B4-BE49-F238E27FC236}">
                <a16:creationId xmlns:a16="http://schemas.microsoft.com/office/drawing/2014/main" xmlns="" id="{9C002948-CFE5-4A4F-AA6B-42F64AEFA95F}"/>
              </a:ext>
            </a:extLst>
          </p:cNvPr>
          <p:cNvSpPr>
            <a:spLocks noGrp="1"/>
          </p:cNvSpPr>
          <p:nvPr>
            <p:ph sz="half" idx="2"/>
          </p:nvPr>
        </p:nvSpPr>
        <p:spPr>
          <a:xfrm>
            <a:off x="6172200" y="1944375"/>
            <a:ext cx="5339862" cy="5032374"/>
          </a:xfrm>
        </p:spPr>
        <p:txBody>
          <a:bodyPr>
            <a:noAutofit/>
          </a:bodyPr>
          <a:lstStyle/>
          <a:p>
            <a:r>
              <a:rPr lang="en-US" sz="4400" dirty="0">
                <a:solidFill>
                  <a:schemeClr val="accent2"/>
                </a:solidFill>
              </a:rPr>
              <a:t>We</a:t>
            </a:r>
            <a:r>
              <a:rPr lang="en-US" sz="4400" dirty="0"/>
              <a:t> Have All We Need</a:t>
            </a:r>
          </a:p>
          <a:p>
            <a:r>
              <a:rPr lang="en-US" sz="4400" dirty="0">
                <a:solidFill>
                  <a:schemeClr val="accent2"/>
                </a:solidFill>
              </a:rPr>
              <a:t>We</a:t>
            </a:r>
            <a:r>
              <a:rPr lang="en-US" sz="4400" dirty="0"/>
              <a:t> Are The Children of Promise</a:t>
            </a:r>
          </a:p>
          <a:p>
            <a:r>
              <a:rPr lang="en-US" sz="4400" dirty="0">
                <a:solidFill>
                  <a:schemeClr val="accent2"/>
                </a:solidFill>
              </a:rPr>
              <a:t>We</a:t>
            </a:r>
            <a:r>
              <a:rPr lang="en-US" sz="4400" dirty="0"/>
              <a:t> Must Be Changed</a:t>
            </a:r>
          </a:p>
          <a:p>
            <a:r>
              <a:rPr lang="en-US" sz="4400" dirty="0"/>
              <a:t>Paul's Plans</a:t>
            </a:r>
          </a:p>
          <a:p>
            <a:r>
              <a:rPr lang="en-US" sz="4400" dirty="0"/>
              <a:t>Greetings and Closing</a:t>
            </a:r>
          </a:p>
        </p:txBody>
      </p:sp>
    </p:spTree>
    <p:extLst>
      <p:ext uri="{BB962C8B-B14F-4D97-AF65-F5344CB8AC3E}">
        <p14:creationId xmlns:p14="http://schemas.microsoft.com/office/powerpoint/2010/main" val="4436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bg2"/>
                                      </p:to>
                                    </p:animClr>
                                  </p:subTnLst>
                                </p:cTn>
                              </p:par>
                              <p:par>
                                <p:cTn id="15" presetID="1" presetClass="entr" presetSubtype="0"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chemeClr val="bg2"/>
                                      </p:to>
                                    </p:animClr>
                                  </p:subTnLst>
                                </p:cTn>
                              </p:par>
                              <p:par>
                                <p:cTn id="17" presetID="1" presetClass="entr" presetSubtype="0"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3" end="3"/>
                                            </p:txEl>
                                          </p:spTgt>
                                        </p:tgtEl>
                                        <p:attrNameLst>
                                          <p:attrName>ppt_c</p:attrName>
                                        </p:attrNameLst>
                                      </p:cBhvr>
                                      <p:to>
                                        <a:schemeClr val="bg2"/>
                                      </p:to>
                                    </p:animClr>
                                  </p:subTnLst>
                                </p:cTn>
                              </p:par>
                              <p:par>
                                <p:cTn id="23" presetID="1" presetClass="entr" presetSubtype="0"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6F3A5BB1-7EC8-4003-A30F-2668C0794F86}"/>
              </a:ext>
            </a:extLst>
          </p:cNvPr>
          <p:cNvGrpSpPr/>
          <p:nvPr/>
        </p:nvGrpSpPr>
        <p:grpSpPr>
          <a:xfrm>
            <a:off x="0" y="0"/>
            <a:ext cx="12192000" cy="1825625"/>
            <a:chOff x="0" y="0"/>
            <a:chExt cx="12192000" cy="1825625"/>
          </a:xfrm>
        </p:grpSpPr>
        <p:pic>
          <p:nvPicPr>
            <p:cNvPr id="11" name="Picture 10">
              <a:extLst>
                <a:ext uri="{FF2B5EF4-FFF2-40B4-BE49-F238E27FC236}">
                  <a16:creationId xmlns:a16="http://schemas.microsoft.com/office/drawing/2014/main" xmlns="" id="{BB687FF1-05AA-4439-AA39-E0BA1627657F}"/>
                </a:ext>
              </a:extLst>
            </p:cNvPr>
            <p:cNvPicPr>
              <a:picLocks noChangeAspect="1"/>
            </p:cNvPicPr>
            <p:nvPr/>
          </p:nvPicPr>
          <p:blipFill>
            <a:blip r:embed="rId2"/>
            <a:stretch>
              <a:fillRect/>
            </a:stretch>
          </p:blipFill>
          <p:spPr>
            <a:xfrm>
              <a:off x="0" y="0"/>
              <a:ext cx="12192000" cy="1825625"/>
            </a:xfrm>
            <a:prstGeom prst="rect">
              <a:avLst/>
            </a:prstGeom>
          </p:spPr>
        </p:pic>
        <p:sp>
          <p:nvSpPr>
            <p:cNvPr id="12" name="TextBox 11">
              <a:extLst>
                <a:ext uri="{FF2B5EF4-FFF2-40B4-BE49-F238E27FC236}">
                  <a16:creationId xmlns:a16="http://schemas.microsoft.com/office/drawing/2014/main" xmlns="" id="{C1E2A170-5B07-4F0D-8A4A-BB683647F70B}"/>
                </a:ext>
              </a:extLst>
            </p:cNvPr>
            <p:cNvSpPr txBox="1"/>
            <p:nvPr/>
          </p:nvSpPr>
          <p:spPr>
            <a:xfrm>
              <a:off x="7944594" y="736278"/>
              <a:ext cx="2620497" cy="1077218"/>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CC"/>
                  </a:solidFill>
                  <a:effectLst/>
                  <a:uLnTx/>
                  <a:uFillTx/>
                  <a:latin typeface="Calibri" panose="020F0502020204030204"/>
                  <a:ea typeface="+mn-ea"/>
                  <a:cs typeface="+mn-cs"/>
                </a:rPr>
                <a:t>MORE THAN CONQUERORS</a:t>
              </a:r>
              <a:endParaRPr kumimoji="0" lang="en-US" sz="3200" b="0" i="0" u="none" strike="noStrike" kern="1200" cap="none" spc="0" normalizeH="0" baseline="0" noProof="0" dirty="0">
                <a:ln>
                  <a:noFill/>
                </a:ln>
                <a:solidFill>
                  <a:srgbClr val="FFFFCC"/>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xmlns="" id="{4ECB12E1-12C4-4483-829C-C9A33997D55C}"/>
              </a:ext>
            </a:extLst>
          </p:cNvPr>
          <p:cNvSpPr>
            <a:spLocks noGrp="1"/>
          </p:cNvSpPr>
          <p:nvPr>
            <p:ph type="title"/>
          </p:nvPr>
        </p:nvSpPr>
        <p:spPr/>
        <p:txBody>
          <a:bodyPr/>
          <a:lstStyle/>
          <a:p>
            <a:r>
              <a:rPr lang="en-US" b="1" dirty="0">
                <a:solidFill>
                  <a:schemeClr val="bg1"/>
                </a:solidFill>
                <a:latin typeface="+mn-lt"/>
              </a:rPr>
              <a:t>OVERVIEW</a:t>
            </a:r>
          </a:p>
        </p:txBody>
      </p:sp>
      <p:sp>
        <p:nvSpPr>
          <p:cNvPr id="5" name="Content Placeholder 4">
            <a:extLst>
              <a:ext uri="{FF2B5EF4-FFF2-40B4-BE49-F238E27FC236}">
                <a16:creationId xmlns:a16="http://schemas.microsoft.com/office/drawing/2014/main" xmlns="" id="{8310207C-5EF2-4223-A7DF-9793FB241587}"/>
              </a:ext>
            </a:extLst>
          </p:cNvPr>
          <p:cNvSpPr>
            <a:spLocks noGrp="1"/>
          </p:cNvSpPr>
          <p:nvPr>
            <p:ph idx="1"/>
          </p:nvPr>
        </p:nvSpPr>
        <p:spPr>
          <a:xfrm>
            <a:off x="838200" y="1825624"/>
            <a:ext cx="10515600" cy="5032375"/>
          </a:xfrm>
        </p:spPr>
        <p:txBody>
          <a:bodyPr>
            <a:normAutofit fontScale="92500" lnSpcReduction="10000"/>
          </a:bodyPr>
          <a:lstStyle/>
          <a:p>
            <a:pPr lvl="0"/>
            <a:r>
              <a:rPr lang="en-US" sz="4000" dirty="0">
                <a:solidFill>
                  <a:schemeClr val="accent2"/>
                </a:solidFill>
              </a:rPr>
              <a:t>We</a:t>
            </a:r>
            <a:r>
              <a:rPr lang="en-US" sz="4000" dirty="0">
                <a:solidFill>
                  <a:prstClr val="white"/>
                </a:solidFill>
              </a:rPr>
              <a:t> Must Be Changed (12:1-15:7)</a:t>
            </a:r>
          </a:p>
          <a:p>
            <a:pPr lvl="1"/>
            <a:r>
              <a:rPr lang="en-US" sz="3600" dirty="0">
                <a:solidFill>
                  <a:prstClr val="white"/>
                </a:solidFill>
              </a:rPr>
              <a:t>God’s mercy requires something of us</a:t>
            </a:r>
          </a:p>
          <a:p>
            <a:pPr lvl="1"/>
            <a:r>
              <a:rPr lang="en-US" sz="3600" dirty="0">
                <a:solidFill>
                  <a:prstClr val="white"/>
                </a:solidFill>
              </a:rPr>
              <a:t>Sacrificial service</a:t>
            </a:r>
          </a:p>
          <a:p>
            <a:pPr lvl="1"/>
            <a:r>
              <a:rPr lang="en-US" sz="3600" dirty="0">
                <a:solidFill>
                  <a:prstClr val="white"/>
                </a:solidFill>
              </a:rPr>
              <a:t>True brotherly love</a:t>
            </a:r>
          </a:p>
          <a:p>
            <a:pPr lvl="1"/>
            <a:r>
              <a:rPr lang="en-US" sz="3600" dirty="0">
                <a:solidFill>
                  <a:prstClr val="white"/>
                </a:solidFill>
              </a:rPr>
              <a:t>Submission</a:t>
            </a:r>
          </a:p>
          <a:p>
            <a:pPr lvl="2"/>
            <a:r>
              <a:rPr lang="en-US" sz="3200" dirty="0">
                <a:solidFill>
                  <a:prstClr val="white"/>
                </a:solidFill>
              </a:rPr>
              <a:t>Government and each other</a:t>
            </a:r>
          </a:p>
          <a:p>
            <a:pPr marL="0" indent="0">
              <a:buNone/>
            </a:pPr>
            <a:r>
              <a:rPr lang="en-US" sz="4000" i="1" dirty="0">
                <a:solidFill>
                  <a:prstClr val="white"/>
                </a:solidFill>
              </a:rPr>
              <a:t>“And do not be conformed to this world, but be transformed by the renewing of your mind, that you may prove what is that good and acceptable and perfect will of God.” </a:t>
            </a:r>
            <a:r>
              <a:rPr lang="en-US" sz="4000" dirty="0">
                <a:solidFill>
                  <a:prstClr val="white"/>
                </a:solidFill>
              </a:rPr>
              <a:t>(12:2)</a:t>
            </a:r>
          </a:p>
        </p:txBody>
      </p:sp>
    </p:spTree>
    <p:extLst>
      <p:ext uri="{BB962C8B-B14F-4D97-AF65-F5344CB8AC3E}">
        <p14:creationId xmlns:p14="http://schemas.microsoft.com/office/powerpoint/2010/main" val="1542099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57BEA1-0304-4F9B-B45C-EC8D1815A424}"/>
              </a:ext>
            </a:extLst>
          </p:cNvPr>
          <p:cNvSpPr>
            <a:spLocks noGrp="1"/>
          </p:cNvSpPr>
          <p:nvPr>
            <p:ph type="title"/>
          </p:nvPr>
        </p:nvSpPr>
        <p:spPr/>
        <p:txBody>
          <a:bodyPr/>
          <a:lstStyle/>
          <a:p>
            <a:r>
              <a:rPr lang="en-US" dirty="0"/>
              <a:t>Wednesday:</a:t>
            </a:r>
          </a:p>
        </p:txBody>
      </p:sp>
      <p:sp>
        <p:nvSpPr>
          <p:cNvPr id="3" name="Content Placeholder 2">
            <a:extLst>
              <a:ext uri="{FF2B5EF4-FFF2-40B4-BE49-F238E27FC236}">
                <a16:creationId xmlns:a16="http://schemas.microsoft.com/office/drawing/2014/main" xmlns="" id="{59DD17B9-6D9F-4864-87C4-8F7A2218BAF4}"/>
              </a:ext>
            </a:extLst>
          </p:cNvPr>
          <p:cNvSpPr>
            <a:spLocks noGrp="1"/>
          </p:cNvSpPr>
          <p:nvPr>
            <p:ph idx="1"/>
          </p:nvPr>
        </p:nvSpPr>
        <p:spPr>
          <a:xfrm>
            <a:off x="838198" y="1825625"/>
            <a:ext cx="11147855" cy="4351338"/>
          </a:xfrm>
        </p:spPr>
        <p:txBody>
          <a:bodyPr>
            <a:normAutofit fontScale="92500" lnSpcReduction="10000"/>
          </a:bodyPr>
          <a:lstStyle/>
          <a:p>
            <a:r>
              <a:rPr lang="en-US" sz="5400" dirty="0">
                <a:solidFill>
                  <a:schemeClr val="accent2"/>
                </a:solidFill>
              </a:rPr>
              <a:t>We </a:t>
            </a:r>
            <a:r>
              <a:rPr lang="en-US" sz="5400" dirty="0"/>
              <a:t>Must Be Changed</a:t>
            </a:r>
          </a:p>
          <a:p>
            <a:pPr lvl="1"/>
            <a:r>
              <a:rPr lang="en-US" sz="5000" b="1" dirty="0"/>
              <a:t>Why Do You Judge Your Brother </a:t>
            </a:r>
            <a:r>
              <a:rPr lang="en-US" sz="4600" b="1" dirty="0">
                <a:solidFill>
                  <a:prstClr val="white"/>
                </a:solidFill>
              </a:rPr>
              <a:t>(14:1-13)</a:t>
            </a:r>
          </a:p>
          <a:p>
            <a:pPr marL="0" indent="0" algn="r">
              <a:buNone/>
            </a:pPr>
            <a:endParaRPr lang="en-US" sz="6600" dirty="0"/>
          </a:p>
          <a:p>
            <a:pPr marL="0" lvl="0" indent="0">
              <a:buNone/>
            </a:pPr>
            <a:r>
              <a:rPr lang="en-US" sz="4000" i="1" dirty="0">
                <a:solidFill>
                  <a:prstClr val="white"/>
                </a:solidFill>
              </a:rPr>
              <a:t>“And do not be conformed to this world, but be transformed by the renewing of your mind, that you may prove what is that good and acceptable and perfect will of God.” (12:2)</a:t>
            </a:r>
          </a:p>
        </p:txBody>
      </p:sp>
    </p:spTree>
    <p:extLst>
      <p:ext uri="{BB962C8B-B14F-4D97-AF65-F5344CB8AC3E}">
        <p14:creationId xmlns:p14="http://schemas.microsoft.com/office/powerpoint/2010/main" val="1218839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6F3A5BB1-7EC8-4003-A30F-2668C0794F86}"/>
              </a:ext>
            </a:extLst>
          </p:cNvPr>
          <p:cNvGrpSpPr/>
          <p:nvPr/>
        </p:nvGrpSpPr>
        <p:grpSpPr>
          <a:xfrm>
            <a:off x="0" y="0"/>
            <a:ext cx="12192000" cy="1825625"/>
            <a:chOff x="0" y="0"/>
            <a:chExt cx="12192000" cy="1825625"/>
          </a:xfrm>
        </p:grpSpPr>
        <p:pic>
          <p:nvPicPr>
            <p:cNvPr id="11" name="Picture 10">
              <a:extLst>
                <a:ext uri="{FF2B5EF4-FFF2-40B4-BE49-F238E27FC236}">
                  <a16:creationId xmlns:a16="http://schemas.microsoft.com/office/drawing/2014/main" xmlns="" id="{BB687FF1-05AA-4439-AA39-E0BA1627657F}"/>
                </a:ext>
              </a:extLst>
            </p:cNvPr>
            <p:cNvPicPr>
              <a:picLocks noChangeAspect="1"/>
            </p:cNvPicPr>
            <p:nvPr/>
          </p:nvPicPr>
          <p:blipFill>
            <a:blip r:embed="rId3"/>
            <a:stretch>
              <a:fillRect/>
            </a:stretch>
          </p:blipFill>
          <p:spPr>
            <a:xfrm>
              <a:off x="0" y="0"/>
              <a:ext cx="12192000" cy="1825625"/>
            </a:xfrm>
            <a:prstGeom prst="rect">
              <a:avLst/>
            </a:prstGeom>
          </p:spPr>
        </p:pic>
        <p:sp>
          <p:nvSpPr>
            <p:cNvPr id="12" name="TextBox 11">
              <a:extLst>
                <a:ext uri="{FF2B5EF4-FFF2-40B4-BE49-F238E27FC236}">
                  <a16:creationId xmlns:a16="http://schemas.microsoft.com/office/drawing/2014/main" xmlns="" id="{C1E2A170-5B07-4F0D-8A4A-BB683647F70B}"/>
                </a:ext>
              </a:extLst>
            </p:cNvPr>
            <p:cNvSpPr txBox="1"/>
            <p:nvPr/>
          </p:nvSpPr>
          <p:spPr>
            <a:xfrm>
              <a:off x="7944594" y="736278"/>
              <a:ext cx="2620497" cy="1077218"/>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CC"/>
                  </a:solidFill>
                  <a:effectLst/>
                  <a:uLnTx/>
                  <a:uFillTx/>
                  <a:latin typeface="Calibri" panose="020F0502020204030204"/>
                  <a:ea typeface="+mn-ea"/>
                  <a:cs typeface="+mn-cs"/>
                </a:rPr>
                <a:t>MORE THAN CONQUERORS</a:t>
              </a:r>
              <a:endParaRPr kumimoji="0" lang="en-US" sz="3200" b="0" i="0" u="none" strike="noStrike" kern="1200" cap="none" spc="0" normalizeH="0" baseline="0" noProof="0" dirty="0">
                <a:ln>
                  <a:noFill/>
                </a:ln>
                <a:solidFill>
                  <a:srgbClr val="FFFFCC"/>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xmlns="" id="{4ECB12E1-12C4-4483-829C-C9A33997D55C}"/>
              </a:ext>
            </a:extLst>
          </p:cNvPr>
          <p:cNvSpPr>
            <a:spLocks noGrp="1"/>
          </p:cNvSpPr>
          <p:nvPr>
            <p:ph type="title"/>
          </p:nvPr>
        </p:nvSpPr>
        <p:spPr/>
        <p:txBody>
          <a:bodyPr/>
          <a:lstStyle/>
          <a:p>
            <a:r>
              <a:rPr lang="en-US" b="1" dirty="0">
                <a:solidFill>
                  <a:schemeClr val="bg1"/>
                </a:solidFill>
                <a:latin typeface="+mn-lt"/>
              </a:rPr>
              <a:t>Romans 14:1-13</a:t>
            </a:r>
          </a:p>
        </p:txBody>
      </p:sp>
      <p:sp>
        <p:nvSpPr>
          <p:cNvPr id="5" name="Content Placeholder 4">
            <a:extLst>
              <a:ext uri="{FF2B5EF4-FFF2-40B4-BE49-F238E27FC236}">
                <a16:creationId xmlns:a16="http://schemas.microsoft.com/office/drawing/2014/main" xmlns="" id="{8310207C-5EF2-4223-A7DF-9793FB241587}"/>
              </a:ext>
            </a:extLst>
          </p:cNvPr>
          <p:cNvSpPr>
            <a:spLocks noGrp="1"/>
          </p:cNvSpPr>
          <p:nvPr>
            <p:ph idx="1"/>
          </p:nvPr>
        </p:nvSpPr>
        <p:spPr>
          <a:xfrm>
            <a:off x="838199" y="1825624"/>
            <a:ext cx="11060876" cy="5032375"/>
          </a:xfrm>
        </p:spPr>
        <p:txBody>
          <a:bodyPr>
            <a:normAutofit/>
          </a:bodyPr>
          <a:lstStyle/>
          <a:p>
            <a:r>
              <a:rPr lang="en-US" sz="3600" dirty="0"/>
              <a:t>Issues likely due to Jew/Gentile context (15:8-9)</a:t>
            </a:r>
          </a:p>
          <a:p>
            <a:pPr lvl="1"/>
            <a:r>
              <a:rPr lang="en-US" sz="2800" dirty="0"/>
              <a:t>Some Jews cling to dietary restrictions of Law of Moses</a:t>
            </a:r>
          </a:p>
          <a:p>
            <a:pPr lvl="1"/>
            <a:r>
              <a:rPr lang="en-US" sz="2800" dirty="0"/>
              <a:t>Jew/Gentiles concern of meat offered to idols (1 Cor. 8)</a:t>
            </a:r>
          </a:p>
          <a:p>
            <a:pPr lvl="1"/>
            <a:r>
              <a:rPr lang="en-US" sz="2800" dirty="0"/>
              <a:t>Some Jews cling to “Days” in the Law of Moses (Gal. 4)</a:t>
            </a:r>
          </a:p>
          <a:p>
            <a:pPr lvl="1"/>
            <a:r>
              <a:rPr lang="en-US" sz="2800" dirty="0">
                <a:solidFill>
                  <a:schemeClr val="accent2"/>
                </a:solidFill>
              </a:rPr>
              <a:t>Like today</a:t>
            </a:r>
            <a:r>
              <a:rPr lang="en-US" sz="2800" dirty="0"/>
              <a:t>, Christians come from different backgrounds</a:t>
            </a:r>
          </a:p>
          <a:p>
            <a:r>
              <a:rPr lang="en-US" sz="3200" dirty="0"/>
              <a:t>All things under consideration are approved of God</a:t>
            </a:r>
          </a:p>
          <a:p>
            <a:pPr lvl="1"/>
            <a:r>
              <a:rPr lang="en-US" sz="2800" dirty="0"/>
              <a:t>The discussion is on differing </a:t>
            </a:r>
            <a:r>
              <a:rPr lang="en-US" sz="2800" dirty="0">
                <a:solidFill>
                  <a:schemeClr val="accent2"/>
                </a:solidFill>
              </a:rPr>
              <a:t>personal action in areas of liberty</a:t>
            </a:r>
          </a:p>
          <a:p>
            <a:pPr lvl="1"/>
            <a:r>
              <a:rPr lang="en-US" sz="2800" dirty="0"/>
              <a:t>Romans 14 is not a catch-all for “doctrinal disputes”</a:t>
            </a:r>
          </a:p>
          <a:p>
            <a:r>
              <a:rPr lang="fr-FR" sz="3200" dirty="0"/>
              <a:t>“faith” – </a:t>
            </a:r>
            <a:r>
              <a:rPr lang="fr-FR" sz="3200" u="sng" dirty="0"/>
              <a:t>subjective</a:t>
            </a:r>
            <a:r>
              <a:rPr lang="fr-FR" sz="3200" dirty="0"/>
              <a:t> personal belief, conscience, scruples, etc.</a:t>
            </a:r>
          </a:p>
          <a:p>
            <a:pPr lvl="1"/>
            <a:r>
              <a:rPr lang="en-US" sz="2800" i="1" dirty="0"/>
              <a:t>“let each be fully convinced in his own mind” </a:t>
            </a:r>
            <a:r>
              <a:rPr lang="en-US" sz="2800" dirty="0"/>
              <a:t>Rom. 14:5</a:t>
            </a:r>
          </a:p>
        </p:txBody>
      </p:sp>
    </p:spTree>
    <p:extLst>
      <p:ext uri="{BB962C8B-B14F-4D97-AF65-F5344CB8AC3E}">
        <p14:creationId xmlns:p14="http://schemas.microsoft.com/office/powerpoint/2010/main" val="248503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6F3A5BB1-7EC8-4003-A30F-2668C0794F86}"/>
              </a:ext>
            </a:extLst>
          </p:cNvPr>
          <p:cNvGrpSpPr/>
          <p:nvPr/>
        </p:nvGrpSpPr>
        <p:grpSpPr>
          <a:xfrm>
            <a:off x="0" y="0"/>
            <a:ext cx="12192000" cy="1825625"/>
            <a:chOff x="0" y="0"/>
            <a:chExt cx="12192000" cy="1825625"/>
          </a:xfrm>
        </p:grpSpPr>
        <p:pic>
          <p:nvPicPr>
            <p:cNvPr id="11" name="Picture 10">
              <a:extLst>
                <a:ext uri="{FF2B5EF4-FFF2-40B4-BE49-F238E27FC236}">
                  <a16:creationId xmlns:a16="http://schemas.microsoft.com/office/drawing/2014/main" xmlns="" id="{BB687FF1-05AA-4439-AA39-E0BA1627657F}"/>
                </a:ext>
              </a:extLst>
            </p:cNvPr>
            <p:cNvPicPr>
              <a:picLocks noChangeAspect="1"/>
            </p:cNvPicPr>
            <p:nvPr/>
          </p:nvPicPr>
          <p:blipFill>
            <a:blip r:embed="rId3"/>
            <a:stretch>
              <a:fillRect/>
            </a:stretch>
          </p:blipFill>
          <p:spPr>
            <a:xfrm>
              <a:off x="0" y="0"/>
              <a:ext cx="12192000" cy="1825625"/>
            </a:xfrm>
            <a:prstGeom prst="rect">
              <a:avLst/>
            </a:prstGeom>
          </p:spPr>
        </p:pic>
        <p:sp>
          <p:nvSpPr>
            <p:cNvPr id="12" name="TextBox 11">
              <a:extLst>
                <a:ext uri="{FF2B5EF4-FFF2-40B4-BE49-F238E27FC236}">
                  <a16:creationId xmlns:a16="http://schemas.microsoft.com/office/drawing/2014/main" xmlns="" id="{C1E2A170-5B07-4F0D-8A4A-BB683647F70B}"/>
                </a:ext>
              </a:extLst>
            </p:cNvPr>
            <p:cNvSpPr txBox="1"/>
            <p:nvPr/>
          </p:nvSpPr>
          <p:spPr>
            <a:xfrm>
              <a:off x="7944594" y="736278"/>
              <a:ext cx="2620497" cy="1077218"/>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CC"/>
                  </a:solidFill>
                  <a:effectLst/>
                  <a:uLnTx/>
                  <a:uFillTx/>
                  <a:latin typeface="Calibri" panose="020F0502020204030204"/>
                  <a:ea typeface="+mn-ea"/>
                  <a:cs typeface="+mn-cs"/>
                </a:rPr>
                <a:t>MORE THAN CONQUERORS</a:t>
              </a:r>
              <a:endParaRPr kumimoji="0" lang="en-US" sz="3200" b="0" i="0" u="none" strike="noStrike" kern="1200" cap="none" spc="0" normalizeH="0" baseline="0" noProof="0" dirty="0">
                <a:ln>
                  <a:noFill/>
                </a:ln>
                <a:solidFill>
                  <a:srgbClr val="FFFFCC"/>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xmlns="" id="{4ECB12E1-12C4-4483-829C-C9A33997D55C}"/>
              </a:ext>
            </a:extLst>
          </p:cNvPr>
          <p:cNvSpPr>
            <a:spLocks noGrp="1"/>
          </p:cNvSpPr>
          <p:nvPr>
            <p:ph type="title"/>
          </p:nvPr>
        </p:nvSpPr>
        <p:spPr/>
        <p:txBody>
          <a:bodyPr/>
          <a:lstStyle/>
          <a:p>
            <a:r>
              <a:rPr lang="en-US" b="1" dirty="0">
                <a:solidFill>
                  <a:schemeClr val="bg1"/>
                </a:solidFill>
                <a:latin typeface="+mn-lt"/>
              </a:rPr>
              <a:t>Romans 14:1-13</a:t>
            </a:r>
          </a:p>
        </p:txBody>
      </p:sp>
      <p:sp>
        <p:nvSpPr>
          <p:cNvPr id="5" name="Content Placeholder 4">
            <a:extLst>
              <a:ext uri="{FF2B5EF4-FFF2-40B4-BE49-F238E27FC236}">
                <a16:creationId xmlns:a16="http://schemas.microsoft.com/office/drawing/2014/main" xmlns="" id="{8310207C-5EF2-4223-A7DF-9793FB241587}"/>
              </a:ext>
            </a:extLst>
          </p:cNvPr>
          <p:cNvSpPr>
            <a:spLocks noGrp="1"/>
          </p:cNvSpPr>
          <p:nvPr>
            <p:ph idx="1"/>
          </p:nvPr>
        </p:nvSpPr>
        <p:spPr>
          <a:xfrm>
            <a:off x="838199" y="1825624"/>
            <a:ext cx="11060876" cy="5032375"/>
          </a:xfrm>
        </p:spPr>
        <p:txBody>
          <a:bodyPr>
            <a:normAutofit/>
          </a:bodyPr>
          <a:lstStyle/>
          <a:p>
            <a:pPr marL="0" indent="0">
              <a:buNone/>
            </a:pPr>
            <a:r>
              <a:rPr lang="en-US" sz="4000" dirty="0"/>
              <a:t>Foundational Teaching</a:t>
            </a:r>
          </a:p>
          <a:p>
            <a:r>
              <a:rPr lang="en-US" sz="3600" dirty="0"/>
              <a:t>Don’t be arrogant about your own opinions </a:t>
            </a:r>
          </a:p>
          <a:p>
            <a:pPr lvl="1"/>
            <a:r>
              <a:rPr lang="en-US" sz="3200" dirty="0"/>
              <a:t>12:3, 16</a:t>
            </a:r>
          </a:p>
          <a:p>
            <a:r>
              <a:rPr lang="en-US" sz="3600" dirty="0"/>
              <a:t>Genuinely love your brethren</a:t>
            </a:r>
          </a:p>
          <a:p>
            <a:pPr lvl="1"/>
            <a:r>
              <a:rPr lang="en-US" sz="3200" dirty="0"/>
              <a:t>12:9, 10, 16</a:t>
            </a:r>
          </a:p>
          <a:p>
            <a:r>
              <a:rPr lang="en-US" sz="3600" dirty="0"/>
              <a:t>Love does no harm to a neighbor (13:8-10)</a:t>
            </a:r>
          </a:p>
          <a:p>
            <a:r>
              <a:rPr lang="en-US" sz="3600" dirty="0"/>
              <a:t>We should not fulfill our own desires (13:11-14)</a:t>
            </a:r>
          </a:p>
          <a:p>
            <a:pPr lvl="1"/>
            <a:r>
              <a:rPr lang="en-US" sz="2800" dirty="0"/>
              <a:t>To have my way</a:t>
            </a:r>
          </a:p>
          <a:p>
            <a:pPr lvl="1"/>
            <a:r>
              <a:rPr lang="en-US" sz="2800" dirty="0"/>
              <a:t>To have my opinion accepted and validated</a:t>
            </a:r>
          </a:p>
        </p:txBody>
      </p:sp>
    </p:spTree>
    <p:extLst>
      <p:ext uri="{BB962C8B-B14F-4D97-AF65-F5344CB8AC3E}">
        <p14:creationId xmlns:p14="http://schemas.microsoft.com/office/powerpoint/2010/main" val="122923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89E65D-E3F7-4BEE-AB64-B26AD5B3389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3532FB58-88C8-4CD3-882F-418C722176F0}"/>
              </a:ext>
            </a:extLst>
          </p:cNvPr>
          <p:cNvSpPr>
            <a:spLocks noGrp="1"/>
          </p:cNvSpPr>
          <p:nvPr>
            <p:ph idx="1"/>
          </p:nvPr>
        </p:nvSpPr>
        <p:spPr>
          <a:xfrm>
            <a:off x="838200" y="3428999"/>
            <a:ext cx="10515600" cy="2747963"/>
          </a:xfrm>
        </p:spPr>
        <p:txBody>
          <a:bodyPr>
            <a:normAutofit/>
          </a:bodyPr>
          <a:lstStyle/>
          <a:p>
            <a:pPr marL="0" indent="0" algn="ctr">
              <a:buNone/>
            </a:pPr>
            <a:r>
              <a:rPr lang="en-US" sz="4000" dirty="0"/>
              <a:t>Questions or comments?</a:t>
            </a:r>
          </a:p>
        </p:txBody>
      </p:sp>
    </p:spTree>
    <p:extLst>
      <p:ext uri="{BB962C8B-B14F-4D97-AF65-F5344CB8AC3E}">
        <p14:creationId xmlns:p14="http://schemas.microsoft.com/office/powerpoint/2010/main" val="3085840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6F3A5BB1-7EC8-4003-A30F-2668C0794F86}"/>
              </a:ext>
            </a:extLst>
          </p:cNvPr>
          <p:cNvGrpSpPr/>
          <p:nvPr/>
        </p:nvGrpSpPr>
        <p:grpSpPr>
          <a:xfrm>
            <a:off x="0" y="0"/>
            <a:ext cx="12192000" cy="1825625"/>
            <a:chOff x="0" y="0"/>
            <a:chExt cx="12192000" cy="1825625"/>
          </a:xfrm>
        </p:grpSpPr>
        <p:pic>
          <p:nvPicPr>
            <p:cNvPr id="11" name="Picture 10">
              <a:extLst>
                <a:ext uri="{FF2B5EF4-FFF2-40B4-BE49-F238E27FC236}">
                  <a16:creationId xmlns:a16="http://schemas.microsoft.com/office/drawing/2014/main" xmlns="" id="{BB687FF1-05AA-4439-AA39-E0BA1627657F}"/>
                </a:ext>
              </a:extLst>
            </p:cNvPr>
            <p:cNvPicPr>
              <a:picLocks noChangeAspect="1"/>
            </p:cNvPicPr>
            <p:nvPr/>
          </p:nvPicPr>
          <p:blipFill>
            <a:blip r:embed="rId3"/>
            <a:stretch>
              <a:fillRect/>
            </a:stretch>
          </p:blipFill>
          <p:spPr>
            <a:xfrm>
              <a:off x="0" y="0"/>
              <a:ext cx="12192000" cy="1825625"/>
            </a:xfrm>
            <a:prstGeom prst="rect">
              <a:avLst/>
            </a:prstGeom>
          </p:spPr>
        </p:pic>
        <p:sp>
          <p:nvSpPr>
            <p:cNvPr id="12" name="TextBox 11">
              <a:extLst>
                <a:ext uri="{FF2B5EF4-FFF2-40B4-BE49-F238E27FC236}">
                  <a16:creationId xmlns:a16="http://schemas.microsoft.com/office/drawing/2014/main" xmlns="" id="{C1E2A170-5B07-4F0D-8A4A-BB683647F70B}"/>
                </a:ext>
              </a:extLst>
            </p:cNvPr>
            <p:cNvSpPr txBox="1"/>
            <p:nvPr/>
          </p:nvSpPr>
          <p:spPr>
            <a:xfrm>
              <a:off x="7944594" y="736278"/>
              <a:ext cx="2620497" cy="1077218"/>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CC"/>
                  </a:solidFill>
                  <a:effectLst/>
                  <a:uLnTx/>
                  <a:uFillTx/>
                  <a:latin typeface="Calibri" panose="020F0502020204030204"/>
                  <a:ea typeface="+mn-ea"/>
                  <a:cs typeface="+mn-cs"/>
                </a:rPr>
                <a:t>MORE THAN CONQUERORS</a:t>
              </a:r>
              <a:endParaRPr kumimoji="0" lang="en-US" sz="3200" b="0" i="0" u="none" strike="noStrike" kern="1200" cap="none" spc="0" normalizeH="0" baseline="0" noProof="0" dirty="0">
                <a:ln>
                  <a:noFill/>
                </a:ln>
                <a:solidFill>
                  <a:srgbClr val="FFFFCC"/>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xmlns="" id="{4ECB12E1-12C4-4483-829C-C9A33997D55C}"/>
              </a:ext>
            </a:extLst>
          </p:cNvPr>
          <p:cNvSpPr>
            <a:spLocks noGrp="1"/>
          </p:cNvSpPr>
          <p:nvPr>
            <p:ph type="title"/>
          </p:nvPr>
        </p:nvSpPr>
        <p:spPr/>
        <p:txBody>
          <a:bodyPr/>
          <a:lstStyle/>
          <a:p>
            <a:r>
              <a:rPr lang="en-US" b="1" dirty="0">
                <a:solidFill>
                  <a:schemeClr val="bg1"/>
                </a:solidFill>
                <a:latin typeface="+mn-lt"/>
              </a:rPr>
              <a:t>Romans 14:1-13</a:t>
            </a:r>
          </a:p>
        </p:txBody>
      </p:sp>
      <p:sp>
        <p:nvSpPr>
          <p:cNvPr id="5" name="Content Placeholder 4">
            <a:extLst>
              <a:ext uri="{FF2B5EF4-FFF2-40B4-BE49-F238E27FC236}">
                <a16:creationId xmlns:a16="http://schemas.microsoft.com/office/drawing/2014/main" xmlns="" id="{8310207C-5EF2-4223-A7DF-9793FB241587}"/>
              </a:ext>
            </a:extLst>
          </p:cNvPr>
          <p:cNvSpPr>
            <a:spLocks noGrp="1"/>
          </p:cNvSpPr>
          <p:nvPr>
            <p:ph idx="1"/>
          </p:nvPr>
        </p:nvSpPr>
        <p:spPr>
          <a:xfrm>
            <a:off x="838199" y="1825624"/>
            <a:ext cx="11060876" cy="5032375"/>
          </a:xfrm>
        </p:spPr>
        <p:txBody>
          <a:bodyPr>
            <a:normAutofit/>
          </a:bodyPr>
          <a:lstStyle/>
          <a:p>
            <a:pPr marL="0" indent="0">
              <a:buNone/>
            </a:pPr>
            <a:r>
              <a:rPr lang="en-US" sz="4000" dirty="0"/>
              <a:t>Receive one who is weak in faith (1)</a:t>
            </a:r>
          </a:p>
          <a:p>
            <a:r>
              <a:rPr lang="en-US" sz="3600" dirty="0"/>
              <a:t>But not:</a:t>
            </a:r>
          </a:p>
          <a:p>
            <a:pPr lvl="1"/>
            <a:r>
              <a:rPr lang="en-US" sz="2800" dirty="0">
                <a:solidFill>
                  <a:schemeClr val="bg2"/>
                </a:solidFill>
              </a:rPr>
              <a:t>to disputes over doubtful things -NKJV</a:t>
            </a:r>
          </a:p>
          <a:p>
            <a:pPr lvl="1"/>
            <a:r>
              <a:rPr lang="en-US" sz="2800" dirty="0"/>
              <a:t>for the purpose of passing judgment on his opinions -NASB</a:t>
            </a:r>
          </a:p>
          <a:p>
            <a:pPr lvl="1"/>
            <a:r>
              <a:rPr lang="en-US" sz="2800" dirty="0">
                <a:solidFill>
                  <a:schemeClr val="bg2"/>
                </a:solidFill>
              </a:rPr>
              <a:t>to quarrel over opinions -ESV</a:t>
            </a:r>
          </a:p>
          <a:p>
            <a:pPr lvl="1"/>
            <a:r>
              <a:rPr lang="en-US" sz="2800" dirty="0">
                <a:solidFill>
                  <a:schemeClr val="bg2"/>
                </a:solidFill>
              </a:rPr>
              <a:t>for decision of scruples -ASV</a:t>
            </a:r>
          </a:p>
          <a:p>
            <a:pPr lvl="1"/>
            <a:r>
              <a:rPr lang="en-US" sz="2800" dirty="0">
                <a:solidFill>
                  <a:schemeClr val="bg2"/>
                </a:solidFill>
              </a:rPr>
              <a:t>quarreling over disputable matters -NIV</a:t>
            </a:r>
          </a:p>
          <a:p>
            <a:pPr lvl="1"/>
            <a:r>
              <a:rPr lang="en-US" sz="2800" dirty="0">
                <a:solidFill>
                  <a:schemeClr val="bg2"/>
                </a:solidFill>
              </a:rPr>
              <a:t>to determinations of reasonings -YLT</a:t>
            </a:r>
          </a:p>
          <a:p>
            <a:pPr lvl="1"/>
            <a:r>
              <a:rPr lang="en-US" sz="2800" dirty="0"/>
              <a:t>to work on them until they agree with you -</a:t>
            </a:r>
            <a:r>
              <a:rPr lang="en-US" sz="2800" dirty="0">
                <a:solidFill>
                  <a:schemeClr val="accent2"/>
                </a:solidFill>
              </a:rPr>
              <a:t>BMV*</a:t>
            </a:r>
          </a:p>
        </p:txBody>
      </p:sp>
    </p:spTree>
    <p:extLst>
      <p:ext uri="{BB962C8B-B14F-4D97-AF65-F5344CB8AC3E}">
        <p14:creationId xmlns:p14="http://schemas.microsoft.com/office/powerpoint/2010/main" val="4807612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910</TotalTime>
  <Words>1173</Words>
  <Application>Microsoft Office PowerPoint</Application>
  <PresentationFormat>Widescreen</PresentationFormat>
  <Paragraphs>182</Paragraphs>
  <Slides>21</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MORE THAN CONQUERORS</vt:lpstr>
      <vt:lpstr> </vt:lpstr>
      <vt:lpstr>OUTLINE</vt:lpstr>
      <vt:lpstr>OVERVIEW</vt:lpstr>
      <vt:lpstr>Wednesday:</vt:lpstr>
      <vt:lpstr>Romans 14:1-13</vt:lpstr>
      <vt:lpstr>Romans 14:1-13</vt:lpstr>
      <vt:lpstr>PowerPoint Presentation</vt:lpstr>
      <vt:lpstr>Romans 14:1-13</vt:lpstr>
      <vt:lpstr>Romans 14:1-13</vt:lpstr>
      <vt:lpstr>Romans 14:1-13</vt:lpstr>
      <vt:lpstr>Romans 14:1-13</vt:lpstr>
      <vt:lpstr>Romans 14:1-13a</vt:lpstr>
      <vt:lpstr>PowerPoint Presentation</vt:lpstr>
      <vt:lpstr>Romans 14:14-15:7</vt:lpstr>
      <vt:lpstr>Romans 14:14-15:7</vt:lpstr>
      <vt:lpstr>Romans 14:14-15:7</vt:lpstr>
      <vt:lpstr>Romans 14:14-15:7</vt:lpstr>
      <vt:lpstr>OVERVIEW</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McPherson II</dc:creator>
  <cp:lastModifiedBy>Bob McPherson II</cp:lastModifiedBy>
  <cp:revision>375</cp:revision>
  <cp:lastPrinted>2018-11-17T21:11:33Z</cp:lastPrinted>
  <dcterms:created xsi:type="dcterms:W3CDTF">2018-08-30T13:25:15Z</dcterms:created>
  <dcterms:modified xsi:type="dcterms:W3CDTF">2018-11-17T21:19:36Z</dcterms:modified>
</cp:coreProperties>
</file>