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sldIdLst>
    <p:sldId id="256" r:id="rId2"/>
    <p:sldId id="258" r:id="rId3"/>
    <p:sldId id="259" r:id="rId4"/>
    <p:sldId id="260" r:id="rId5"/>
    <p:sldId id="267" r:id="rId6"/>
    <p:sldId id="268" r:id="rId7"/>
    <p:sldId id="269" r:id="rId8"/>
    <p:sldId id="265" r:id="rId9"/>
    <p:sldId id="270" r:id="rId10"/>
    <p:sldId id="272" r:id="rId11"/>
    <p:sldId id="261" r:id="rId12"/>
    <p:sldId id="273" r:id="rId13"/>
    <p:sldId id="271" r:id="rId14"/>
    <p:sldId id="266" r:id="rId15"/>
    <p:sldId id="257" r:id="rId16"/>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87C6"/>
    <a:srgbClr val="D1C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62923"/>
  </p:normalViewPr>
  <p:slideViewPr>
    <p:cSldViewPr snapToGrid="0" snapToObjects="1">
      <p:cViewPr varScale="1">
        <p:scale>
          <a:sx n="82" d="100"/>
          <a:sy n="82" d="100"/>
        </p:scale>
        <p:origin x="1376"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2017</c:v>
                </c:pt>
              </c:strCache>
            </c:strRef>
          </c:tx>
          <c:spPr>
            <a:solidFill>
              <a:schemeClr val="accent6">
                <a:lumMod val="75000"/>
              </a:schemeClr>
            </a:solidFill>
          </c:spPr>
          <c:dPt>
            <c:idx val="0"/>
            <c:bubble3D val="0"/>
            <c:spPr>
              <a:solidFill>
                <a:srgbClr val="7030A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2B5F-7C47-AF12-5B3689FF76CE}"/>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3665-8D4D-A0F1-75D0EA4E4B10}"/>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Married</c:v>
                </c:pt>
                <c:pt idx="1">
                  <c:v>Unmarried</c:v>
                </c:pt>
              </c:strCache>
            </c:strRef>
          </c:cat>
          <c:val>
            <c:numRef>
              <c:f>Sheet1!$B$2:$B$3</c:f>
              <c:numCache>
                <c:formatCode>0%</c:formatCode>
                <c:ptCount val="2"/>
                <c:pt idx="0">
                  <c:v>0.5</c:v>
                </c:pt>
                <c:pt idx="1">
                  <c:v>0.5</c:v>
                </c:pt>
              </c:numCache>
            </c:numRef>
          </c:val>
          <c:extLst>
            <c:ext xmlns:c16="http://schemas.microsoft.com/office/drawing/2014/chart" uri="{C3380CC4-5D6E-409C-BE32-E72D297353CC}">
              <c16:uniqueId val="{00000000-2B5F-7C47-AF12-5B3689FF76CE}"/>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1990</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2017</c:v>
                </c:pt>
              </c:strCache>
            </c:strRef>
          </c:tx>
          <c:dPt>
            <c:idx val="0"/>
            <c:bubble3D val="0"/>
            <c:spPr>
              <a:solidFill>
                <a:srgbClr val="7030A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D663-1F4F-9ED8-C1687647B49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D663-1F4F-9ED8-C1687647B491}"/>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Married</c:v>
                </c:pt>
                <c:pt idx="1">
                  <c:v>Unmarried</c:v>
                </c:pt>
              </c:strCache>
            </c:strRef>
          </c:cat>
          <c:val>
            <c:numRef>
              <c:f>Sheet1!$B$2:$B$3</c:f>
              <c:numCache>
                <c:formatCode>0%</c:formatCode>
                <c:ptCount val="2"/>
                <c:pt idx="0">
                  <c:v>0.57999999999999996</c:v>
                </c:pt>
                <c:pt idx="1">
                  <c:v>0.42</c:v>
                </c:pt>
              </c:numCache>
            </c:numRef>
          </c:val>
          <c:extLst>
            <c:ext xmlns:c16="http://schemas.microsoft.com/office/drawing/2014/chart" uri="{C3380CC4-5D6E-409C-BE32-E72D297353CC}">
              <c16:uniqueId val="{00000004-D663-1F4F-9ED8-C1687647B491}"/>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Men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Sheet1!$A$2:$A$7</c:f>
              <c:numCache>
                <c:formatCode>General</c:formatCode>
                <c:ptCount val="6"/>
                <c:pt idx="0">
                  <c:v>1960</c:v>
                </c:pt>
                <c:pt idx="1">
                  <c:v>1970</c:v>
                </c:pt>
                <c:pt idx="2">
                  <c:v>1980</c:v>
                </c:pt>
                <c:pt idx="3">
                  <c:v>1990</c:v>
                </c:pt>
                <c:pt idx="4">
                  <c:v>2000</c:v>
                </c:pt>
                <c:pt idx="5">
                  <c:v>2012</c:v>
                </c:pt>
              </c:numCache>
            </c:numRef>
          </c:cat>
          <c:val>
            <c:numRef>
              <c:f>Sheet1!$B$2:$B$7</c:f>
              <c:numCache>
                <c:formatCode>General</c:formatCode>
                <c:ptCount val="6"/>
                <c:pt idx="0">
                  <c:v>10</c:v>
                </c:pt>
                <c:pt idx="1">
                  <c:v>9</c:v>
                </c:pt>
                <c:pt idx="2">
                  <c:v>11</c:v>
                </c:pt>
                <c:pt idx="3">
                  <c:v>16</c:v>
                </c:pt>
                <c:pt idx="4">
                  <c:v>17</c:v>
                </c:pt>
                <c:pt idx="5">
                  <c:v>23</c:v>
                </c:pt>
              </c:numCache>
            </c:numRef>
          </c:val>
          <c:smooth val="0"/>
          <c:extLst>
            <c:ext xmlns:c16="http://schemas.microsoft.com/office/drawing/2014/chart" uri="{C3380CC4-5D6E-409C-BE32-E72D297353CC}">
              <c16:uniqueId val="{00000000-F028-FB44-8711-20075397F2C2}"/>
            </c:ext>
          </c:extLst>
        </c:ser>
        <c:ser>
          <c:idx val="1"/>
          <c:order val="1"/>
          <c:tx>
            <c:strRef>
              <c:f>Sheet1!$C$1</c:f>
              <c:strCache>
                <c:ptCount val="1"/>
                <c:pt idx="0">
                  <c:v>Women</c:v>
                </c:pt>
              </c:strCache>
            </c:strRef>
          </c:tx>
          <c:spPr>
            <a:ln w="28575" cap="rnd">
              <a:solidFill>
                <a:srgbClr val="FF40FF"/>
              </a:solidFill>
              <a:round/>
            </a:ln>
            <a:effectLst/>
          </c:spPr>
          <c:marker>
            <c:symbol val="circle"/>
            <c:size val="5"/>
            <c:spPr>
              <a:solidFill>
                <a:schemeClr val="accent2"/>
              </a:solidFill>
              <a:ln w="9525">
                <a:solidFill>
                  <a:schemeClr val="accent2"/>
                </a:solidFill>
              </a:ln>
              <a:effectLst/>
            </c:spPr>
          </c:marker>
          <c:cat>
            <c:numRef>
              <c:f>Sheet1!$A$2:$A$7</c:f>
              <c:numCache>
                <c:formatCode>General</c:formatCode>
                <c:ptCount val="6"/>
                <c:pt idx="0">
                  <c:v>1960</c:v>
                </c:pt>
                <c:pt idx="1">
                  <c:v>1970</c:v>
                </c:pt>
                <c:pt idx="2">
                  <c:v>1980</c:v>
                </c:pt>
                <c:pt idx="3">
                  <c:v>1990</c:v>
                </c:pt>
                <c:pt idx="4">
                  <c:v>2000</c:v>
                </c:pt>
                <c:pt idx="5">
                  <c:v>2012</c:v>
                </c:pt>
              </c:numCache>
            </c:numRef>
          </c:cat>
          <c:val>
            <c:numRef>
              <c:f>Sheet1!$C$2:$C$7</c:f>
              <c:numCache>
                <c:formatCode>General</c:formatCode>
                <c:ptCount val="6"/>
                <c:pt idx="0">
                  <c:v>8</c:v>
                </c:pt>
                <c:pt idx="1">
                  <c:v>8</c:v>
                </c:pt>
                <c:pt idx="2">
                  <c:v>9</c:v>
                </c:pt>
                <c:pt idx="3">
                  <c:v>11</c:v>
                </c:pt>
                <c:pt idx="4">
                  <c:v>13</c:v>
                </c:pt>
                <c:pt idx="5">
                  <c:v>17</c:v>
                </c:pt>
              </c:numCache>
            </c:numRef>
          </c:val>
          <c:smooth val="0"/>
          <c:extLst>
            <c:ext xmlns:c16="http://schemas.microsoft.com/office/drawing/2014/chart" uri="{C3380CC4-5D6E-409C-BE32-E72D297353CC}">
              <c16:uniqueId val="{00000003-F028-FB44-8711-20075397F2C2}"/>
            </c:ext>
          </c:extLst>
        </c:ser>
        <c:dLbls>
          <c:showLegendKey val="0"/>
          <c:showVal val="0"/>
          <c:showCatName val="0"/>
          <c:showSerName val="0"/>
          <c:showPercent val="0"/>
          <c:showBubbleSize val="0"/>
        </c:dLbls>
        <c:marker val="1"/>
        <c:smooth val="0"/>
        <c:axId val="1047640528"/>
        <c:axId val="1047924144"/>
      </c:lineChart>
      <c:catAx>
        <c:axId val="1047640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7924144"/>
        <c:crosses val="autoZero"/>
        <c:auto val="1"/>
        <c:lblAlgn val="ctr"/>
        <c:lblOffset val="100"/>
        <c:noMultiLvlLbl val="0"/>
      </c:catAx>
      <c:valAx>
        <c:axId val="10479241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7640528"/>
        <c:crosses val="autoZero"/>
        <c:crossBetween val="between"/>
        <c:dispUnits>
          <c:builtInUnit val="hundred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1977C-45BB-C142-8376-EB9A5C4A78A3}" type="datetimeFigureOut">
              <a:rPr lang="en-US" smtClean="0"/>
              <a:t>8/11/23</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74474E-4A73-0D48-B646-287D3EB690B3}" type="slidenum">
              <a:rPr lang="en-US" smtClean="0"/>
              <a:t>‹#›</a:t>
            </a:fld>
            <a:endParaRPr lang="en-US"/>
          </a:p>
        </p:txBody>
      </p:sp>
    </p:spTree>
    <p:extLst>
      <p:ext uri="{BB962C8B-B14F-4D97-AF65-F5344CB8AC3E}">
        <p14:creationId xmlns:p14="http://schemas.microsoft.com/office/powerpoint/2010/main" val="1636528379"/>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FIRST GLANCE, THIS CHART MIGHT BE A GOOD THING. PEOPLE ARE WAITING UNTIL THEY ARE OLDER THAN 18 TO GET MARRIED! I THINK MOST 18 YEAR OLDS WOULD AGREE THAT THEY AREN’T QUITE READY FOR THE RESPONSIBILITIES OF MARRIAGE AT THAT AGE.</a:t>
            </a:r>
          </a:p>
        </p:txBody>
      </p:sp>
      <p:sp>
        <p:nvSpPr>
          <p:cNvPr id="4" name="Slide Number Placeholder 3"/>
          <p:cNvSpPr>
            <a:spLocks noGrp="1"/>
          </p:cNvSpPr>
          <p:nvPr>
            <p:ph type="sldNum" sz="quarter" idx="5"/>
          </p:nvPr>
        </p:nvSpPr>
        <p:spPr/>
        <p:txBody>
          <a:bodyPr/>
          <a:lstStyle/>
          <a:p>
            <a:fld id="{25673CB4-2AC7-5640-9D87-EE277AC81BA4}" type="slidenum">
              <a:rPr lang="en-US" smtClean="0"/>
              <a:t>2</a:t>
            </a:fld>
            <a:endParaRPr lang="en-US"/>
          </a:p>
        </p:txBody>
      </p:sp>
    </p:spTree>
    <p:extLst>
      <p:ext uri="{BB962C8B-B14F-4D97-AF65-F5344CB8AC3E}">
        <p14:creationId xmlns:p14="http://schemas.microsoft.com/office/powerpoint/2010/main" val="2171444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get back to the title of the lesson, ”Singles and Their Churches”. So far we have been trying to develop a more Biblical perspective on what God says about singleness and how he sees singleness as a gift.</a:t>
            </a:r>
          </a:p>
          <a:p>
            <a:endParaRPr lang="en-US" dirty="0"/>
          </a:p>
          <a:p>
            <a:r>
              <a:rPr lang="en-US" dirty="0"/>
              <a:t>What about local congregations? How does God call on us to serve and build relationships with each other?</a:t>
            </a:r>
          </a:p>
        </p:txBody>
      </p:sp>
      <p:sp>
        <p:nvSpPr>
          <p:cNvPr id="4" name="Slide Number Placeholder 3"/>
          <p:cNvSpPr>
            <a:spLocks noGrp="1"/>
          </p:cNvSpPr>
          <p:nvPr>
            <p:ph type="sldNum" sz="quarter" idx="5"/>
          </p:nvPr>
        </p:nvSpPr>
        <p:spPr/>
        <p:txBody>
          <a:bodyPr/>
          <a:lstStyle/>
          <a:p>
            <a:fld id="{9F74474E-4A73-0D48-B646-287D3EB690B3}" type="slidenum">
              <a:rPr lang="en-US" smtClean="0"/>
              <a:t>13</a:t>
            </a:fld>
            <a:endParaRPr lang="en-US"/>
          </a:p>
        </p:txBody>
      </p:sp>
    </p:spTree>
    <p:extLst>
      <p:ext uri="{BB962C8B-B14F-4D97-AF65-F5344CB8AC3E}">
        <p14:creationId xmlns:p14="http://schemas.microsoft.com/office/powerpoint/2010/main" val="3235480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936" kern="1200" dirty="0">
                <a:solidFill>
                  <a:schemeClr val="tx1"/>
                </a:solidFill>
                <a:effectLst/>
                <a:latin typeface="+mn-lt"/>
                <a:ea typeface="+mn-ea"/>
                <a:cs typeface="+mn-cs"/>
              </a:rPr>
              <a:t>Developing a congregational culture of hospitality</a:t>
            </a:r>
          </a:p>
          <a:p>
            <a:pPr lvl="0"/>
            <a:r>
              <a:rPr lang="en-US" sz="936" kern="1200" dirty="0">
                <a:solidFill>
                  <a:schemeClr val="tx1"/>
                </a:solidFill>
                <a:effectLst/>
                <a:latin typeface="+mn-lt"/>
                <a:ea typeface="+mn-ea"/>
                <a:cs typeface="+mn-cs"/>
              </a:rPr>
              <a:t>Encourage friendships that cross generational and marital divides.</a:t>
            </a:r>
          </a:p>
        </p:txBody>
      </p:sp>
      <p:sp>
        <p:nvSpPr>
          <p:cNvPr id="4" name="Slide Number Placeholder 3"/>
          <p:cNvSpPr>
            <a:spLocks noGrp="1"/>
          </p:cNvSpPr>
          <p:nvPr>
            <p:ph type="sldNum" sz="quarter" idx="5"/>
          </p:nvPr>
        </p:nvSpPr>
        <p:spPr/>
        <p:txBody>
          <a:bodyPr/>
          <a:lstStyle/>
          <a:p>
            <a:fld id="{9F74474E-4A73-0D48-B646-287D3EB690B3}" type="slidenum">
              <a:rPr lang="en-US" smtClean="0"/>
              <a:t>15</a:t>
            </a:fld>
            <a:endParaRPr lang="en-US"/>
          </a:p>
        </p:txBody>
      </p:sp>
    </p:spTree>
    <p:extLst>
      <p:ext uri="{BB962C8B-B14F-4D97-AF65-F5344CB8AC3E}">
        <p14:creationId xmlns:p14="http://schemas.microsoft.com/office/powerpoint/2010/main" val="459299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CHART AGREES WITH THIS ONE, THAT BOTH MEN AND WOMEN ARE WAITING LATER THAN 18 TO GET MARRIED.</a:t>
            </a:r>
          </a:p>
        </p:txBody>
      </p:sp>
      <p:sp>
        <p:nvSpPr>
          <p:cNvPr id="4" name="Slide Number Placeholder 3"/>
          <p:cNvSpPr>
            <a:spLocks noGrp="1"/>
          </p:cNvSpPr>
          <p:nvPr>
            <p:ph type="sldNum" sz="quarter" idx="5"/>
          </p:nvPr>
        </p:nvSpPr>
        <p:spPr/>
        <p:txBody>
          <a:bodyPr/>
          <a:lstStyle/>
          <a:p>
            <a:fld id="{25673CB4-2AC7-5640-9D87-EE277AC81BA4}" type="slidenum">
              <a:rPr lang="en-US" smtClean="0"/>
              <a:t>3</a:t>
            </a:fld>
            <a:endParaRPr lang="en-US"/>
          </a:p>
        </p:txBody>
      </p:sp>
    </p:spTree>
    <p:extLst>
      <p:ext uri="{BB962C8B-B14F-4D97-AF65-F5344CB8AC3E}">
        <p14:creationId xmlns:p14="http://schemas.microsoft.com/office/powerpoint/2010/main" val="2600152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THOSE WHO DO GET MARRIED ARE WAITING LATER AND LATER. IN THE MID-1900’S BOTH MEN AND WOMEN WERE GETTING MARRIED AT RELATIVELY YOUNG AGES. THAT IS NO LONGER THE CASE! SOME DON’T GET MARRIED AT ALL.</a:t>
            </a:r>
          </a:p>
        </p:txBody>
      </p:sp>
      <p:sp>
        <p:nvSpPr>
          <p:cNvPr id="4" name="Slide Number Placeholder 3"/>
          <p:cNvSpPr>
            <a:spLocks noGrp="1"/>
          </p:cNvSpPr>
          <p:nvPr>
            <p:ph type="sldNum" sz="quarter" idx="5"/>
          </p:nvPr>
        </p:nvSpPr>
        <p:spPr/>
        <p:txBody>
          <a:bodyPr/>
          <a:lstStyle/>
          <a:p>
            <a:fld id="{25673CB4-2AC7-5640-9D87-EE277AC81BA4}" type="slidenum">
              <a:rPr lang="en-US" smtClean="0"/>
              <a:t>4</a:t>
            </a:fld>
            <a:endParaRPr lang="en-US"/>
          </a:p>
        </p:txBody>
      </p:sp>
    </p:spTree>
    <p:extLst>
      <p:ext uri="{BB962C8B-B14F-4D97-AF65-F5344CB8AC3E}">
        <p14:creationId xmlns:p14="http://schemas.microsoft.com/office/powerpoint/2010/main" val="569744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Owen Strachan</a:t>
            </a:r>
          </a:p>
          <a:p>
            <a:endParaRPr lang="en-US" dirty="0"/>
          </a:p>
          <a:p>
            <a:r>
              <a:rPr lang="en-US" dirty="0"/>
              <a:t>Remember, these charts do not explore why there has been a societal shift to singleness. All these charts do is track what HAS happened. It is not our goal this weekend to dissect the causes, but to explore the facts: people are getting married later and later, or not at all.</a:t>
            </a:r>
          </a:p>
          <a:p>
            <a:endParaRPr lang="en-US" dirty="0"/>
          </a:p>
          <a:p>
            <a:r>
              <a:rPr lang="en-US" dirty="0"/>
              <a:t>LONG PAUSE…HOLD MY HAND UP TO MY EAR TO HEAR BETTER.</a:t>
            </a:r>
          </a:p>
          <a:p>
            <a:endParaRPr lang="en-US" dirty="0"/>
          </a:p>
          <a:p>
            <a:r>
              <a:rPr lang="en-US" dirty="0"/>
              <a:t>And I think I just heard a well-intentioned match-maker in the back say something like, “Challenge accepted!” =)</a:t>
            </a:r>
          </a:p>
          <a:p>
            <a:endParaRPr lang="en-US" dirty="0"/>
          </a:p>
          <a:p>
            <a:r>
              <a:rPr lang="en-US" dirty="0"/>
              <a:t>The fact that we just laughed reveals there is a kernel of truth in the joke. Actually, we are here this weekend to reevaluate what the Bible says about singleness and maybe learn that this season of life has more value and purpose; it isn’t a circumstance to be rescued from.</a:t>
            </a:r>
          </a:p>
        </p:txBody>
      </p:sp>
      <p:sp>
        <p:nvSpPr>
          <p:cNvPr id="4" name="Slide Number Placeholder 3"/>
          <p:cNvSpPr>
            <a:spLocks noGrp="1"/>
          </p:cNvSpPr>
          <p:nvPr>
            <p:ph type="sldNum" sz="quarter" idx="5"/>
          </p:nvPr>
        </p:nvSpPr>
        <p:spPr/>
        <p:txBody>
          <a:bodyPr/>
          <a:lstStyle/>
          <a:p>
            <a:fld id="{25673CB4-2AC7-5640-9D87-EE277AC81BA4}" type="slidenum">
              <a:rPr lang="en-US" smtClean="0"/>
              <a:t>5</a:t>
            </a:fld>
            <a:endParaRPr lang="en-US"/>
          </a:p>
        </p:txBody>
      </p:sp>
    </p:spTree>
    <p:extLst>
      <p:ext uri="{BB962C8B-B14F-4D97-AF65-F5344CB8AC3E}">
        <p14:creationId xmlns:p14="http://schemas.microsoft.com/office/powerpoint/2010/main" val="2443906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Marriage:</a:t>
            </a:r>
          </a:p>
          <a:p>
            <a:pPr marL="228600" indent="-228600">
              <a:buAutoNum type="arabicPeriod"/>
            </a:pPr>
            <a:r>
              <a:rPr lang="en-US" dirty="0"/>
              <a:t>Gen. 2:28 – It is not good for man to be alone</a:t>
            </a:r>
          </a:p>
          <a:p>
            <a:pPr marL="228600" indent="-228600">
              <a:buAutoNum type="arabicPeriod"/>
            </a:pPr>
            <a:r>
              <a:rPr lang="en-US" dirty="0"/>
              <a:t>Eph. 5:22-33 – Marriage</a:t>
            </a:r>
            <a:r>
              <a:rPr lang="en-US" baseline="0" dirty="0"/>
              <a:t> is to reflect X and the church. Marriage reveals a greater </a:t>
            </a:r>
            <a:r>
              <a:rPr lang="en-US" baseline="0"/>
              <a:t>mystery.</a:t>
            </a:r>
          </a:p>
          <a:p>
            <a:pPr marL="585216" lvl="1" indent="-228600">
              <a:buAutoNum type="arabicPeriod"/>
            </a:pPr>
            <a:r>
              <a:rPr lang="en-US" baseline="0"/>
              <a:t>Marriage </a:t>
            </a:r>
            <a:r>
              <a:rPr lang="en-US" baseline="0" dirty="0"/>
              <a:t>is temporary! Specific marriages will only last as long as spouses live, but marriage itself as an institution is limited to the created world (Matt. 22:30, </a:t>
            </a:r>
            <a:r>
              <a:rPr lang="en-US" sz="936" kern="1200" dirty="0">
                <a:solidFill>
                  <a:schemeClr val="tx1"/>
                </a:solidFill>
                <a:effectLst/>
                <a:latin typeface="+mn-lt"/>
                <a:ea typeface="+mn-ea"/>
                <a:cs typeface="+mn-cs"/>
              </a:rPr>
              <a:t>For in the resurrection they neither marry nor are given in marriage, but are like angels in heaven</a:t>
            </a:r>
            <a:r>
              <a:rPr lang="en-US" baseline="0" dirty="0"/>
              <a:t>)! However, the church’s marriage to Christ will last into eternity!</a:t>
            </a:r>
          </a:p>
          <a:p>
            <a:pPr marL="228600" indent="-228600">
              <a:buAutoNum type="arabicPeriod"/>
            </a:pPr>
            <a:r>
              <a:rPr lang="en-US" baseline="0" dirty="0"/>
              <a:t>Gen. 1:8 – There are blessings to being married. One of them is being able to have children. Song of Solomon. Rom. 7:1-5, stability and permanence. Gen. 2.24 &amp; 1 Cor,. 6 – The blessing of the one-flesh dynamic.</a:t>
            </a:r>
            <a:endParaRPr lang="en-US" dirty="0"/>
          </a:p>
          <a:p>
            <a:pPr marL="228600" indent="-228600">
              <a:buAutoNum type="arabicPeriod"/>
            </a:pPr>
            <a:r>
              <a:rPr lang="en-US" dirty="0"/>
              <a:t>Heb. 13:4; 1 Cor. 7:1-5 – Physical intimacy in marriage can guard against immorality, but marriage still requires self-control!</a:t>
            </a:r>
          </a:p>
          <a:p>
            <a:pPr marL="228600" indent="-228600">
              <a:buAutoNum type="arabicPeriod"/>
            </a:pPr>
            <a:r>
              <a:rPr lang="en-US" dirty="0"/>
              <a:t>1Matt. 19:10-12 – Despite all of these things being true, some still choose singleness!</a:t>
            </a:r>
          </a:p>
          <a:p>
            <a:endParaRPr lang="en-US" dirty="0"/>
          </a:p>
        </p:txBody>
      </p:sp>
      <p:sp>
        <p:nvSpPr>
          <p:cNvPr id="4" name="Slide Number Placeholder 3"/>
          <p:cNvSpPr>
            <a:spLocks noGrp="1"/>
          </p:cNvSpPr>
          <p:nvPr>
            <p:ph type="sldNum" sz="quarter" idx="5"/>
          </p:nvPr>
        </p:nvSpPr>
        <p:spPr/>
        <p:txBody>
          <a:bodyPr/>
          <a:lstStyle/>
          <a:p>
            <a:fld id="{25673CB4-2AC7-5640-9D87-EE277AC81BA4}" type="slidenum">
              <a:rPr lang="en-US" smtClean="0"/>
              <a:t>6</a:t>
            </a:fld>
            <a:endParaRPr lang="en-US"/>
          </a:p>
        </p:txBody>
      </p:sp>
    </p:spTree>
    <p:extLst>
      <p:ext uri="{BB962C8B-B14F-4D97-AF65-F5344CB8AC3E}">
        <p14:creationId xmlns:p14="http://schemas.microsoft.com/office/powerpoint/2010/main" val="3161495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None/>
            </a:pPr>
            <a:r>
              <a:rPr lang="en-US" dirty="0"/>
              <a:t>Regarding</a:t>
            </a:r>
            <a:r>
              <a:rPr lang="en-US" baseline="0" dirty="0"/>
              <a:t> singleness:</a:t>
            </a:r>
          </a:p>
          <a:p>
            <a:pPr marL="228600" indent="-228600">
              <a:buAutoNum type="arabicPeriod"/>
            </a:pPr>
            <a:r>
              <a:rPr lang="en-US" baseline="0" dirty="0"/>
              <a:t>1 Cor. 7:6-7, 25-28 – Being single is a perfectly acceptable thing to be.</a:t>
            </a:r>
          </a:p>
          <a:p>
            <a:pPr marL="228600" indent="-228600">
              <a:buAutoNum type="arabicPeriod"/>
            </a:pPr>
            <a:r>
              <a:rPr lang="en-US" baseline="0" dirty="0"/>
              <a:t>1 Eph. 5:22-33 – Every Christian is already a part of what earthly marriage points toward!</a:t>
            </a:r>
          </a:p>
          <a:p>
            <a:pPr marL="228600" indent="-228600">
              <a:buAutoNum type="arabicPeriod"/>
            </a:pPr>
            <a:r>
              <a:rPr lang="en-US" baseline="0" dirty="0"/>
              <a:t>Chart – Being single is a blessing to you and to others</a:t>
            </a:r>
          </a:p>
          <a:p>
            <a:pPr marL="228600" indent="-228600">
              <a:buAutoNum type="arabicPeriod"/>
            </a:pPr>
            <a:r>
              <a:rPr lang="en-US" baseline="0" dirty="0"/>
              <a:t>1 Cor. 7:36-38 – Self-control is required of every believer regardless of their marital status</a:t>
            </a:r>
          </a:p>
          <a:p>
            <a:pPr marL="228600" indent="-228600">
              <a:buAutoNum type="arabicPeriod"/>
            </a:pPr>
            <a:r>
              <a:rPr lang="en-US" baseline="0" dirty="0"/>
              <a:t>Matt. 19:10-12 – Make sure your decision to be single is for the right reasons. Glorify God! You are saying that there is something more important to you than being a marriage with someone. And this is right!</a:t>
            </a:r>
            <a:endParaRPr lang="en-US" dirty="0"/>
          </a:p>
          <a:p>
            <a:endParaRPr lang="en-US" dirty="0"/>
          </a:p>
        </p:txBody>
      </p:sp>
      <p:sp>
        <p:nvSpPr>
          <p:cNvPr id="4" name="Slide Number Placeholder 3"/>
          <p:cNvSpPr>
            <a:spLocks noGrp="1"/>
          </p:cNvSpPr>
          <p:nvPr>
            <p:ph type="sldNum" sz="quarter" idx="5"/>
          </p:nvPr>
        </p:nvSpPr>
        <p:spPr/>
        <p:txBody>
          <a:bodyPr/>
          <a:lstStyle/>
          <a:p>
            <a:fld id="{25673CB4-2AC7-5640-9D87-EE277AC81BA4}" type="slidenum">
              <a:rPr lang="en-US" smtClean="0"/>
              <a:t>7</a:t>
            </a:fld>
            <a:endParaRPr lang="en-US"/>
          </a:p>
        </p:txBody>
      </p:sp>
    </p:spTree>
    <p:extLst>
      <p:ext uri="{BB962C8B-B14F-4D97-AF65-F5344CB8AC3E}">
        <p14:creationId xmlns:p14="http://schemas.microsoft.com/office/powerpoint/2010/main" val="4171225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Jesus is saying three things here,</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1) some people, outside</a:t>
            </a:r>
            <a:r>
              <a:rPr lang="en-US" baseline="0" dirty="0"/>
              <a:t> of their control, we</a:t>
            </a:r>
            <a:r>
              <a:rPr lang="en-US" dirty="0"/>
              <a:t>re born without the ability to engage in physical</a:t>
            </a:r>
            <a:r>
              <a:rPr lang="en-US" baseline="0" dirty="0"/>
              <a:t> intimacy,</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baseline="0" dirty="0"/>
              <a:t>2) some people, against their will, were made incapable of engaging in physical intimacy and </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baseline="0" dirty="0"/>
              <a:t>3) that some people chose to refrain from marital intimacy for the sake of the kingdom! I am about to say something that I expect to hear about later…Every unmarried adult in this room is currently single by choice.</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baseline="0" dirty="0"/>
              <a:t>Let me repeat myself…every unmarried adult in this room is currently single by choice.</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baseline="0" dirty="0"/>
              <a:t>S0, before anyone starts throwing tomatoes and calling me an insensitive jerk, let’s think through the statement as it relates to Matt. 19:12.</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baseline="0" dirty="0"/>
              <a:t>If you wanted to be married badly enough, you could be. You could fly to Las Vegas, find a willing stranger, pop into a wedding chapel and have an Elvis impersonator officiate your wedding. If you wanted, you could jump online and find someone willing to be a modern day mail-order spouse. The point is, if being MARRIED was your ultimate goal in life, you could be married in a relatively short period of time.</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baseline="0" dirty="0"/>
              <a:t>But why aren’t you married? </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baseline="0" dirty="0"/>
              <a:t>For some of our spiritual siblings, they are the surviving spouse. Their beloved husband or wife has died, and gone on to be with the Lord first. What every married couple In the room needs to realize, is that unless the Lord comes first, at some point in our futures many of us will be single again.</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baseline="0" dirty="0"/>
              <a:t>Others have gone through a divorce. People in that situation are either Biblically free to remarry but have chosen not to, or they believe the scripture does not give them the freedom to remarry. </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baseline="0" dirty="0"/>
              <a:t>And then there are those who have never been married. As we mentioned at the beginning of the sermon, in our country and our congregations, this group is growing.</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Look at our verse again. According to Jesus, why are the people in the third category choosing not to get married? FOR THE SAKE OF THE KINGDOM.</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5673CB4-2AC7-5640-9D87-EE277AC81BA4}" type="slidenum">
              <a:rPr lang="en-US" smtClean="0"/>
              <a:t>8</a:t>
            </a:fld>
            <a:endParaRPr lang="en-US"/>
          </a:p>
        </p:txBody>
      </p:sp>
    </p:spTree>
    <p:extLst>
      <p:ext uri="{BB962C8B-B14F-4D97-AF65-F5344CB8AC3E}">
        <p14:creationId xmlns:p14="http://schemas.microsoft.com/office/powerpoint/2010/main" val="3494229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God does not see you as somehow less</a:t>
            </a:r>
          </a:p>
          <a:p>
            <a:pPr marL="171450" indent="-171450">
              <a:buFontTx/>
              <a:buChar char="-"/>
            </a:pPr>
            <a:r>
              <a:rPr lang="en-US" dirty="0"/>
              <a:t>God does not see you as broken</a:t>
            </a:r>
          </a:p>
          <a:p>
            <a:pPr marL="171450" indent="-171450">
              <a:buFontTx/>
              <a:buChar char="-"/>
            </a:pPr>
            <a:r>
              <a:rPr lang="en-US" dirty="0"/>
              <a:t>He sees you in a circumstance in life that is precious and valuable! Make the most of it for Him! Don’t waste it. You are not in some kind of in between stage of life, although it can feel that way.</a:t>
            </a:r>
          </a:p>
          <a:p>
            <a:pPr marL="171450" indent="-171450">
              <a:buFontTx/>
              <a:buChar char="-"/>
            </a:pPr>
            <a:r>
              <a:rPr lang="en-US" dirty="0"/>
              <a:t>You have been entrusted with something of which you will have to give an account someday. Steward this season of life well!!!</a:t>
            </a:r>
          </a:p>
          <a:p>
            <a:pPr marL="171450" indent="-171450">
              <a:buFontTx/>
              <a:buChar char="-"/>
            </a:pPr>
            <a:r>
              <a:rPr lang="en-US" dirty="0"/>
              <a:t>There is a temptation to see yourself the way that others might:</a:t>
            </a:r>
          </a:p>
          <a:p>
            <a:pPr marL="528066" lvl="1" indent="-171450">
              <a:buFontTx/>
              <a:buChar char="-"/>
            </a:pPr>
            <a:r>
              <a:rPr lang="en-US" dirty="0"/>
              <a:t>Can I offer a phrase that might help?</a:t>
            </a:r>
          </a:p>
          <a:p>
            <a:pPr marL="528066" lvl="1" indent="-171450">
              <a:buFontTx/>
              <a:buChar char="-"/>
            </a:pPr>
            <a:r>
              <a:rPr lang="en-US" dirty="0"/>
              <a:t>YOU ARE MORE THAT YOUR RELATIONSHIP STATUS</a:t>
            </a:r>
          </a:p>
          <a:p>
            <a:pPr marL="528066" lvl="1" indent="-171450">
              <a:buFontTx/>
              <a:buChar char="-"/>
            </a:pPr>
            <a:r>
              <a:rPr lang="en-US" dirty="0"/>
              <a:t>There is so much more to you as a person, as an image bearer of God, than whether or not you single, dating, engaged or married!</a:t>
            </a:r>
          </a:p>
          <a:p>
            <a:pPr marL="528066" lvl="1" indent="-171450">
              <a:buFontTx/>
              <a:buChar char="-"/>
            </a:pPr>
            <a:r>
              <a:rPr lang="en-US" dirty="0"/>
              <a:t>Our relationship status should not be the defining aspect of our lives!</a:t>
            </a:r>
          </a:p>
          <a:p>
            <a:pPr marL="528066" lvl="1" indent="-171450">
              <a:buFontTx/>
              <a:buChar char="-"/>
            </a:pPr>
            <a:r>
              <a:rPr lang="en-US" dirty="0"/>
              <a:t>Whether we are in Christ or not is the most important thing in God’s eyes! Are you </a:t>
            </a:r>
            <a:r>
              <a:rPr lang="en-US"/>
              <a:t>in Christ?</a:t>
            </a:r>
            <a:endParaRPr lang="en-US" dirty="0"/>
          </a:p>
        </p:txBody>
      </p:sp>
      <p:sp>
        <p:nvSpPr>
          <p:cNvPr id="4" name="Slide Number Placeholder 3"/>
          <p:cNvSpPr>
            <a:spLocks noGrp="1"/>
          </p:cNvSpPr>
          <p:nvPr>
            <p:ph type="sldNum" sz="quarter" idx="5"/>
          </p:nvPr>
        </p:nvSpPr>
        <p:spPr/>
        <p:txBody>
          <a:bodyPr/>
          <a:lstStyle/>
          <a:p>
            <a:fld id="{53E4B9E0-AAE4-5847-B5C3-BDF81E590532}" type="slidenum">
              <a:rPr lang="en-US" smtClean="0"/>
              <a:t>10</a:t>
            </a:fld>
            <a:endParaRPr lang="en-US"/>
          </a:p>
        </p:txBody>
      </p:sp>
    </p:spTree>
    <p:extLst>
      <p:ext uri="{BB962C8B-B14F-4D97-AF65-F5344CB8AC3E}">
        <p14:creationId xmlns:p14="http://schemas.microsoft.com/office/powerpoint/2010/main" val="3611809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one of the reasons we need to talk about this together?</a:t>
            </a:r>
          </a:p>
          <a:p>
            <a:endParaRPr lang="en-US" dirty="0"/>
          </a:p>
          <a:p>
            <a:r>
              <a:rPr lang="en-US" dirty="0"/>
              <a:t>Consider the following statements you may have heard someone make.</a:t>
            </a:r>
          </a:p>
          <a:p>
            <a:endParaRPr lang="en-US" dirty="0"/>
          </a:p>
          <a:p>
            <a:r>
              <a:rPr lang="en-US" dirty="0"/>
              <a:t>We need to talk about this together because well-intentioned siblings in Christ may have a different perspective on singleness that is not the most helpful, and if that’s the case, out of love for them we need to become aware of that and see what we can do to better serve them…</a:t>
            </a:r>
          </a:p>
          <a:p>
            <a:endParaRPr lang="en-US" dirty="0"/>
          </a:p>
          <a:p>
            <a:r>
              <a:rPr lang="en-US" dirty="0"/>
              <a:t>Let’s think about the following chapter in Matthew together to realize how important the church family is in the life of every Christian, but especially those who are single.</a:t>
            </a:r>
          </a:p>
        </p:txBody>
      </p:sp>
      <p:sp>
        <p:nvSpPr>
          <p:cNvPr id="4" name="Slide Number Placeholder 3"/>
          <p:cNvSpPr>
            <a:spLocks noGrp="1"/>
          </p:cNvSpPr>
          <p:nvPr>
            <p:ph type="sldNum" sz="quarter" idx="5"/>
          </p:nvPr>
        </p:nvSpPr>
        <p:spPr/>
        <p:txBody>
          <a:bodyPr/>
          <a:lstStyle/>
          <a:p>
            <a:fld id="{9F74474E-4A73-0D48-B646-287D3EB690B3}" type="slidenum">
              <a:rPr lang="en-US" smtClean="0"/>
              <a:t>11</a:t>
            </a:fld>
            <a:endParaRPr lang="en-US"/>
          </a:p>
        </p:txBody>
      </p:sp>
    </p:spTree>
    <p:extLst>
      <p:ext uri="{BB962C8B-B14F-4D97-AF65-F5344CB8AC3E}">
        <p14:creationId xmlns:p14="http://schemas.microsoft.com/office/powerpoint/2010/main" val="823967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D41C8C-8919-5F4D-80B9-399CB50FA382}" type="datetimeFigureOut">
              <a:rPr lang="en-US" smtClean="0"/>
              <a:t>8/11/23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63E72-D283-F240-BF4C-F57F3551FCB5}" type="slidenum">
              <a:rPr lang="en-US" smtClean="0"/>
              <a:t>‹#›</a:t>
            </a:fld>
            <a:endParaRPr lang="en-US"/>
          </a:p>
        </p:txBody>
      </p:sp>
    </p:spTree>
    <p:extLst>
      <p:ext uri="{BB962C8B-B14F-4D97-AF65-F5344CB8AC3E}">
        <p14:creationId xmlns:p14="http://schemas.microsoft.com/office/powerpoint/2010/main" val="376412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D41C8C-8919-5F4D-80B9-399CB50FA382}" type="datetimeFigureOut">
              <a:rPr lang="en-US" smtClean="0"/>
              <a:t>8/11/23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63E72-D283-F240-BF4C-F57F3551FCB5}" type="slidenum">
              <a:rPr lang="en-US" smtClean="0"/>
              <a:t>‹#›</a:t>
            </a:fld>
            <a:endParaRPr lang="en-US"/>
          </a:p>
        </p:txBody>
      </p:sp>
    </p:spTree>
    <p:extLst>
      <p:ext uri="{BB962C8B-B14F-4D97-AF65-F5344CB8AC3E}">
        <p14:creationId xmlns:p14="http://schemas.microsoft.com/office/powerpoint/2010/main" val="107462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D41C8C-8919-5F4D-80B9-399CB50FA382}" type="datetimeFigureOut">
              <a:rPr lang="en-US" smtClean="0"/>
              <a:t>8/11/23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63E72-D283-F240-BF4C-F57F3551FCB5}" type="slidenum">
              <a:rPr lang="en-US" smtClean="0"/>
              <a:t>‹#›</a:t>
            </a:fld>
            <a:endParaRPr lang="en-US"/>
          </a:p>
        </p:txBody>
      </p:sp>
    </p:spTree>
    <p:extLst>
      <p:ext uri="{BB962C8B-B14F-4D97-AF65-F5344CB8AC3E}">
        <p14:creationId xmlns:p14="http://schemas.microsoft.com/office/powerpoint/2010/main" val="79439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D41C8C-8919-5F4D-80B9-399CB50FA382}" type="datetimeFigureOut">
              <a:rPr lang="en-US" smtClean="0"/>
              <a:t>8/11/23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63E72-D283-F240-BF4C-F57F3551FCB5}" type="slidenum">
              <a:rPr lang="en-US" smtClean="0"/>
              <a:t>‹#›</a:t>
            </a:fld>
            <a:endParaRPr lang="en-US"/>
          </a:p>
        </p:txBody>
      </p:sp>
    </p:spTree>
    <p:extLst>
      <p:ext uri="{BB962C8B-B14F-4D97-AF65-F5344CB8AC3E}">
        <p14:creationId xmlns:p14="http://schemas.microsoft.com/office/powerpoint/2010/main" val="158068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D41C8C-8919-5F4D-80B9-399CB50FA382}" type="datetimeFigureOut">
              <a:rPr lang="en-US" smtClean="0"/>
              <a:t>8/11/23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63E72-D283-F240-BF4C-F57F3551FCB5}" type="slidenum">
              <a:rPr lang="en-US" smtClean="0"/>
              <a:t>‹#›</a:t>
            </a:fld>
            <a:endParaRPr lang="en-US"/>
          </a:p>
        </p:txBody>
      </p:sp>
    </p:spTree>
    <p:extLst>
      <p:ext uri="{BB962C8B-B14F-4D97-AF65-F5344CB8AC3E}">
        <p14:creationId xmlns:p14="http://schemas.microsoft.com/office/powerpoint/2010/main" val="46091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D41C8C-8919-5F4D-80B9-399CB50FA382}" type="datetimeFigureOut">
              <a:rPr lang="en-US" smtClean="0"/>
              <a:t>8/11/23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63E72-D283-F240-BF4C-F57F3551FCB5}" type="slidenum">
              <a:rPr lang="en-US" smtClean="0"/>
              <a:t>‹#›</a:t>
            </a:fld>
            <a:endParaRPr lang="en-US"/>
          </a:p>
        </p:txBody>
      </p:sp>
    </p:spTree>
    <p:extLst>
      <p:ext uri="{BB962C8B-B14F-4D97-AF65-F5344CB8AC3E}">
        <p14:creationId xmlns:p14="http://schemas.microsoft.com/office/powerpoint/2010/main" val="41076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D41C8C-8919-5F4D-80B9-399CB50FA382}" type="datetimeFigureOut">
              <a:rPr lang="en-US" smtClean="0"/>
              <a:t>8/11/23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363E72-D283-F240-BF4C-F57F3551FCB5}" type="slidenum">
              <a:rPr lang="en-US" smtClean="0"/>
              <a:t>‹#›</a:t>
            </a:fld>
            <a:endParaRPr lang="en-US"/>
          </a:p>
        </p:txBody>
      </p:sp>
    </p:spTree>
    <p:extLst>
      <p:ext uri="{BB962C8B-B14F-4D97-AF65-F5344CB8AC3E}">
        <p14:creationId xmlns:p14="http://schemas.microsoft.com/office/powerpoint/2010/main" val="350518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D41C8C-8919-5F4D-80B9-399CB50FA382}" type="datetimeFigureOut">
              <a:rPr lang="en-US" smtClean="0"/>
              <a:t>8/11/23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363E72-D283-F240-BF4C-F57F3551FCB5}" type="slidenum">
              <a:rPr lang="en-US" smtClean="0"/>
              <a:t>‹#›</a:t>
            </a:fld>
            <a:endParaRPr lang="en-US"/>
          </a:p>
        </p:txBody>
      </p:sp>
    </p:spTree>
    <p:extLst>
      <p:ext uri="{BB962C8B-B14F-4D97-AF65-F5344CB8AC3E}">
        <p14:creationId xmlns:p14="http://schemas.microsoft.com/office/powerpoint/2010/main" val="120621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D41C8C-8919-5F4D-80B9-399CB50FA382}" type="datetimeFigureOut">
              <a:rPr lang="en-US" smtClean="0"/>
              <a:t>8/11/23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363E72-D283-F240-BF4C-F57F3551FCB5}" type="slidenum">
              <a:rPr lang="en-US" smtClean="0"/>
              <a:t>‹#›</a:t>
            </a:fld>
            <a:endParaRPr lang="en-US"/>
          </a:p>
        </p:txBody>
      </p:sp>
    </p:spTree>
    <p:extLst>
      <p:ext uri="{BB962C8B-B14F-4D97-AF65-F5344CB8AC3E}">
        <p14:creationId xmlns:p14="http://schemas.microsoft.com/office/powerpoint/2010/main" val="71452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8D41C8C-8919-5F4D-80B9-399CB50FA382}" type="datetimeFigureOut">
              <a:rPr lang="en-US" smtClean="0"/>
              <a:t>8/11/23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63E72-D283-F240-BF4C-F57F3551FCB5}" type="slidenum">
              <a:rPr lang="en-US" smtClean="0"/>
              <a:t>‹#›</a:t>
            </a:fld>
            <a:endParaRPr lang="en-US"/>
          </a:p>
        </p:txBody>
      </p:sp>
    </p:spTree>
    <p:extLst>
      <p:ext uri="{BB962C8B-B14F-4D97-AF65-F5344CB8AC3E}">
        <p14:creationId xmlns:p14="http://schemas.microsoft.com/office/powerpoint/2010/main" val="58061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8D41C8C-8919-5F4D-80B9-399CB50FA382}" type="datetimeFigureOut">
              <a:rPr lang="en-US" smtClean="0"/>
              <a:t>8/11/23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63E72-D283-F240-BF4C-F57F3551FCB5}" type="slidenum">
              <a:rPr lang="en-US" smtClean="0"/>
              <a:t>‹#›</a:t>
            </a:fld>
            <a:endParaRPr lang="en-US"/>
          </a:p>
        </p:txBody>
      </p:sp>
    </p:spTree>
    <p:extLst>
      <p:ext uri="{BB962C8B-B14F-4D97-AF65-F5344CB8AC3E}">
        <p14:creationId xmlns:p14="http://schemas.microsoft.com/office/powerpoint/2010/main" val="407181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38D41C8C-8919-5F4D-80B9-399CB50FA382}" type="datetimeFigureOut">
              <a:rPr lang="en-US" smtClean="0"/>
              <a:t>8/11/23</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FA363E72-D283-F240-BF4C-F57F3551FCB5}" type="slidenum">
              <a:rPr lang="en-US" smtClean="0"/>
              <a:t>‹#›</a:t>
            </a:fld>
            <a:endParaRPr lang="en-US"/>
          </a:p>
        </p:txBody>
      </p:sp>
    </p:spTree>
    <p:extLst>
      <p:ext uri="{BB962C8B-B14F-4D97-AF65-F5344CB8AC3E}">
        <p14:creationId xmlns:p14="http://schemas.microsoft.com/office/powerpoint/2010/main" val="28364214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2E17-2A58-7844-B873-541BE55D277A}"/>
              </a:ext>
            </a:extLst>
          </p:cNvPr>
          <p:cNvSpPr>
            <a:spLocks noGrp="1"/>
          </p:cNvSpPr>
          <p:nvPr>
            <p:ph type="ctrTitle"/>
          </p:nvPr>
        </p:nvSpPr>
        <p:spPr>
          <a:xfrm>
            <a:off x="324852" y="4243135"/>
            <a:ext cx="5875644" cy="1053823"/>
          </a:xfrm>
        </p:spPr>
        <p:txBody>
          <a:bodyPr vert="horz" lIns="91440" tIns="45720" rIns="91440" bIns="45720" rtlCol="0" anchor="ctr">
            <a:normAutofit/>
          </a:bodyPr>
          <a:lstStyle/>
          <a:p>
            <a:pPr algn="r" defTabSz="914400"/>
            <a:r>
              <a:rPr lang="en-US" sz="2800" b="1" dirty="0">
                <a:latin typeface="Calisto MT" panose="02040603050505030304" pitchFamily="18" charset="77"/>
              </a:rPr>
              <a:t>Singles &amp; Their Churches: </a:t>
            </a:r>
            <a:br>
              <a:rPr lang="en-US" sz="2800" b="1" dirty="0">
                <a:latin typeface="Calisto MT" panose="02040603050505030304" pitchFamily="18" charset="77"/>
              </a:rPr>
            </a:br>
            <a:r>
              <a:rPr lang="en-US" sz="2800" b="1" dirty="0">
                <a:latin typeface="Calisto MT" panose="02040603050505030304" pitchFamily="18" charset="77"/>
              </a:rPr>
              <a:t>Helping Each Other Grow in Love</a:t>
            </a:r>
            <a:endParaRPr lang="en-US" sz="2800" dirty="0">
              <a:latin typeface="Calisto MT" panose="02040603050505030304" pitchFamily="18" charset="77"/>
            </a:endParaRPr>
          </a:p>
        </p:txBody>
      </p:sp>
      <p:pic>
        <p:nvPicPr>
          <p:cNvPr id="4" name="Picture 3">
            <a:extLst>
              <a:ext uri="{FF2B5EF4-FFF2-40B4-BE49-F238E27FC236}">
                <a16:creationId xmlns:a16="http://schemas.microsoft.com/office/drawing/2014/main" id="{57455367-5523-8148-874A-F4EC3A7C4EB9}"/>
              </a:ext>
            </a:extLst>
          </p:cNvPr>
          <p:cNvPicPr>
            <a:picLocks noChangeAspect="1"/>
          </p:cNvPicPr>
          <p:nvPr/>
        </p:nvPicPr>
        <p:blipFill rotWithShape="1">
          <a:blip r:embed="rId2"/>
          <a:srcRect l="10600" r="-2" b="-2"/>
          <a:stretch/>
        </p:blipFill>
        <p:spPr>
          <a:xfrm>
            <a:off x="-2987" y="10"/>
            <a:ext cx="9143999" cy="3809990"/>
          </a:xfrm>
          <a:prstGeom prst="rect">
            <a:avLst/>
          </a:prstGeom>
        </p:spPr>
      </p:pic>
      <p:cxnSp>
        <p:nvCxnSpPr>
          <p:cNvPr id="18" name="Straight Connector 17">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4386755"/>
            <a:ext cx="0" cy="7620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9683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3122B-7263-3642-B627-BF4636210B94}"/>
              </a:ext>
            </a:extLst>
          </p:cNvPr>
          <p:cNvSpPr>
            <a:spLocks noGrp="1"/>
          </p:cNvSpPr>
          <p:nvPr>
            <p:ph type="ctrTitle"/>
          </p:nvPr>
        </p:nvSpPr>
        <p:spPr/>
        <p:txBody>
          <a:bodyPr/>
          <a:lstStyle/>
          <a:p>
            <a:r>
              <a:rPr lang="en-US" dirty="0"/>
              <a:t>How does God see you?</a:t>
            </a:r>
          </a:p>
        </p:txBody>
      </p:sp>
      <p:sp>
        <p:nvSpPr>
          <p:cNvPr id="3" name="Subtitle 2">
            <a:extLst>
              <a:ext uri="{FF2B5EF4-FFF2-40B4-BE49-F238E27FC236}">
                <a16:creationId xmlns:a16="http://schemas.microsoft.com/office/drawing/2014/main" id="{CE481D31-7EEB-9549-BF8B-BFA0B814452C}"/>
              </a:ext>
            </a:extLst>
          </p:cNvPr>
          <p:cNvSpPr>
            <a:spLocks noGrp="1"/>
          </p:cNvSpPr>
          <p:nvPr>
            <p:ph type="subTitle" idx="1"/>
          </p:nvPr>
        </p:nvSpPr>
        <p:spPr/>
        <p:txBody>
          <a:bodyPr/>
          <a:lstStyle/>
          <a:p>
            <a:r>
              <a:rPr lang="en-US" dirty="0" err="1"/>
              <a:t>sdsdf</a:t>
            </a:r>
            <a:endParaRPr lang="en-US" dirty="0"/>
          </a:p>
        </p:txBody>
      </p:sp>
      <p:pic>
        <p:nvPicPr>
          <p:cNvPr id="4" name="Picture 4">
            <a:extLst>
              <a:ext uri="{FF2B5EF4-FFF2-40B4-BE49-F238E27FC236}">
                <a16:creationId xmlns:a16="http://schemas.microsoft.com/office/drawing/2014/main" id="{C16B4F98-9731-3045-90D1-440EA5986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53921" y="-314325"/>
            <a:ext cx="10337618" cy="6858000"/>
          </a:xfrm>
          <a:prstGeom prst="rect">
            <a:avLst/>
          </a:prstGeom>
        </p:spPr>
      </p:pic>
      <p:sp>
        <p:nvSpPr>
          <p:cNvPr id="5" name="TextBox 4">
            <a:extLst>
              <a:ext uri="{FF2B5EF4-FFF2-40B4-BE49-F238E27FC236}">
                <a16:creationId xmlns:a16="http://schemas.microsoft.com/office/drawing/2014/main" id="{BA436E5F-7E33-C14B-87A0-47907C532281}"/>
              </a:ext>
            </a:extLst>
          </p:cNvPr>
          <p:cNvSpPr txBox="1"/>
          <p:nvPr/>
        </p:nvSpPr>
        <p:spPr>
          <a:xfrm rot="645036">
            <a:off x="1712747" y="416564"/>
            <a:ext cx="2524582" cy="1200329"/>
          </a:xfrm>
          <a:prstGeom prst="rect">
            <a:avLst/>
          </a:prstGeom>
          <a:noFill/>
        </p:spPr>
        <p:txBody>
          <a:bodyPr wrap="square" rtlCol="0">
            <a:spAutoFit/>
          </a:bodyPr>
          <a:lstStyle/>
          <a:p>
            <a:pPr algn="ctr"/>
            <a:r>
              <a:rPr lang="en-US" sz="3600" b="1" spc="50" dirty="0">
                <a:ln w="0"/>
                <a:effectLst>
                  <a:innerShdw blurRad="63500" dist="50800" dir="13500000">
                    <a:srgbClr val="000000">
                      <a:alpha val="50000"/>
                    </a:srgbClr>
                  </a:innerShdw>
                </a:effectLst>
                <a:latin typeface="Vladimir Script" panose="03050402040407070305" pitchFamily="66" charset="77"/>
                <a:ea typeface="EB Garamond" pitchFamily="2" charset="0"/>
              </a:rPr>
              <a:t>To: You</a:t>
            </a:r>
          </a:p>
          <a:p>
            <a:pPr algn="ctr"/>
            <a:r>
              <a:rPr lang="en-US" sz="3600" b="1" spc="50" dirty="0">
                <a:ln w="0"/>
                <a:effectLst>
                  <a:innerShdw blurRad="63500" dist="50800" dir="13500000">
                    <a:srgbClr val="000000">
                      <a:alpha val="50000"/>
                    </a:srgbClr>
                  </a:innerShdw>
                </a:effectLst>
                <a:latin typeface="Vladimir Script" panose="03050402040407070305" pitchFamily="66" charset="77"/>
                <a:ea typeface="EB Garamond" pitchFamily="2" charset="0"/>
              </a:rPr>
              <a:t>From: God</a:t>
            </a:r>
          </a:p>
        </p:txBody>
      </p:sp>
      <p:sp>
        <p:nvSpPr>
          <p:cNvPr id="6" name="Rectangle 5">
            <a:extLst>
              <a:ext uri="{FF2B5EF4-FFF2-40B4-BE49-F238E27FC236}">
                <a16:creationId xmlns:a16="http://schemas.microsoft.com/office/drawing/2014/main" id="{159C1080-59BB-4E4C-8833-A04EB7AA9866}"/>
              </a:ext>
            </a:extLst>
          </p:cNvPr>
          <p:cNvSpPr/>
          <p:nvPr/>
        </p:nvSpPr>
        <p:spPr>
          <a:xfrm>
            <a:off x="4994474" y="451144"/>
            <a:ext cx="3228975" cy="4524315"/>
          </a:xfrm>
          <a:prstGeom prst="rect">
            <a:avLst/>
          </a:prstGeom>
        </p:spPr>
        <p:txBody>
          <a:bodyPr wrap="square">
            <a:noAutofit/>
          </a:bodyPr>
          <a:lstStyle/>
          <a:p>
            <a:pPr>
              <a:lnSpc>
                <a:spcPct val="110000"/>
              </a:lnSpc>
            </a:pPr>
            <a:r>
              <a:rPr lang="en-US" sz="3600" i="1" dirty="0">
                <a:solidFill>
                  <a:schemeClr val="bg1"/>
                </a:solidFill>
                <a:effectLst>
                  <a:outerShdw blurRad="50800" dist="38100" dir="2700000" algn="tl" rotWithShape="0">
                    <a:prstClr val="black">
                      <a:alpha val="40000"/>
                    </a:prstClr>
                  </a:outerShdw>
                </a:effectLst>
              </a:rPr>
              <a:t>“I wish that all were as I myself am. But each has his own </a:t>
            </a:r>
            <a:r>
              <a:rPr lang="en-US" sz="3600" b="1" i="1" dirty="0">
                <a:solidFill>
                  <a:schemeClr val="bg1"/>
                </a:solidFill>
                <a:effectLst>
                  <a:outerShdw blurRad="50800" dist="38100" dir="2700000" algn="tl" rotWithShape="0">
                    <a:prstClr val="black">
                      <a:alpha val="40000"/>
                    </a:prstClr>
                  </a:outerShdw>
                </a:effectLst>
              </a:rPr>
              <a:t>gift </a:t>
            </a:r>
            <a:r>
              <a:rPr lang="en-US" sz="3600" i="1" dirty="0">
                <a:solidFill>
                  <a:schemeClr val="bg1"/>
                </a:solidFill>
                <a:effectLst>
                  <a:outerShdw blurRad="50800" dist="38100" dir="2700000" algn="tl" rotWithShape="0">
                    <a:prstClr val="black">
                      <a:alpha val="40000"/>
                    </a:prstClr>
                  </a:outerShdw>
                </a:effectLst>
              </a:rPr>
              <a:t>from God, one of one kind and one of another.”</a:t>
            </a:r>
          </a:p>
          <a:p>
            <a:pPr algn="r">
              <a:lnSpc>
                <a:spcPct val="110000"/>
              </a:lnSpc>
            </a:pPr>
            <a:r>
              <a:rPr lang="en-US" sz="3600" dirty="0">
                <a:solidFill>
                  <a:schemeClr val="bg1"/>
                </a:solidFill>
                <a:effectLst>
                  <a:outerShdw blurRad="50800" dist="38100" dir="2700000" algn="tl" rotWithShape="0">
                    <a:prstClr val="black">
                      <a:alpha val="40000"/>
                    </a:prstClr>
                  </a:outerShdw>
                </a:effectLst>
              </a:rPr>
              <a:t>1 Cor. 7:7</a:t>
            </a:r>
          </a:p>
        </p:txBody>
      </p:sp>
    </p:spTree>
    <p:extLst>
      <p:ext uri="{BB962C8B-B14F-4D97-AF65-F5344CB8AC3E}">
        <p14:creationId xmlns:p14="http://schemas.microsoft.com/office/powerpoint/2010/main" val="128264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8CBEB-2CBD-3B4A-ADA9-DC4CCFC28961}"/>
              </a:ext>
            </a:extLst>
          </p:cNvPr>
          <p:cNvSpPr>
            <a:spLocks noGrp="1"/>
          </p:cNvSpPr>
          <p:nvPr>
            <p:ph type="title"/>
          </p:nvPr>
        </p:nvSpPr>
        <p:spPr/>
        <p:txBody>
          <a:bodyPr/>
          <a:lstStyle/>
          <a:p>
            <a:r>
              <a:rPr lang="en-US" dirty="0" err="1"/>
              <a:t>sdv</a:t>
            </a:r>
            <a:endParaRPr lang="en-US" dirty="0"/>
          </a:p>
        </p:txBody>
      </p:sp>
      <p:sp>
        <p:nvSpPr>
          <p:cNvPr id="3" name="Content Placeholder 2">
            <a:extLst>
              <a:ext uri="{FF2B5EF4-FFF2-40B4-BE49-F238E27FC236}">
                <a16:creationId xmlns:a16="http://schemas.microsoft.com/office/drawing/2014/main" id="{5292AFA5-E937-304B-84B2-3A9B5E6142DA}"/>
              </a:ext>
            </a:extLst>
          </p:cNvPr>
          <p:cNvSpPr>
            <a:spLocks noGrp="1"/>
          </p:cNvSpPr>
          <p:nvPr>
            <p:ph idx="1"/>
          </p:nvPr>
        </p:nvSpPr>
        <p:spPr/>
        <p:txBody>
          <a:bodyPr/>
          <a:lstStyle/>
          <a:p>
            <a:r>
              <a:rPr lang="en-US" dirty="0"/>
              <a:t>dv</a:t>
            </a:r>
          </a:p>
        </p:txBody>
      </p:sp>
      <p:pic>
        <p:nvPicPr>
          <p:cNvPr id="5" name="Picture 4">
            <a:extLst>
              <a:ext uri="{FF2B5EF4-FFF2-40B4-BE49-F238E27FC236}">
                <a16:creationId xmlns:a16="http://schemas.microsoft.com/office/drawing/2014/main" id="{61A04E05-DE9C-8C41-9D8B-F6602E74ADCD}"/>
              </a:ext>
            </a:extLst>
          </p:cNvPr>
          <p:cNvPicPr>
            <a:picLocks noChangeAspect="1"/>
          </p:cNvPicPr>
          <p:nvPr/>
        </p:nvPicPr>
        <p:blipFill>
          <a:blip r:embed="rId3"/>
          <a:stretch>
            <a:fillRect/>
          </a:stretch>
        </p:blipFill>
        <p:spPr>
          <a:xfrm>
            <a:off x="-740780" y="-476593"/>
            <a:ext cx="10463514" cy="6975676"/>
          </a:xfrm>
          <a:prstGeom prst="rect">
            <a:avLst/>
          </a:prstGeom>
        </p:spPr>
      </p:pic>
      <p:sp>
        <p:nvSpPr>
          <p:cNvPr id="6" name="TextBox 5">
            <a:extLst>
              <a:ext uri="{FF2B5EF4-FFF2-40B4-BE49-F238E27FC236}">
                <a16:creationId xmlns:a16="http://schemas.microsoft.com/office/drawing/2014/main" id="{9F6FFA2F-32BD-F24C-8CC7-A6CB7B7C77D9}"/>
              </a:ext>
            </a:extLst>
          </p:cNvPr>
          <p:cNvSpPr txBox="1"/>
          <p:nvPr/>
        </p:nvSpPr>
        <p:spPr>
          <a:xfrm rot="21271498">
            <a:off x="85757" y="3033203"/>
            <a:ext cx="2731625" cy="1200329"/>
          </a:xfrm>
          <a:prstGeom prst="rect">
            <a:avLst/>
          </a:prstGeom>
          <a:noFill/>
        </p:spPr>
        <p:txBody>
          <a:bodyPr wrap="square" rtlCol="0">
            <a:spAutoFit/>
          </a:bodyPr>
          <a:lstStyle/>
          <a:p>
            <a:pPr lvl="1" algn="ctr"/>
            <a:r>
              <a:rPr lang="en-US" dirty="0">
                <a:solidFill>
                  <a:schemeClr val="accent1">
                    <a:lumMod val="75000"/>
                  </a:schemeClr>
                </a:solidFill>
              </a:rPr>
              <a:t>“Isn’t she just the sweetest thing? How on earth is she still single?”</a:t>
            </a:r>
          </a:p>
        </p:txBody>
      </p:sp>
      <p:sp>
        <p:nvSpPr>
          <p:cNvPr id="7" name="TextBox 6">
            <a:extLst>
              <a:ext uri="{FF2B5EF4-FFF2-40B4-BE49-F238E27FC236}">
                <a16:creationId xmlns:a16="http://schemas.microsoft.com/office/drawing/2014/main" id="{A90EE675-6E7A-8640-8FE7-3931A8CA18A0}"/>
              </a:ext>
            </a:extLst>
          </p:cNvPr>
          <p:cNvSpPr txBox="1"/>
          <p:nvPr/>
        </p:nvSpPr>
        <p:spPr>
          <a:xfrm>
            <a:off x="2972587" y="3633367"/>
            <a:ext cx="2733733" cy="923330"/>
          </a:xfrm>
          <a:prstGeom prst="rect">
            <a:avLst/>
          </a:prstGeom>
          <a:noFill/>
        </p:spPr>
        <p:txBody>
          <a:bodyPr wrap="square" rtlCol="0">
            <a:spAutoFit/>
          </a:bodyPr>
          <a:lstStyle/>
          <a:p>
            <a:pPr lvl="1" algn="ctr"/>
            <a:r>
              <a:rPr lang="en-US" dirty="0">
                <a:solidFill>
                  <a:srgbClr val="C00000"/>
                </a:solidFill>
              </a:rPr>
              <a:t>“He’s single, but he still has great leadership potential.”</a:t>
            </a:r>
          </a:p>
        </p:txBody>
      </p:sp>
      <p:sp>
        <p:nvSpPr>
          <p:cNvPr id="8" name="TextBox 7">
            <a:extLst>
              <a:ext uri="{FF2B5EF4-FFF2-40B4-BE49-F238E27FC236}">
                <a16:creationId xmlns:a16="http://schemas.microsoft.com/office/drawing/2014/main" id="{6CCDAE0E-DC6B-2748-B981-FA12A9CFA91E}"/>
              </a:ext>
            </a:extLst>
          </p:cNvPr>
          <p:cNvSpPr txBox="1"/>
          <p:nvPr/>
        </p:nvSpPr>
        <p:spPr>
          <a:xfrm>
            <a:off x="5928410" y="3622694"/>
            <a:ext cx="2731625" cy="646331"/>
          </a:xfrm>
          <a:prstGeom prst="rect">
            <a:avLst/>
          </a:prstGeom>
          <a:noFill/>
        </p:spPr>
        <p:txBody>
          <a:bodyPr wrap="square" rtlCol="0">
            <a:spAutoFit/>
          </a:bodyPr>
          <a:lstStyle/>
          <a:p>
            <a:pPr lvl="1" algn="ctr"/>
            <a:r>
              <a:rPr lang="en-US" dirty="0">
                <a:solidFill>
                  <a:schemeClr val="accent6">
                    <a:lumMod val="75000"/>
                  </a:schemeClr>
                </a:solidFill>
              </a:rPr>
              <a:t>“No, I’m not married. Just single.”</a:t>
            </a:r>
          </a:p>
        </p:txBody>
      </p:sp>
    </p:spTree>
    <p:extLst>
      <p:ext uri="{BB962C8B-B14F-4D97-AF65-F5344CB8AC3E}">
        <p14:creationId xmlns:p14="http://schemas.microsoft.com/office/powerpoint/2010/main" val="159901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4CFB0665-68A6-C347-BDCD-609F6A989040}"/>
              </a:ext>
            </a:extLst>
          </p:cNvPr>
          <p:cNvPicPr>
            <a:picLocks noChangeAspect="1"/>
          </p:cNvPicPr>
          <p:nvPr/>
        </p:nvPicPr>
        <p:blipFill>
          <a:blip r:embed="rId2"/>
          <a:stretch>
            <a:fillRect/>
          </a:stretch>
        </p:blipFill>
        <p:spPr>
          <a:xfrm>
            <a:off x="1378245" y="-672509"/>
            <a:ext cx="6387509" cy="6387509"/>
          </a:xfrm>
          <a:prstGeom prst="rect">
            <a:avLst/>
          </a:prstGeom>
        </p:spPr>
      </p:pic>
      <p:sp>
        <p:nvSpPr>
          <p:cNvPr id="24" name="Round Diagonal Corner Rectangle 23">
            <a:extLst>
              <a:ext uri="{FF2B5EF4-FFF2-40B4-BE49-F238E27FC236}">
                <a16:creationId xmlns:a16="http://schemas.microsoft.com/office/drawing/2014/main" id="{A27A8C23-728F-F14A-974C-9DA9176C01A8}"/>
              </a:ext>
            </a:extLst>
          </p:cNvPr>
          <p:cNvSpPr/>
          <p:nvPr/>
        </p:nvSpPr>
        <p:spPr>
          <a:xfrm>
            <a:off x="188266" y="507004"/>
            <a:ext cx="3505200" cy="743771"/>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57B28F62-5C6F-154D-B158-4BB5B6265AAB}"/>
              </a:ext>
            </a:extLst>
          </p:cNvPr>
          <p:cNvSpPr/>
          <p:nvPr/>
        </p:nvSpPr>
        <p:spPr>
          <a:xfrm>
            <a:off x="1073888" y="-372140"/>
            <a:ext cx="6188149" cy="457200"/>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 Diagonal Corner Rectangle 3">
            <a:extLst>
              <a:ext uri="{FF2B5EF4-FFF2-40B4-BE49-F238E27FC236}">
                <a16:creationId xmlns:a16="http://schemas.microsoft.com/office/drawing/2014/main" id="{F93E9959-1D0C-4649-A27B-4C868828B579}"/>
              </a:ext>
            </a:extLst>
          </p:cNvPr>
          <p:cNvSpPr/>
          <p:nvPr/>
        </p:nvSpPr>
        <p:spPr>
          <a:xfrm>
            <a:off x="275794" y="1468692"/>
            <a:ext cx="3505200" cy="829340"/>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 Diagonal Corner Rectangle 4">
            <a:extLst>
              <a:ext uri="{FF2B5EF4-FFF2-40B4-BE49-F238E27FC236}">
                <a16:creationId xmlns:a16="http://schemas.microsoft.com/office/drawing/2014/main" id="{C8B4E5F9-5563-6443-B02A-DD84DAEE555C}"/>
              </a:ext>
            </a:extLst>
          </p:cNvPr>
          <p:cNvSpPr/>
          <p:nvPr/>
        </p:nvSpPr>
        <p:spPr>
          <a:xfrm>
            <a:off x="275794" y="3416969"/>
            <a:ext cx="3505200" cy="829340"/>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Diagonal Corner Rectangle 5">
            <a:extLst>
              <a:ext uri="{FF2B5EF4-FFF2-40B4-BE49-F238E27FC236}">
                <a16:creationId xmlns:a16="http://schemas.microsoft.com/office/drawing/2014/main" id="{AA36E950-B180-D74C-AC90-F4C390DBC822}"/>
              </a:ext>
            </a:extLst>
          </p:cNvPr>
          <p:cNvSpPr/>
          <p:nvPr/>
        </p:nvSpPr>
        <p:spPr>
          <a:xfrm>
            <a:off x="5264888" y="507004"/>
            <a:ext cx="3505200" cy="829340"/>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a:extLst>
              <a:ext uri="{FF2B5EF4-FFF2-40B4-BE49-F238E27FC236}">
                <a16:creationId xmlns:a16="http://schemas.microsoft.com/office/drawing/2014/main" id="{19E9D685-2508-AC42-9E25-A7077C50EF40}"/>
              </a:ext>
            </a:extLst>
          </p:cNvPr>
          <p:cNvSpPr/>
          <p:nvPr/>
        </p:nvSpPr>
        <p:spPr>
          <a:xfrm>
            <a:off x="5264888" y="2485360"/>
            <a:ext cx="2011097" cy="829340"/>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a:extLst>
              <a:ext uri="{FF2B5EF4-FFF2-40B4-BE49-F238E27FC236}">
                <a16:creationId xmlns:a16="http://schemas.microsoft.com/office/drawing/2014/main" id="{69E9982B-6858-BA42-9054-DB6990B1B468}"/>
              </a:ext>
            </a:extLst>
          </p:cNvPr>
          <p:cNvSpPr/>
          <p:nvPr/>
        </p:nvSpPr>
        <p:spPr>
          <a:xfrm>
            <a:off x="5264888" y="4378656"/>
            <a:ext cx="3505200" cy="829340"/>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DFD80F9-3AFE-5747-8165-D6F44D86A223}"/>
              </a:ext>
            </a:extLst>
          </p:cNvPr>
          <p:cNvSpPr txBox="1"/>
          <p:nvPr/>
        </p:nvSpPr>
        <p:spPr>
          <a:xfrm>
            <a:off x="5292113" y="460009"/>
            <a:ext cx="1983872" cy="923330"/>
          </a:xfrm>
          <a:prstGeom prst="rect">
            <a:avLst/>
          </a:prstGeom>
          <a:noFill/>
        </p:spPr>
        <p:txBody>
          <a:bodyPr wrap="square" rtlCol="0">
            <a:spAutoFit/>
          </a:bodyPr>
          <a:lstStyle/>
          <a:p>
            <a:r>
              <a:rPr lang="en-US" b="1" dirty="0">
                <a:solidFill>
                  <a:schemeClr val="tx1">
                    <a:lumMod val="75000"/>
                    <a:lumOff val="25000"/>
                  </a:schemeClr>
                </a:solidFill>
              </a:rPr>
              <a:t>1 COR. 7:6-7</a:t>
            </a:r>
          </a:p>
          <a:p>
            <a:r>
              <a:rPr lang="en-US" dirty="0">
                <a:solidFill>
                  <a:schemeClr val="tx1">
                    <a:lumMod val="75000"/>
                    <a:lumOff val="25000"/>
                  </a:schemeClr>
                </a:solidFill>
              </a:rPr>
              <a:t>See yourself the way God sees you.</a:t>
            </a:r>
          </a:p>
        </p:txBody>
      </p:sp>
      <p:sp>
        <p:nvSpPr>
          <p:cNvPr id="10" name="TextBox 9">
            <a:extLst>
              <a:ext uri="{FF2B5EF4-FFF2-40B4-BE49-F238E27FC236}">
                <a16:creationId xmlns:a16="http://schemas.microsoft.com/office/drawing/2014/main" id="{F712B8BE-5E9B-9B4A-92ED-FF52E03D6693}"/>
              </a:ext>
            </a:extLst>
          </p:cNvPr>
          <p:cNvSpPr txBox="1"/>
          <p:nvPr/>
        </p:nvSpPr>
        <p:spPr>
          <a:xfrm>
            <a:off x="1720516" y="1421036"/>
            <a:ext cx="1973560" cy="923330"/>
          </a:xfrm>
          <a:prstGeom prst="rect">
            <a:avLst/>
          </a:prstGeom>
          <a:noFill/>
        </p:spPr>
        <p:txBody>
          <a:bodyPr wrap="square" rtlCol="0">
            <a:spAutoFit/>
          </a:bodyPr>
          <a:lstStyle/>
          <a:p>
            <a:r>
              <a:rPr lang="en-US" b="1" dirty="0">
                <a:solidFill>
                  <a:schemeClr val="tx1">
                    <a:lumMod val="75000"/>
                    <a:lumOff val="25000"/>
                  </a:schemeClr>
                </a:solidFill>
              </a:rPr>
              <a:t>1 COR. 7:25-28</a:t>
            </a:r>
          </a:p>
          <a:p>
            <a:r>
              <a:rPr lang="en-US" dirty="0">
                <a:solidFill>
                  <a:schemeClr val="tx1">
                    <a:lumMod val="75000"/>
                    <a:lumOff val="25000"/>
                  </a:schemeClr>
                </a:solidFill>
              </a:rPr>
              <a:t>See the blessings of singleness!</a:t>
            </a:r>
          </a:p>
        </p:txBody>
      </p:sp>
      <p:sp>
        <p:nvSpPr>
          <p:cNvPr id="11" name="TextBox 10">
            <a:extLst>
              <a:ext uri="{FF2B5EF4-FFF2-40B4-BE49-F238E27FC236}">
                <a16:creationId xmlns:a16="http://schemas.microsoft.com/office/drawing/2014/main" id="{B3C44C1F-A43D-E84D-9F59-50064806F7E3}"/>
              </a:ext>
            </a:extLst>
          </p:cNvPr>
          <p:cNvSpPr txBox="1"/>
          <p:nvPr/>
        </p:nvSpPr>
        <p:spPr>
          <a:xfrm>
            <a:off x="5264888" y="2395835"/>
            <a:ext cx="2011097" cy="923330"/>
          </a:xfrm>
          <a:prstGeom prst="rect">
            <a:avLst/>
          </a:prstGeom>
          <a:noFill/>
        </p:spPr>
        <p:txBody>
          <a:bodyPr wrap="square" rtlCol="0">
            <a:spAutoFit/>
          </a:bodyPr>
          <a:lstStyle/>
          <a:p>
            <a:r>
              <a:rPr lang="en-US" b="1" dirty="0">
                <a:solidFill>
                  <a:schemeClr val="tx1">
                    <a:lumMod val="75000"/>
                    <a:lumOff val="25000"/>
                  </a:schemeClr>
                </a:solidFill>
              </a:rPr>
              <a:t>1 COR. 7:29-31</a:t>
            </a:r>
          </a:p>
          <a:p>
            <a:r>
              <a:rPr lang="en-US" dirty="0">
                <a:solidFill>
                  <a:schemeClr val="tx1">
                    <a:lumMod val="75000"/>
                    <a:lumOff val="25000"/>
                  </a:schemeClr>
                </a:solidFill>
              </a:rPr>
              <a:t>Maintain a heavenward focus!</a:t>
            </a:r>
          </a:p>
        </p:txBody>
      </p:sp>
      <p:sp>
        <p:nvSpPr>
          <p:cNvPr id="12" name="TextBox 11">
            <a:extLst>
              <a:ext uri="{FF2B5EF4-FFF2-40B4-BE49-F238E27FC236}">
                <a16:creationId xmlns:a16="http://schemas.microsoft.com/office/drawing/2014/main" id="{F7248A47-7452-5644-8979-43BE59D05920}"/>
              </a:ext>
            </a:extLst>
          </p:cNvPr>
          <p:cNvSpPr txBox="1"/>
          <p:nvPr/>
        </p:nvSpPr>
        <p:spPr>
          <a:xfrm>
            <a:off x="1720516" y="3364618"/>
            <a:ext cx="2060478" cy="923330"/>
          </a:xfrm>
          <a:prstGeom prst="rect">
            <a:avLst/>
          </a:prstGeom>
          <a:noFill/>
        </p:spPr>
        <p:txBody>
          <a:bodyPr wrap="square" rtlCol="0">
            <a:spAutoFit/>
          </a:bodyPr>
          <a:lstStyle/>
          <a:p>
            <a:r>
              <a:rPr lang="en-US" b="1" dirty="0">
                <a:solidFill>
                  <a:schemeClr val="tx1">
                    <a:lumMod val="75000"/>
                    <a:lumOff val="25000"/>
                  </a:schemeClr>
                </a:solidFill>
              </a:rPr>
              <a:t>1 COR. 7:32-35</a:t>
            </a:r>
          </a:p>
          <a:p>
            <a:r>
              <a:rPr lang="en-US" dirty="0">
                <a:solidFill>
                  <a:schemeClr val="tx1">
                    <a:lumMod val="75000"/>
                    <a:lumOff val="25000"/>
                  </a:schemeClr>
                </a:solidFill>
              </a:rPr>
              <a:t>Serve with less distraction.</a:t>
            </a:r>
          </a:p>
        </p:txBody>
      </p:sp>
      <p:sp>
        <p:nvSpPr>
          <p:cNvPr id="13" name="TextBox 12">
            <a:extLst>
              <a:ext uri="{FF2B5EF4-FFF2-40B4-BE49-F238E27FC236}">
                <a16:creationId xmlns:a16="http://schemas.microsoft.com/office/drawing/2014/main" id="{461E3AEC-2A01-3D45-BE45-9918B27BDC9C}"/>
              </a:ext>
            </a:extLst>
          </p:cNvPr>
          <p:cNvSpPr txBox="1"/>
          <p:nvPr/>
        </p:nvSpPr>
        <p:spPr>
          <a:xfrm>
            <a:off x="5264888" y="4330822"/>
            <a:ext cx="2165685" cy="923330"/>
          </a:xfrm>
          <a:prstGeom prst="rect">
            <a:avLst/>
          </a:prstGeom>
          <a:noFill/>
        </p:spPr>
        <p:txBody>
          <a:bodyPr wrap="square" rtlCol="0">
            <a:spAutoFit/>
          </a:bodyPr>
          <a:lstStyle/>
          <a:p>
            <a:r>
              <a:rPr lang="en-US" b="1" dirty="0">
                <a:solidFill>
                  <a:schemeClr val="tx1">
                    <a:lumMod val="75000"/>
                    <a:lumOff val="25000"/>
                  </a:schemeClr>
                </a:solidFill>
              </a:rPr>
              <a:t>1 COR. 7:36-38</a:t>
            </a:r>
          </a:p>
          <a:p>
            <a:r>
              <a:rPr lang="en-US" dirty="0">
                <a:solidFill>
                  <a:schemeClr val="tx1">
                    <a:lumMod val="75000"/>
                    <a:lumOff val="25000"/>
                  </a:schemeClr>
                </a:solidFill>
              </a:rPr>
              <a:t>Identify the struggles of this season of life.</a:t>
            </a:r>
          </a:p>
        </p:txBody>
      </p:sp>
      <p:pic>
        <p:nvPicPr>
          <p:cNvPr id="19" name="Picture 18" descr="A picture containing object, hanger&#10;&#10;Description automatically generated">
            <a:extLst>
              <a:ext uri="{FF2B5EF4-FFF2-40B4-BE49-F238E27FC236}">
                <a16:creationId xmlns:a16="http://schemas.microsoft.com/office/drawing/2014/main" id="{83A9D1C8-94E5-5748-9F79-7D92E54CB6A9}"/>
              </a:ext>
            </a:extLst>
          </p:cNvPr>
          <p:cNvPicPr>
            <a:picLocks noChangeAspect="1"/>
          </p:cNvPicPr>
          <p:nvPr/>
        </p:nvPicPr>
        <p:blipFill>
          <a:blip r:embed="rId3"/>
          <a:stretch>
            <a:fillRect/>
          </a:stretch>
        </p:blipFill>
        <p:spPr>
          <a:xfrm>
            <a:off x="2794715" y="2568299"/>
            <a:ext cx="811369" cy="578402"/>
          </a:xfrm>
          <a:prstGeom prst="rect">
            <a:avLst/>
          </a:prstGeom>
        </p:spPr>
      </p:pic>
      <p:pic>
        <p:nvPicPr>
          <p:cNvPr id="21" name="Picture 20">
            <a:extLst>
              <a:ext uri="{FF2B5EF4-FFF2-40B4-BE49-F238E27FC236}">
                <a16:creationId xmlns:a16="http://schemas.microsoft.com/office/drawing/2014/main" id="{7E253402-E6AA-0543-828D-B458252B2D8F}"/>
              </a:ext>
            </a:extLst>
          </p:cNvPr>
          <p:cNvPicPr>
            <a:picLocks noChangeAspect="1"/>
          </p:cNvPicPr>
          <p:nvPr/>
        </p:nvPicPr>
        <p:blipFill>
          <a:blip r:embed="rId4"/>
          <a:stretch>
            <a:fillRect/>
          </a:stretch>
        </p:blipFill>
        <p:spPr>
          <a:xfrm>
            <a:off x="5517265" y="1535975"/>
            <a:ext cx="607579" cy="654196"/>
          </a:xfrm>
          <a:prstGeom prst="rect">
            <a:avLst/>
          </a:prstGeom>
        </p:spPr>
      </p:pic>
      <p:pic>
        <p:nvPicPr>
          <p:cNvPr id="23" name="Picture 22">
            <a:extLst>
              <a:ext uri="{FF2B5EF4-FFF2-40B4-BE49-F238E27FC236}">
                <a16:creationId xmlns:a16="http://schemas.microsoft.com/office/drawing/2014/main" id="{8C949ACB-40E2-9D4E-9AD7-1986D3AC9940}"/>
              </a:ext>
            </a:extLst>
          </p:cNvPr>
          <p:cNvPicPr>
            <a:picLocks noChangeAspect="1"/>
          </p:cNvPicPr>
          <p:nvPr/>
        </p:nvPicPr>
        <p:blipFill>
          <a:blip r:embed="rId5"/>
          <a:stretch>
            <a:fillRect/>
          </a:stretch>
        </p:blipFill>
        <p:spPr>
          <a:xfrm flipH="1">
            <a:off x="2329328" y="694772"/>
            <a:ext cx="1239867" cy="457200"/>
          </a:xfrm>
          <a:prstGeom prst="rect">
            <a:avLst/>
          </a:prstGeom>
        </p:spPr>
      </p:pic>
      <p:pic>
        <p:nvPicPr>
          <p:cNvPr id="28" name="Picture 27" descr="A close up of a sign&#10;&#10;Description automatically generated">
            <a:extLst>
              <a:ext uri="{FF2B5EF4-FFF2-40B4-BE49-F238E27FC236}">
                <a16:creationId xmlns:a16="http://schemas.microsoft.com/office/drawing/2014/main" id="{975E137B-B7E0-054C-8135-17BFF1A6B511}"/>
              </a:ext>
            </a:extLst>
          </p:cNvPr>
          <p:cNvPicPr>
            <a:picLocks noChangeAspect="1"/>
          </p:cNvPicPr>
          <p:nvPr/>
        </p:nvPicPr>
        <p:blipFill>
          <a:blip r:embed="rId6"/>
          <a:stretch>
            <a:fillRect/>
          </a:stretch>
        </p:blipFill>
        <p:spPr>
          <a:xfrm flipH="1">
            <a:off x="2949261" y="4549034"/>
            <a:ext cx="656823" cy="656823"/>
          </a:xfrm>
          <a:prstGeom prst="rect">
            <a:avLst/>
          </a:prstGeom>
        </p:spPr>
      </p:pic>
      <p:pic>
        <p:nvPicPr>
          <p:cNvPr id="30" name="Picture 29">
            <a:extLst>
              <a:ext uri="{FF2B5EF4-FFF2-40B4-BE49-F238E27FC236}">
                <a16:creationId xmlns:a16="http://schemas.microsoft.com/office/drawing/2014/main" id="{D135A8D2-C91B-544B-84BA-E6D0C96261C2}"/>
              </a:ext>
            </a:extLst>
          </p:cNvPr>
          <p:cNvPicPr>
            <a:picLocks noChangeAspect="1"/>
          </p:cNvPicPr>
          <p:nvPr/>
        </p:nvPicPr>
        <p:blipFill>
          <a:blip r:embed="rId7"/>
          <a:stretch>
            <a:fillRect/>
          </a:stretch>
        </p:blipFill>
        <p:spPr>
          <a:xfrm>
            <a:off x="5517264" y="3499070"/>
            <a:ext cx="538947" cy="673685"/>
          </a:xfrm>
          <a:prstGeom prst="rect">
            <a:avLst/>
          </a:prstGeom>
        </p:spPr>
      </p:pic>
      <p:sp>
        <p:nvSpPr>
          <p:cNvPr id="34" name="Rectangle 33">
            <a:extLst>
              <a:ext uri="{FF2B5EF4-FFF2-40B4-BE49-F238E27FC236}">
                <a16:creationId xmlns:a16="http://schemas.microsoft.com/office/drawing/2014/main" id="{28E69E65-0722-844F-81A6-073CC7E04ECC}"/>
              </a:ext>
            </a:extLst>
          </p:cNvPr>
          <p:cNvSpPr/>
          <p:nvPr/>
        </p:nvSpPr>
        <p:spPr>
          <a:xfrm>
            <a:off x="1227278" y="2513546"/>
            <a:ext cx="3498112" cy="633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57441F1-FABE-C54B-A29A-B4CBD30E2EDE}"/>
              </a:ext>
            </a:extLst>
          </p:cNvPr>
          <p:cNvSpPr/>
          <p:nvPr/>
        </p:nvSpPr>
        <p:spPr>
          <a:xfrm>
            <a:off x="4572000" y="2279696"/>
            <a:ext cx="3641366" cy="12193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FB431FE-C33F-DA47-97FB-12A5C1F6F9DF}"/>
              </a:ext>
            </a:extLst>
          </p:cNvPr>
          <p:cNvSpPr/>
          <p:nvPr/>
        </p:nvSpPr>
        <p:spPr>
          <a:xfrm>
            <a:off x="1073888" y="4464225"/>
            <a:ext cx="3498112" cy="995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0E16FE6-529E-FF4F-A782-AF16F14452E3}"/>
              </a:ext>
            </a:extLst>
          </p:cNvPr>
          <p:cNvSpPr/>
          <p:nvPr/>
        </p:nvSpPr>
        <p:spPr>
          <a:xfrm>
            <a:off x="4561864" y="4170289"/>
            <a:ext cx="3498112" cy="1246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D3338C4-B512-3341-831F-33A0EF818786}"/>
              </a:ext>
            </a:extLst>
          </p:cNvPr>
          <p:cNvSpPr/>
          <p:nvPr/>
        </p:nvSpPr>
        <p:spPr>
          <a:xfrm>
            <a:off x="4534993" y="1514528"/>
            <a:ext cx="3498112" cy="8768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AACD7F7-5675-7442-839B-30DB07AA963D}"/>
              </a:ext>
            </a:extLst>
          </p:cNvPr>
          <p:cNvSpPr/>
          <p:nvPr/>
        </p:nvSpPr>
        <p:spPr>
          <a:xfrm>
            <a:off x="1064753" y="1236781"/>
            <a:ext cx="3498112" cy="13315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E87097C-6C2E-EE48-893A-2E5977AEB365}"/>
              </a:ext>
            </a:extLst>
          </p:cNvPr>
          <p:cNvSpPr/>
          <p:nvPr/>
        </p:nvSpPr>
        <p:spPr>
          <a:xfrm>
            <a:off x="4619534" y="3437055"/>
            <a:ext cx="3498112" cy="995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0A3EF58-CD17-9540-A9E0-C26EA4F4149B}"/>
              </a:ext>
            </a:extLst>
          </p:cNvPr>
          <p:cNvSpPr/>
          <p:nvPr/>
        </p:nvSpPr>
        <p:spPr>
          <a:xfrm>
            <a:off x="1164099" y="3212558"/>
            <a:ext cx="3498112" cy="1246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261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8"/>
                                        </p:tgtEl>
                                      </p:cBhvr>
                                    </p:animEffect>
                                    <p:set>
                                      <p:cBhvr>
                                        <p:cTn id="10" dur="1" fill="hold">
                                          <p:stCondLst>
                                            <p:cond delay="499"/>
                                          </p:stCondLst>
                                        </p:cTn>
                                        <p:tgtEl>
                                          <p:spTgt spid="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4"/>
                                        </p:tgtEl>
                                      </p:cBhvr>
                                    </p:animEffect>
                                    <p:set>
                                      <p:cBhvr>
                                        <p:cTn id="15" dur="1" fill="hold">
                                          <p:stCondLst>
                                            <p:cond delay="499"/>
                                          </p:stCondLst>
                                        </p:cTn>
                                        <p:tgtEl>
                                          <p:spTgt spid="34"/>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35"/>
                                        </p:tgtEl>
                                      </p:cBhvr>
                                    </p:animEffect>
                                    <p:set>
                                      <p:cBhvr>
                                        <p:cTn id="18" dur="1" fill="hold">
                                          <p:stCondLst>
                                            <p:cond delay="499"/>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41"/>
                                        </p:tgtEl>
                                      </p:cBhvr>
                                    </p:animEffect>
                                    <p:set>
                                      <p:cBhvr>
                                        <p:cTn id="23" dur="1" fill="hold">
                                          <p:stCondLst>
                                            <p:cond delay="499"/>
                                          </p:stCondLst>
                                        </p:cTn>
                                        <p:tgtEl>
                                          <p:spTgt spid="41"/>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40"/>
                                        </p:tgtEl>
                                      </p:cBhvr>
                                    </p:animEffect>
                                    <p:set>
                                      <p:cBhvr>
                                        <p:cTn id="26" dur="1" fill="hold">
                                          <p:stCondLst>
                                            <p:cond delay="499"/>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6"/>
                                        </p:tgtEl>
                                      </p:cBhvr>
                                    </p:animEffect>
                                    <p:set>
                                      <p:cBhvr>
                                        <p:cTn id="31" dur="1" fill="hold">
                                          <p:stCondLst>
                                            <p:cond delay="499"/>
                                          </p:stCondLst>
                                        </p:cTn>
                                        <p:tgtEl>
                                          <p:spTgt spid="36"/>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37"/>
                                        </p:tgtEl>
                                      </p:cBhvr>
                                    </p:animEffect>
                                    <p:set>
                                      <p:cBhvr>
                                        <p:cTn id="34"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2E17-2A58-7844-B873-541BE55D277A}"/>
              </a:ext>
            </a:extLst>
          </p:cNvPr>
          <p:cNvSpPr>
            <a:spLocks noGrp="1"/>
          </p:cNvSpPr>
          <p:nvPr>
            <p:ph type="ctrTitle"/>
          </p:nvPr>
        </p:nvSpPr>
        <p:spPr>
          <a:xfrm>
            <a:off x="324852" y="4243135"/>
            <a:ext cx="5875644" cy="1053823"/>
          </a:xfrm>
        </p:spPr>
        <p:txBody>
          <a:bodyPr vert="horz" lIns="91440" tIns="45720" rIns="91440" bIns="45720" rtlCol="0" anchor="ctr">
            <a:normAutofit/>
          </a:bodyPr>
          <a:lstStyle/>
          <a:p>
            <a:pPr algn="r" defTabSz="914400"/>
            <a:r>
              <a:rPr lang="en-US" sz="2800" b="1" dirty="0">
                <a:solidFill>
                  <a:schemeClr val="bg1"/>
                </a:solidFill>
                <a:latin typeface="Calisto MT" panose="02040603050505030304" pitchFamily="18" charset="77"/>
              </a:rPr>
              <a:t>Singles &amp; Their Churches: </a:t>
            </a:r>
            <a:br>
              <a:rPr lang="en-US" sz="2800" b="1" dirty="0">
                <a:solidFill>
                  <a:schemeClr val="bg1"/>
                </a:solidFill>
                <a:latin typeface="Calisto MT" panose="02040603050505030304" pitchFamily="18" charset="77"/>
              </a:rPr>
            </a:br>
            <a:r>
              <a:rPr lang="en-US" sz="2800" b="1" dirty="0">
                <a:solidFill>
                  <a:schemeClr val="bg1"/>
                </a:solidFill>
                <a:latin typeface="Calisto MT" panose="02040603050505030304" pitchFamily="18" charset="77"/>
              </a:rPr>
              <a:t>Helping Each Other Grow in Love</a:t>
            </a:r>
            <a:endParaRPr lang="en-US" sz="2800" dirty="0">
              <a:solidFill>
                <a:schemeClr val="bg1"/>
              </a:solidFill>
              <a:latin typeface="Calisto MT" panose="02040603050505030304" pitchFamily="18" charset="77"/>
            </a:endParaRPr>
          </a:p>
        </p:txBody>
      </p:sp>
      <p:pic>
        <p:nvPicPr>
          <p:cNvPr id="4" name="Picture 3">
            <a:extLst>
              <a:ext uri="{FF2B5EF4-FFF2-40B4-BE49-F238E27FC236}">
                <a16:creationId xmlns:a16="http://schemas.microsoft.com/office/drawing/2014/main" id="{57455367-5523-8148-874A-F4EC3A7C4EB9}"/>
              </a:ext>
            </a:extLst>
          </p:cNvPr>
          <p:cNvPicPr>
            <a:picLocks noChangeAspect="1"/>
          </p:cNvPicPr>
          <p:nvPr/>
        </p:nvPicPr>
        <p:blipFill rotWithShape="1">
          <a:blip r:embed="rId3"/>
          <a:srcRect l="10600" r="-2" b="-2"/>
          <a:stretch/>
        </p:blipFill>
        <p:spPr>
          <a:xfrm>
            <a:off x="-2987" y="10"/>
            <a:ext cx="9143999" cy="3809990"/>
          </a:xfrm>
          <a:prstGeom prst="rect">
            <a:avLst/>
          </a:prstGeom>
        </p:spPr>
      </p:pic>
    </p:spTree>
    <p:extLst>
      <p:ext uri="{BB962C8B-B14F-4D97-AF65-F5344CB8AC3E}">
        <p14:creationId xmlns:p14="http://schemas.microsoft.com/office/powerpoint/2010/main" val="46372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1E5443-1D66-EF4E-AAB7-B7ED4B4CFAC8}"/>
              </a:ext>
            </a:extLst>
          </p:cNvPr>
          <p:cNvSpPr>
            <a:spLocks noGrp="1"/>
          </p:cNvSpPr>
          <p:nvPr>
            <p:ph idx="1"/>
          </p:nvPr>
        </p:nvSpPr>
        <p:spPr>
          <a:xfrm>
            <a:off x="586093" y="821252"/>
            <a:ext cx="3985907" cy="2813267"/>
          </a:xfrm>
        </p:spPr>
        <p:txBody>
          <a:bodyPr anchor="t">
            <a:noAutofit/>
          </a:bodyPr>
          <a:lstStyle/>
          <a:p>
            <a:pPr marL="0" indent="0" algn="just">
              <a:lnSpc>
                <a:spcPct val="110000"/>
              </a:lnSpc>
              <a:buNone/>
            </a:pPr>
            <a:r>
              <a:rPr lang="en-US" sz="2800" dirty="0">
                <a:effectLst>
                  <a:outerShdw blurRad="50800" dist="38100" dir="8100000" algn="tr" rotWithShape="0">
                    <a:prstClr val="black">
                      <a:alpha val="40000"/>
                    </a:prstClr>
                  </a:outerShdw>
                </a:effectLst>
                <a:latin typeface="Calisto MT" panose="02040603050505030304" pitchFamily="18" charset="77"/>
              </a:rPr>
              <a:t>“And everyone who has left houses or brothers or sisters or father or mother or children or lands, for my name’s sake, </a:t>
            </a:r>
            <a:r>
              <a:rPr lang="en-US" sz="2800" b="1" u="sng" dirty="0">
                <a:effectLst>
                  <a:outerShdw blurRad="50800" dist="38100" dir="8100000" algn="tr" rotWithShape="0">
                    <a:prstClr val="black">
                      <a:alpha val="40000"/>
                    </a:prstClr>
                  </a:outerShdw>
                </a:effectLst>
                <a:latin typeface="Calisto MT" panose="02040603050505030304" pitchFamily="18" charset="77"/>
              </a:rPr>
              <a:t>will receive a hundredfold</a:t>
            </a:r>
            <a:r>
              <a:rPr lang="en-US" sz="2800" dirty="0">
                <a:effectLst>
                  <a:outerShdw blurRad="50800" dist="38100" dir="8100000" algn="tr" rotWithShape="0">
                    <a:prstClr val="black">
                      <a:alpha val="40000"/>
                    </a:prstClr>
                  </a:outerShdw>
                </a:effectLst>
                <a:latin typeface="Calisto MT" panose="02040603050505030304" pitchFamily="18" charset="77"/>
              </a:rPr>
              <a:t> and will inherit eternal life.”</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1673"/>
            <a:ext cx="4206915" cy="486689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piece of paper&#10;&#10;Description automatically generated">
            <a:extLst>
              <a:ext uri="{FF2B5EF4-FFF2-40B4-BE49-F238E27FC236}">
                <a16:creationId xmlns:a16="http://schemas.microsoft.com/office/drawing/2014/main" id="{09A1F556-3AA4-3349-913F-10B106244612}"/>
              </a:ext>
            </a:extLst>
          </p:cNvPr>
          <p:cNvPicPr>
            <a:picLocks noChangeAspect="1"/>
          </p:cNvPicPr>
          <p:nvPr/>
        </p:nvPicPr>
        <p:blipFill rotWithShape="1">
          <a:blip r:embed="rId2"/>
          <a:srcRect l="19899" r="22290" b="2"/>
          <a:stretch/>
        </p:blipFill>
        <p:spPr>
          <a:xfrm>
            <a:off x="5062605" y="-1"/>
            <a:ext cx="4081395" cy="4712449"/>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7" name="Title 1">
            <a:extLst>
              <a:ext uri="{FF2B5EF4-FFF2-40B4-BE49-F238E27FC236}">
                <a16:creationId xmlns:a16="http://schemas.microsoft.com/office/drawing/2014/main" id="{EDFC0BA4-C88E-9348-B07E-0CE3F8203692}"/>
              </a:ext>
            </a:extLst>
          </p:cNvPr>
          <p:cNvSpPr>
            <a:spLocks noGrp="1"/>
          </p:cNvSpPr>
          <p:nvPr>
            <p:ph type="title"/>
          </p:nvPr>
        </p:nvSpPr>
        <p:spPr>
          <a:xfrm>
            <a:off x="1184995" y="4535984"/>
            <a:ext cx="3387005" cy="990600"/>
          </a:xfrm>
        </p:spPr>
        <p:txBody>
          <a:bodyPr>
            <a:normAutofit/>
          </a:bodyPr>
          <a:lstStyle/>
          <a:p>
            <a:pPr algn="r"/>
            <a:r>
              <a:rPr lang="en-US" sz="2800" b="1" dirty="0">
                <a:effectLst>
                  <a:outerShdw blurRad="50800" dist="38100" dir="2700000" algn="tl" rotWithShape="0">
                    <a:prstClr val="black">
                      <a:alpha val="40000"/>
                    </a:prstClr>
                  </a:outerShdw>
                </a:effectLst>
                <a:latin typeface="Calisto MT" panose="02040603050505030304" pitchFamily="18" charset="77"/>
              </a:rPr>
              <a:t>Matt. 19:29</a:t>
            </a:r>
            <a:endParaRPr lang="en-US" sz="2800" i="1" dirty="0">
              <a:effectLst>
                <a:outerShdw blurRad="50800" dist="38100" dir="2700000" algn="tl" rotWithShape="0">
                  <a:prstClr val="black">
                    <a:alpha val="40000"/>
                  </a:prstClr>
                </a:outerShdw>
              </a:effectLst>
              <a:latin typeface="Calisto MT" panose="02040603050505030304" pitchFamily="18" charset="77"/>
            </a:endParaRPr>
          </a:p>
        </p:txBody>
      </p:sp>
    </p:spTree>
    <p:extLst>
      <p:ext uri="{BB962C8B-B14F-4D97-AF65-F5344CB8AC3E}">
        <p14:creationId xmlns:p14="http://schemas.microsoft.com/office/powerpoint/2010/main" val="6937249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ack sign with white text&#10;&#10;Description automatically generated">
            <a:extLst>
              <a:ext uri="{FF2B5EF4-FFF2-40B4-BE49-F238E27FC236}">
                <a16:creationId xmlns:a16="http://schemas.microsoft.com/office/drawing/2014/main" id="{8599F47D-DC8F-3D40-9714-9FDCFD6D1790}"/>
              </a:ext>
            </a:extLst>
          </p:cNvPr>
          <p:cNvPicPr>
            <a:picLocks noChangeAspect="1"/>
          </p:cNvPicPr>
          <p:nvPr/>
        </p:nvPicPr>
        <p:blipFill>
          <a:blip r:embed="rId3"/>
          <a:stretch>
            <a:fillRect/>
          </a:stretch>
        </p:blipFill>
        <p:spPr>
          <a:xfrm>
            <a:off x="0" y="-906780"/>
            <a:ext cx="9144000" cy="6096000"/>
          </a:xfrm>
          <a:prstGeom prst="rect">
            <a:avLst/>
          </a:prstGeom>
        </p:spPr>
      </p:pic>
      <p:sp>
        <p:nvSpPr>
          <p:cNvPr id="14" name="Rectangle 13">
            <a:extLst>
              <a:ext uri="{FF2B5EF4-FFF2-40B4-BE49-F238E27FC236}">
                <a16:creationId xmlns:a16="http://schemas.microsoft.com/office/drawing/2014/main" id="{55F23CB9-AFD4-CA48-8BBF-15FBF42FA6CB}"/>
              </a:ext>
            </a:extLst>
          </p:cNvPr>
          <p:cNvSpPr/>
          <p:nvPr/>
        </p:nvSpPr>
        <p:spPr>
          <a:xfrm>
            <a:off x="0" y="2545080"/>
            <a:ext cx="9144000" cy="3169920"/>
          </a:xfrm>
          <a:prstGeom prst="rect">
            <a:avLst/>
          </a:prstGeom>
          <a:solidFill>
            <a:schemeClr val="tx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40F1745-B3E3-5C43-8575-872D6443EF25}"/>
              </a:ext>
            </a:extLst>
          </p:cNvPr>
          <p:cNvSpPr>
            <a:spLocks noGrp="1"/>
          </p:cNvSpPr>
          <p:nvPr>
            <p:ph sz="half" idx="1"/>
          </p:nvPr>
        </p:nvSpPr>
        <p:spPr>
          <a:xfrm>
            <a:off x="314325" y="2727960"/>
            <a:ext cx="4257675" cy="3169920"/>
          </a:xfrm>
        </p:spPr>
        <p:txBody>
          <a:bodyPr>
            <a:noAutofit/>
          </a:bodyPr>
          <a:lstStyle/>
          <a:p>
            <a:pPr marL="457200" indent="-457200">
              <a:lnSpc>
                <a:spcPct val="110000"/>
              </a:lnSpc>
              <a:buFont typeface="+mj-lt"/>
              <a:buAutoNum type="arabicPeriod"/>
            </a:pPr>
            <a:r>
              <a:rPr lang="en-US" sz="1800" dirty="0">
                <a:solidFill>
                  <a:schemeClr val="bg1"/>
                </a:solidFill>
                <a:effectLst>
                  <a:outerShdw blurRad="50800" dist="38100" dir="8100000" algn="tr" rotWithShape="0">
                    <a:prstClr val="black">
                      <a:alpha val="40000"/>
                    </a:prstClr>
                  </a:outerShdw>
                </a:effectLst>
              </a:rPr>
              <a:t>Get to know them</a:t>
            </a:r>
          </a:p>
          <a:p>
            <a:pPr marL="457200" indent="-457200">
              <a:lnSpc>
                <a:spcPct val="110000"/>
              </a:lnSpc>
              <a:buFont typeface="+mj-lt"/>
              <a:buAutoNum type="arabicPeriod"/>
            </a:pPr>
            <a:r>
              <a:rPr lang="en-US" sz="1800" dirty="0">
                <a:solidFill>
                  <a:schemeClr val="bg1"/>
                </a:solidFill>
                <a:effectLst>
                  <a:outerShdw blurRad="50800" dist="38100" dir="8100000" algn="tr" rotWithShape="0">
                    <a:prstClr val="black">
                      <a:alpha val="40000"/>
                    </a:prstClr>
                  </a:outerShdw>
                </a:effectLst>
              </a:rPr>
              <a:t>Initiate discipleship</a:t>
            </a:r>
          </a:p>
          <a:p>
            <a:pPr marL="457200" indent="-457200">
              <a:lnSpc>
                <a:spcPct val="110000"/>
              </a:lnSpc>
              <a:buFont typeface="+mj-lt"/>
              <a:buAutoNum type="arabicPeriod"/>
            </a:pPr>
            <a:r>
              <a:rPr lang="en-US" sz="1800" dirty="0">
                <a:solidFill>
                  <a:schemeClr val="bg1"/>
                </a:solidFill>
                <a:effectLst>
                  <a:outerShdw blurRad="50800" dist="38100" dir="8100000" algn="tr" rotWithShape="0">
                    <a:prstClr val="black">
                      <a:alpha val="40000"/>
                    </a:prstClr>
                  </a:outerShdw>
                </a:effectLst>
              </a:rPr>
              <a:t>Ask, “How can I pray for you?”</a:t>
            </a:r>
          </a:p>
          <a:p>
            <a:pPr marL="457200" indent="-457200">
              <a:lnSpc>
                <a:spcPct val="110000"/>
              </a:lnSpc>
              <a:buFont typeface="+mj-lt"/>
              <a:buAutoNum type="arabicPeriod"/>
            </a:pPr>
            <a:r>
              <a:rPr lang="en-US" sz="1800" dirty="0">
                <a:solidFill>
                  <a:schemeClr val="bg1"/>
                </a:solidFill>
                <a:effectLst>
                  <a:outerShdw blurRad="50800" dist="38100" dir="8100000" algn="tr" rotWithShape="0">
                    <a:prstClr val="black">
                      <a:alpha val="40000"/>
                    </a:prstClr>
                  </a:outerShdw>
                </a:effectLst>
              </a:rPr>
              <a:t>Utilize singles in the church</a:t>
            </a:r>
          </a:p>
          <a:p>
            <a:pPr marL="457200" indent="-457200">
              <a:lnSpc>
                <a:spcPct val="110000"/>
              </a:lnSpc>
              <a:buFont typeface="+mj-lt"/>
              <a:buAutoNum type="arabicPeriod"/>
            </a:pPr>
            <a:r>
              <a:rPr lang="en-US" sz="1800" dirty="0">
                <a:solidFill>
                  <a:schemeClr val="bg1"/>
                </a:solidFill>
                <a:effectLst>
                  <a:outerShdw blurRad="50800" dist="38100" dir="8100000" algn="tr" rotWithShape="0">
                    <a:prstClr val="black">
                      <a:alpha val="40000"/>
                    </a:prstClr>
                  </a:outerShdw>
                </a:effectLst>
              </a:rPr>
              <a:t>Recognize their need for intimacy</a:t>
            </a:r>
          </a:p>
          <a:p>
            <a:pPr marL="457200" indent="-457200">
              <a:lnSpc>
                <a:spcPct val="110000"/>
              </a:lnSpc>
              <a:buFont typeface="+mj-lt"/>
              <a:buAutoNum type="arabicPeriod"/>
            </a:pPr>
            <a:r>
              <a:rPr lang="en-US" sz="1800" dirty="0">
                <a:solidFill>
                  <a:schemeClr val="bg1"/>
                </a:solidFill>
                <a:effectLst>
                  <a:outerShdw blurRad="50800" dist="38100" dir="8100000" algn="tr" rotWithShape="0">
                    <a:prstClr val="black">
                      <a:alpha val="40000"/>
                    </a:prstClr>
                  </a:outerShdw>
                </a:effectLst>
              </a:rPr>
              <a:t>Give them chances to lead</a:t>
            </a:r>
          </a:p>
          <a:p>
            <a:pPr marL="457200" indent="-457200">
              <a:lnSpc>
                <a:spcPct val="110000"/>
              </a:lnSpc>
              <a:buFont typeface="+mj-lt"/>
              <a:buAutoNum type="arabicPeriod"/>
            </a:pPr>
            <a:r>
              <a:rPr lang="en-US" sz="1800" dirty="0">
                <a:solidFill>
                  <a:schemeClr val="bg1"/>
                </a:solidFill>
                <a:effectLst>
                  <a:outerShdw blurRad="50800" dist="38100" dir="8100000" algn="tr" rotWithShape="0">
                    <a:prstClr val="black">
                      <a:alpha val="40000"/>
                    </a:prstClr>
                  </a:outerShdw>
                </a:effectLst>
              </a:rPr>
              <a:t>Reach out to them at assemblies</a:t>
            </a:r>
          </a:p>
        </p:txBody>
      </p:sp>
      <p:sp>
        <p:nvSpPr>
          <p:cNvPr id="17" name="Content Placeholder 2">
            <a:extLst>
              <a:ext uri="{FF2B5EF4-FFF2-40B4-BE49-F238E27FC236}">
                <a16:creationId xmlns:a16="http://schemas.microsoft.com/office/drawing/2014/main" id="{D846D3D5-1919-5548-B0E0-ED7E9F2D008D}"/>
              </a:ext>
            </a:extLst>
          </p:cNvPr>
          <p:cNvSpPr txBox="1">
            <a:spLocks/>
          </p:cNvSpPr>
          <p:nvPr/>
        </p:nvSpPr>
        <p:spPr>
          <a:xfrm>
            <a:off x="4757737" y="2674620"/>
            <a:ext cx="4257675" cy="224028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buFont typeface="+mj-lt"/>
              <a:buAutoNum type="arabicPeriod"/>
            </a:pPr>
            <a:r>
              <a:rPr lang="en-US" sz="1800" dirty="0">
                <a:solidFill>
                  <a:schemeClr val="bg1"/>
                </a:solidFill>
                <a:effectLst>
                  <a:outerShdw blurRad="50800" dist="38100" dir="8100000" algn="tr" rotWithShape="0">
                    <a:prstClr val="black">
                      <a:alpha val="40000"/>
                    </a:prstClr>
                  </a:outerShdw>
                </a:effectLst>
              </a:rPr>
              <a:t>… assume singleness defines them</a:t>
            </a:r>
          </a:p>
          <a:p>
            <a:pPr marL="457200" indent="-457200">
              <a:buFont typeface="+mj-lt"/>
              <a:buAutoNum type="arabicPeriod"/>
            </a:pPr>
            <a:r>
              <a:rPr lang="en-US" sz="1800" dirty="0">
                <a:solidFill>
                  <a:schemeClr val="bg1"/>
                </a:solidFill>
                <a:effectLst>
                  <a:outerShdw blurRad="50800" dist="38100" dir="8100000" algn="tr" rotWithShape="0">
                    <a:prstClr val="black">
                      <a:alpha val="40000"/>
                    </a:prstClr>
                  </a:outerShdw>
                </a:effectLst>
              </a:rPr>
              <a:t>… start another program</a:t>
            </a:r>
          </a:p>
          <a:p>
            <a:pPr marL="457200" indent="-457200">
              <a:buFont typeface="+mj-lt"/>
              <a:buAutoNum type="arabicPeriod"/>
            </a:pPr>
            <a:r>
              <a:rPr lang="en-US" sz="1800" dirty="0">
                <a:solidFill>
                  <a:schemeClr val="bg1"/>
                </a:solidFill>
                <a:effectLst>
                  <a:outerShdw blurRad="50800" dist="38100" dir="8100000" algn="tr" rotWithShape="0">
                    <a:prstClr val="black">
                      <a:alpha val="40000"/>
                    </a:prstClr>
                  </a:outerShdw>
                </a:effectLst>
              </a:rPr>
              <a:t>… pray on your assumptions</a:t>
            </a:r>
          </a:p>
          <a:p>
            <a:pPr marL="457200" indent="-457200">
              <a:buFont typeface="+mj-lt"/>
              <a:buAutoNum type="arabicPeriod"/>
            </a:pPr>
            <a:r>
              <a:rPr lang="en-US" sz="1800" dirty="0">
                <a:solidFill>
                  <a:schemeClr val="bg1"/>
                </a:solidFill>
                <a:effectLst>
                  <a:outerShdw blurRad="50800" dist="38100" dir="8100000" algn="tr" rotWithShape="0">
                    <a:prstClr val="black">
                      <a:alpha val="40000"/>
                    </a:prstClr>
                  </a:outerShdw>
                </a:effectLst>
              </a:rPr>
              <a:t>… make them workhorses</a:t>
            </a:r>
          </a:p>
          <a:p>
            <a:pPr marL="457200" indent="-457200">
              <a:buFont typeface="+mj-lt"/>
              <a:buAutoNum type="arabicPeriod"/>
            </a:pPr>
            <a:r>
              <a:rPr lang="en-US" sz="1800" dirty="0">
                <a:solidFill>
                  <a:schemeClr val="bg1"/>
                </a:solidFill>
                <a:effectLst>
                  <a:outerShdw blurRad="50800" dist="38100" dir="8100000" algn="tr" rotWithShape="0">
                    <a:prstClr val="black">
                      <a:alpha val="40000"/>
                    </a:prstClr>
                  </a:outerShdw>
                </a:effectLst>
              </a:rPr>
              <a:t>… assume that relational intimacy is only met in the context of marriage</a:t>
            </a:r>
          </a:p>
          <a:p>
            <a:pPr marL="457200" indent="-457200">
              <a:buFont typeface="+mj-lt"/>
              <a:buAutoNum type="arabicPeriod"/>
            </a:pPr>
            <a:r>
              <a:rPr lang="en-US" sz="1800" dirty="0">
                <a:solidFill>
                  <a:schemeClr val="bg1"/>
                </a:solidFill>
                <a:effectLst>
                  <a:outerShdw blurRad="50800" dist="38100" dir="8100000" algn="tr" rotWithShape="0">
                    <a:prstClr val="black">
                      <a:alpha val="40000"/>
                    </a:prstClr>
                  </a:outerShdw>
                </a:effectLst>
              </a:rPr>
              <a:t>… wait until they’re married to ask them to lead</a:t>
            </a:r>
          </a:p>
          <a:p>
            <a:pPr marL="457200" indent="-457200">
              <a:buFont typeface="+mj-lt"/>
              <a:buAutoNum type="arabicPeriod"/>
            </a:pPr>
            <a:r>
              <a:rPr lang="en-US" sz="1800" dirty="0">
                <a:solidFill>
                  <a:schemeClr val="bg1"/>
                </a:solidFill>
                <a:effectLst>
                  <a:outerShdw blurRad="50800" dist="38100" dir="8100000" algn="tr" rotWithShape="0">
                    <a:prstClr val="black">
                      <a:alpha val="40000"/>
                    </a:prstClr>
                  </a:outerShdw>
                </a:effectLst>
              </a:rPr>
              <a:t>… reduce singles to a “project”</a:t>
            </a:r>
          </a:p>
        </p:txBody>
      </p:sp>
    </p:spTree>
    <p:extLst>
      <p:ext uri="{BB962C8B-B14F-4D97-AF65-F5344CB8AC3E}">
        <p14:creationId xmlns:p14="http://schemas.microsoft.com/office/powerpoint/2010/main" val="41341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up)">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7">
                                            <p:txEl>
                                              <p:pRg st="1" end="1"/>
                                            </p:txEl>
                                          </p:spTgt>
                                        </p:tgtEl>
                                        <p:attrNameLst>
                                          <p:attrName>style.visibility</p:attrName>
                                        </p:attrNameLst>
                                      </p:cBhvr>
                                      <p:to>
                                        <p:strVal val="visible"/>
                                      </p:to>
                                    </p:set>
                                    <p:animEffect transition="in" filter="wipe(up)">
                                      <p:cBhvr>
                                        <p:cTn id="22" dur="500"/>
                                        <p:tgtEl>
                                          <p:spTgt spid="1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up)">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7">
                                            <p:txEl>
                                              <p:pRg st="2" end="2"/>
                                            </p:txEl>
                                          </p:spTgt>
                                        </p:tgtEl>
                                        <p:attrNameLst>
                                          <p:attrName>style.visibility</p:attrName>
                                        </p:attrNameLst>
                                      </p:cBhvr>
                                      <p:to>
                                        <p:strVal val="visible"/>
                                      </p:to>
                                    </p:set>
                                    <p:animEffect transition="in" filter="wipe(up)">
                                      <p:cBhvr>
                                        <p:cTn id="32" dur="500"/>
                                        <p:tgtEl>
                                          <p:spTgt spid="1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wipe(up)">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7">
                                            <p:txEl>
                                              <p:pRg st="3" end="3"/>
                                            </p:txEl>
                                          </p:spTgt>
                                        </p:tgtEl>
                                        <p:attrNameLst>
                                          <p:attrName>style.visibility</p:attrName>
                                        </p:attrNameLst>
                                      </p:cBhvr>
                                      <p:to>
                                        <p:strVal val="visible"/>
                                      </p:to>
                                    </p:set>
                                    <p:animEffect transition="in" filter="wipe(up)">
                                      <p:cBhvr>
                                        <p:cTn id="42" dur="500"/>
                                        <p:tgtEl>
                                          <p:spTgt spid="17">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wipe(up)">
                                      <p:cBhvr>
                                        <p:cTn id="47" dur="500"/>
                                        <p:tgtEl>
                                          <p:spTgt spid="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7">
                                            <p:txEl>
                                              <p:pRg st="4" end="4"/>
                                            </p:txEl>
                                          </p:spTgt>
                                        </p:tgtEl>
                                        <p:attrNameLst>
                                          <p:attrName>style.visibility</p:attrName>
                                        </p:attrNameLst>
                                      </p:cBhvr>
                                      <p:to>
                                        <p:strVal val="visible"/>
                                      </p:to>
                                    </p:set>
                                    <p:animEffect transition="in" filter="wipe(up)">
                                      <p:cBhvr>
                                        <p:cTn id="52" dur="500"/>
                                        <p:tgtEl>
                                          <p:spTgt spid="17">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Effect transition="in" filter="wipe(up)">
                                      <p:cBhvr>
                                        <p:cTn id="57" dur="500"/>
                                        <p:tgtEl>
                                          <p:spTgt spid="3">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7">
                                            <p:txEl>
                                              <p:pRg st="5" end="5"/>
                                            </p:txEl>
                                          </p:spTgt>
                                        </p:tgtEl>
                                        <p:attrNameLst>
                                          <p:attrName>style.visibility</p:attrName>
                                        </p:attrNameLst>
                                      </p:cBhvr>
                                      <p:to>
                                        <p:strVal val="visible"/>
                                      </p:to>
                                    </p:set>
                                    <p:animEffect transition="in" filter="wipe(up)">
                                      <p:cBhvr>
                                        <p:cTn id="62" dur="500"/>
                                        <p:tgtEl>
                                          <p:spTgt spid="17">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
                                            <p:txEl>
                                              <p:pRg st="6" end="6"/>
                                            </p:txEl>
                                          </p:spTgt>
                                        </p:tgtEl>
                                        <p:attrNameLst>
                                          <p:attrName>style.visibility</p:attrName>
                                        </p:attrNameLst>
                                      </p:cBhvr>
                                      <p:to>
                                        <p:strVal val="visible"/>
                                      </p:to>
                                    </p:set>
                                    <p:animEffect transition="in" filter="wipe(up)">
                                      <p:cBhvr>
                                        <p:cTn id="67" dur="500"/>
                                        <p:tgtEl>
                                          <p:spTgt spid="3">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17">
                                            <p:txEl>
                                              <p:pRg st="6" end="6"/>
                                            </p:txEl>
                                          </p:spTgt>
                                        </p:tgtEl>
                                        <p:attrNameLst>
                                          <p:attrName>style.visibility</p:attrName>
                                        </p:attrNameLst>
                                      </p:cBhvr>
                                      <p:to>
                                        <p:strVal val="visible"/>
                                      </p:to>
                                    </p:set>
                                    <p:animEffect transition="in" filter="wipe(up)">
                                      <p:cBhvr>
                                        <p:cTn id="72"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0E03B-79F7-3143-98BD-87DA9E6F4B4A}"/>
              </a:ext>
            </a:extLst>
          </p:cNvPr>
          <p:cNvSpPr>
            <a:spLocks noGrp="1"/>
          </p:cNvSpPr>
          <p:nvPr>
            <p:ph type="title"/>
          </p:nvPr>
        </p:nvSpPr>
        <p:spPr/>
        <p:txBody>
          <a:bodyPr/>
          <a:lstStyle/>
          <a:p>
            <a:r>
              <a:rPr lang="en-US" dirty="0"/>
              <a:t>Percentage of Americans ages 18 years old or older who were married:</a:t>
            </a:r>
          </a:p>
        </p:txBody>
      </p:sp>
      <p:graphicFrame>
        <p:nvGraphicFramePr>
          <p:cNvPr id="4" name="Content Placeholder 3">
            <a:extLst>
              <a:ext uri="{FF2B5EF4-FFF2-40B4-BE49-F238E27FC236}">
                <a16:creationId xmlns:a16="http://schemas.microsoft.com/office/drawing/2014/main" id="{1010E013-9680-1C48-909F-7BCF0EABA74B}"/>
              </a:ext>
            </a:extLst>
          </p:cNvPr>
          <p:cNvGraphicFramePr>
            <a:graphicFrameLocks noGrp="1"/>
          </p:cNvGraphicFramePr>
          <p:nvPr>
            <p:ph idx="1"/>
            <p:extLst>
              <p:ext uri="{D42A27DB-BD31-4B8C-83A1-F6EECF244321}">
                <p14:modId xmlns:p14="http://schemas.microsoft.com/office/powerpoint/2010/main" val="1275913995"/>
              </p:ext>
            </p:extLst>
          </p:nvPr>
        </p:nvGraphicFramePr>
        <p:xfrm>
          <a:off x="4721943" y="1758209"/>
          <a:ext cx="4024373" cy="29490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3">
            <a:extLst>
              <a:ext uri="{FF2B5EF4-FFF2-40B4-BE49-F238E27FC236}">
                <a16:creationId xmlns:a16="http://schemas.microsoft.com/office/drawing/2014/main" id="{8B773503-2D17-8C44-BC27-1749B4B1D1B7}"/>
              </a:ext>
            </a:extLst>
          </p:cNvPr>
          <p:cNvGraphicFramePr>
            <a:graphicFrameLocks/>
          </p:cNvGraphicFramePr>
          <p:nvPr>
            <p:extLst>
              <p:ext uri="{D42A27DB-BD31-4B8C-83A1-F6EECF244321}">
                <p14:modId xmlns:p14="http://schemas.microsoft.com/office/powerpoint/2010/main" val="3533214671"/>
              </p:ext>
            </p:extLst>
          </p:nvPr>
        </p:nvGraphicFramePr>
        <p:xfrm>
          <a:off x="397684" y="1758210"/>
          <a:ext cx="4024373" cy="2949073"/>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E03501FF-4FE3-AC4D-B86D-82092621612D}"/>
              </a:ext>
            </a:extLst>
          </p:cNvPr>
          <p:cNvSpPr txBox="1"/>
          <p:nvPr/>
        </p:nvSpPr>
        <p:spPr>
          <a:xfrm>
            <a:off x="628650" y="5260181"/>
            <a:ext cx="4666790" cy="276999"/>
          </a:xfrm>
          <a:prstGeom prst="rect">
            <a:avLst/>
          </a:prstGeom>
          <a:noFill/>
        </p:spPr>
        <p:txBody>
          <a:bodyPr wrap="none" rtlCol="0">
            <a:spAutoFit/>
          </a:bodyPr>
          <a:lstStyle/>
          <a:p>
            <a:r>
              <a:rPr lang="en-US" sz="1200" dirty="0">
                <a:solidFill>
                  <a:schemeClr val="bg2">
                    <a:lumMod val="50000"/>
                  </a:schemeClr>
                </a:solidFill>
              </a:rPr>
              <a:t>Chart: The Pew Research Center using US Census Data, September 2017</a:t>
            </a:r>
          </a:p>
        </p:txBody>
      </p:sp>
    </p:spTree>
    <p:extLst>
      <p:ext uri="{BB962C8B-B14F-4D97-AF65-F5344CB8AC3E}">
        <p14:creationId xmlns:p14="http://schemas.microsoft.com/office/powerpoint/2010/main" val="103793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AEB9F-0661-9446-9DF3-98A96D070E49}"/>
              </a:ext>
            </a:extLst>
          </p:cNvPr>
          <p:cNvSpPr>
            <a:spLocks noGrp="1"/>
          </p:cNvSpPr>
          <p:nvPr>
            <p:ph type="title"/>
          </p:nvPr>
        </p:nvSpPr>
        <p:spPr/>
        <p:txBody>
          <a:bodyPr/>
          <a:lstStyle/>
          <a:p>
            <a:r>
              <a:rPr lang="en-US" dirty="0"/>
              <a:t>Percent of men and women ages 25 and older who have never been married.</a:t>
            </a:r>
          </a:p>
        </p:txBody>
      </p:sp>
      <p:graphicFrame>
        <p:nvGraphicFramePr>
          <p:cNvPr id="4" name="Content Placeholder 3">
            <a:extLst>
              <a:ext uri="{FF2B5EF4-FFF2-40B4-BE49-F238E27FC236}">
                <a16:creationId xmlns:a16="http://schemas.microsoft.com/office/drawing/2014/main" id="{4921C469-3BB2-ED45-9A1B-C56FC75BF24D}"/>
              </a:ext>
            </a:extLst>
          </p:cNvPr>
          <p:cNvGraphicFramePr>
            <a:graphicFrameLocks noGrp="1"/>
          </p:cNvGraphicFramePr>
          <p:nvPr>
            <p:ph idx="1"/>
          </p:nvPr>
        </p:nvGraphicFramePr>
        <p:xfrm>
          <a:off x="628650" y="1520825"/>
          <a:ext cx="7886700" cy="362743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3C870C49-5750-C047-8486-872CE334DEE5}"/>
              </a:ext>
            </a:extLst>
          </p:cNvPr>
          <p:cNvSpPr txBox="1"/>
          <p:nvPr/>
        </p:nvSpPr>
        <p:spPr>
          <a:xfrm>
            <a:off x="628650" y="5260181"/>
            <a:ext cx="4666790" cy="276999"/>
          </a:xfrm>
          <a:prstGeom prst="rect">
            <a:avLst/>
          </a:prstGeom>
          <a:noFill/>
        </p:spPr>
        <p:txBody>
          <a:bodyPr wrap="none" rtlCol="0">
            <a:spAutoFit/>
          </a:bodyPr>
          <a:lstStyle/>
          <a:p>
            <a:r>
              <a:rPr lang="en-US" sz="1200" dirty="0">
                <a:solidFill>
                  <a:schemeClr val="bg2">
                    <a:lumMod val="50000"/>
                  </a:schemeClr>
                </a:solidFill>
              </a:rPr>
              <a:t>Chart: The Pew Research Center using US Census Data, September 2014</a:t>
            </a:r>
          </a:p>
        </p:txBody>
      </p:sp>
    </p:spTree>
    <p:extLst>
      <p:ext uri="{BB962C8B-B14F-4D97-AF65-F5344CB8AC3E}">
        <p14:creationId xmlns:p14="http://schemas.microsoft.com/office/powerpoint/2010/main" val="102155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061FD-FF22-9044-8CEF-B9666CE6E6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9AD789-0959-854C-8079-EC74E5BF109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F8DA7FC-9C63-5440-9C3D-7E9060184C4B}"/>
              </a:ext>
            </a:extLst>
          </p:cNvPr>
          <p:cNvPicPr>
            <a:picLocks noChangeAspect="1"/>
          </p:cNvPicPr>
          <p:nvPr/>
        </p:nvPicPr>
        <p:blipFill>
          <a:blip r:embed="rId3"/>
          <a:stretch>
            <a:fillRect/>
          </a:stretch>
        </p:blipFill>
        <p:spPr>
          <a:xfrm>
            <a:off x="276029" y="61415"/>
            <a:ext cx="8591941" cy="5592169"/>
          </a:xfrm>
          <a:prstGeom prst="rect">
            <a:avLst/>
          </a:prstGeom>
        </p:spPr>
      </p:pic>
    </p:spTree>
    <p:extLst>
      <p:ext uri="{BB962C8B-B14F-4D97-AF65-F5344CB8AC3E}">
        <p14:creationId xmlns:p14="http://schemas.microsoft.com/office/powerpoint/2010/main" val="281450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3805DA-F0DB-EF43-BF2C-90E6CE607F59}"/>
              </a:ext>
            </a:extLst>
          </p:cNvPr>
          <p:cNvSpPr txBox="1"/>
          <p:nvPr/>
        </p:nvSpPr>
        <p:spPr>
          <a:xfrm>
            <a:off x="2954842" y="1317758"/>
            <a:ext cx="3503831" cy="2502801"/>
          </a:xfrm>
          <a:prstGeom prst="rect">
            <a:avLst/>
          </a:prstGeom>
          <a:noFill/>
        </p:spPr>
        <p:txBody>
          <a:bodyPr wrap="square" rtlCol="0">
            <a:spAutoFit/>
          </a:bodyPr>
          <a:lstStyle/>
          <a:p>
            <a:pPr>
              <a:lnSpc>
                <a:spcPct val="120000"/>
              </a:lnSpc>
            </a:pPr>
            <a:r>
              <a:rPr lang="en-US" sz="2200" dirty="0"/>
              <a:t>“Of all the many cultural shifts the church did not see coming down the pike – and possibly at the top of the list – may be the growth of singleness.” </a:t>
            </a:r>
          </a:p>
        </p:txBody>
      </p:sp>
      <p:pic>
        <p:nvPicPr>
          <p:cNvPr id="9" name="Picture 8">
            <a:extLst>
              <a:ext uri="{FF2B5EF4-FFF2-40B4-BE49-F238E27FC236}">
                <a16:creationId xmlns:a16="http://schemas.microsoft.com/office/drawing/2014/main" id="{1B66F8CE-E65F-6C40-B10D-1AF62A1739F1}"/>
              </a:ext>
            </a:extLst>
          </p:cNvPr>
          <p:cNvPicPr>
            <a:picLocks noChangeAspect="1"/>
          </p:cNvPicPr>
          <p:nvPr/>
        </p:nvPicPr>
        <p:blipFill>
          <a:blip r:embed="rId3"/>
          <a:stretch>
            <a:fillRect/>
          </a:stretch>
        </p:blipFill>
        <p:spPr>
          <a:xfrm>
            <a:off x="0" y="0"/>
            <a:ext cx="9144000" cy="5715000"/>
          </a:xfrm>
          <a:prstGeom prst="rect">
            <a:avLst/>
          </a:prstGeom>
        </p:spPr>
      </p:pic>
      <p:sp>
        <p:nvSpPr>
          <p:cNvPr id="2" name="TextBox 1">
            <a:extLst>
              <a:ext uri="{FF2B5EF4-FFF2-40B4-BE49-F238E27FC236}">
                <a16:creationId xmlns:a16="http://schemas.microsoft.com/office/drawing/2014/main" id="{8EE674D7-4C36-D24E-B8EA-D548488165FE}"/>
              </a:ext>
            </a:extLst>
          </p:cNvPr>
          <p:cNvSpPr txBox="1"/>
          <p:nvPr/>
        </p:nvSpPr>
        <p:spPr>
          <a:xfrm>
            <a:off x="4391890" y="3351174"/>
            <a:ext cx="2123569" cy="430887"/>
          </a:xfrm>
          <a:prstGeom prst="rect">
            <a:avLst/>
          </a:prstGeom>
          <a:noFill/>
        </p:spPr>
        <p:txBody>
          <a:bodyPr wrap="square" rtlCol="0">
            <a:spAutoFit/>
          </a:bodyPr>
          <a:lstStyle/>
          <a:p>
            <a:r>
              <a:rPr lang="en-US" sz="2200" b="1" dirty="0">
                <a:solidFill>
                  <a:schemeClr val="tx1">
                    <a:lumMod val="85000"/>
                    <a:lumOff val="15000"/>
                  </a:schemeClr>
                </a:solidFill>
              </a:rPr>
              <a:t>- Owen Strachan</a:t>
            </a:r>
          </a:p>
        </p:txBody>
      </p:sp>
    </p:spTree>
    <p:extLst>
      <p:ext uri="{BB962C8B-B14F-4D97-AF65-F5344CB8AC3E}">
        <p14:creationId xmlns:p14="http://schemas.microsoft.com/office/powerpoint/2010/main" val="392882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687C6"/>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7FE93E66-317C-674D-B3F1-9E58BD5E699B}"/>
              </a:ext>
            </a:extLst>
          </p:cNvPr>
          <p:cNvSpPr/>
          <p:nvPr/>
        </p:nvSpPr>
        <p:spPr>
          <a:xfrm>
            <a:off x="5036696" y="4857793"/>
            <a:ext cx="3875356" cy="717756"/>
          </a:xfrm>
          <a:prstGeom prst="rect">
            <a:avLst/>
          </a:prstGeom>
          <a:solidFill>
            <a:schemeClr val="bg1">
              <a:lumMod val="8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0879C95-581C-9D4B-93BF-91BB79B8195A}"/>
              </a:ext>
            </a:extLst>
          </p:cNvPr>
          <p:cNvSpPr/>
          <p:nvPr/>
        </p:nvSpPr>
        <p:spPr>
          <a:xfrm>
            <a:off x="5036695" y="4008508"/>
            <a:ext cx="3867903" cy="717757"/>
          </a:xfrm>
          <a:prstGeom prst="rect">
            <a:avLst/>
          </a:prstGeom>
          <a:solidFill>
            <a:schemeClr val="bg1">
              <a:lumMod val="8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BE5C7BA-1BA4-804A-99E3-5ED4DFE6E134}"/>
              </a:ext>
            </a:extLst>
          </p:cNvPr>
          <p:cNvSpPr/>
          <p:nvPr/>
        </p:nvSpPr>
        <p:spPr>
          <a:xfrm>
            <a:off x="4973856" y="3126545"/>
            <a:ext cx="3930743" cy="717757"/>
          </a:xfrm>
          <a:prstGeom prst="rect">
            <a:avLst/>
          </a:prstGeom>
          <a:solidFill>
            <a:schemeClr val="bg1">
              <a:lumMod val="8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05AF6AA-366C-D54B-885A-EEF054B3F96B}"/>
              </a:ext>
            </a:extLst>
          </p:cNvPr>
          <p:cNvSpPr/>
          <p:nvPr/>
        </p:nvSpPr>
        <p:spPr>
          <a:xfrm>
            <a:off x="4973857" y="2280060"/>
            <a:ext cx="3930742" cy="717518"/>
          </a:xfrm>
          <a:prstGeom prst="rect">
            <a:avLst/>
          </a:prstGeom>
          <a:solidFill>
            <a:schemeClr val="bg1">
              <a:lumMod val="8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7F1161B-FB0C-C848-993A-EB964D451CB7}"/>
              </a:ext>
            </a:extLst>
          </p:cNvPr>
          <p:cNvSpPr/>
          <p:nvPr/>
        </p:nvSpPr>
        <p:spPr>
          <a:xfrm>
            <a:off x="5090992" y="1553704"/>
            <a:ext cx="3813607" cy="571329"/>
          </a:xfrm>
          <a:prstGeom prst="rect">
            <a:avLst/>
          </a:prstGeom>
          <a:solidFill>
            <a:schemeClr val="bg1">
              <a:lumMod val="8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371B94-CA70-5544-BDFB-DC49E01F109E}"/>
              </a:ext>
            </a:extLst>
          </p:cNvPr>
          <p:cNvSpPr>
            <a:spLocks noGrp="1"/>
          </p:cNvSpPr>
          <p:nvPr>
            <p:ph type="title"/>
          </p:nvPr>
        </p:nvSpPr>
        <p:spPr>
          <a:xfrm>
            <a:off x="614545" y="269547"/>
            <a:ext cx="8029213" cy="752284"/>
          </a:xfrm>
        </p:spPr>
        <p:txBody>
          <a:bodyPr/>
          <a:lstStyle/>
          <a:p>
            <a:r>
              <a:rPr lang="en-US" b="1" dirty="0">
                <a:solidFill>
                  <a:schemeClr val="bg1"/>
                </a:solidFill>
                <a:latin typeface="+mn-lt"/>
              </a:rPr>
              <a:t>Let’s review some foundational, Bible truths:</a:t>
            </a:r>
          </a:p>
        </p:txBody>
      </p:sp>
      <p:sp>
        <p:nvSpPr>
          <p:cNvPr id="7" name="Pentagon 6">
            <a:extLst>
              <a:ext uri="{FF2B5EF4-FFF2-40B4-BE49-F238E27FC236}">
                <a16:creationId xmlns:a16="http://schemas.microsoft.com/office/drawing/2014/main" id="{9CEDF657-06CE-0E41-88F9-171FDE8FEA97}"/>
              </a:ext>
            </a:extLst>
          </p:cNvPr>
          <p:cNvSpPr/>
          <p:nvPr/>
        </p:nvSpPr>
        <p:spPr>
          <a:xfrm>
            <a:off x="195701" y="1556118"/>
            <a:ext cx="751268" cy="570364"/>
          </a:xfrm>
          <a:prstGeom prst="homePlate">
            <a:avLst/>
          </a:prstGeom>
          <a:solidFill>
            <a:srgbClr val="7030A0"/>
          </a:solid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entagon 17">
            <a:extLst>
              <a:ext uri="{FF2B5EF4-FFF2-40B4-BE49-F238E27FC236}">
                <a16:creationId xmlns:a16="http://schemas.microsoft.com/office/drawing/2014/main" id="{C8DE6BE4-A433-E841-8677-B9ED75871874}"/>
              </a:ext>
            </a:extLst>
          </p:cNvPr>
          <p:cNvSpPr/>
          <p:nvPr/>
        </p:nvSpPr>
        <p:spPr>
          <a:xfrm>
            <a:off x="676155" y="1556358"/>
            <a:ext cx="4704931" cy="570364"/>
          </a:xfrm>
          <a:prstGeom prst="homePlate">
            <a:avLst/>
          </a:prstGeom>
          <a:solidFill>
            <a:srgbClr val="813ABC"/>
          </a:solid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panose="02040603050505030304" pitchFamily="18" charset="77"/>
            </a:endParaRPr>
          </a:p>
        </p:txBody>
      </p:sp>
      <p:sp>
        <p:nvSpPr>
          <p:cNvPr id="21" name="Pentagon 20">
            <a:extLst>
              <a:ext uri="{FF2B5EF4-FFF2-40B4-BE49-F238E27FC236}">
                <a16:creationId xmlns:a16="http://schemas.microsoft.com/office/drawing/2014/main" id="{47D0FA20-96E5-0E4A-ACEF-2C376F5DF706}"/>
              </a:ext>
            </a:extLst>
          </p:cNvPr>
          <p:cNvSpPr/>
          <p:nvPr/>
        </p:nvSpPr>
        <p:spPr>
          <a:xfrm>
            <a:off x="195703" y="2280299"/>
            <a:ext cx="860723" cy="705391"/>
          </a:xfrm>
          <a:prstGeom prst="homePlate">
            <a:avLst/>
          </a:prstGeom>
          <a:solidFill>
            <a:srgbClr val="7030A0"/>
          </a:solid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entagon 19">
            <a:extLst>
              <a:ext uri="{FF2B5EF4-FFF2-40B4-BE49-F238E27FC236}">
                <a16:creationId xmlns:a16="http://schemas.microsoft.com/office/drawing/2014/main" id="{2275B266-482B-4140-A9E6-25A23028ED71}"/>
              </a:ext>
            </a:extLst>
          </p:cNvPr>
          <p:cNvSpPr/>
          <p:nvPr/>
        </p:nvSpPr>
        <p:spPr>
          <a:xfrm>
            <a:off x="676158" y="2280540"/>
            <a:ext cx="4704931" cy="716799"/>
          </a:xfrm>
          <a:prstGeom prst="homePlate">
            <a:avLst/>
          </a:prstGeom>
          <a:solidFill>
            <a:srgbClr val="813ABC"/>
          </a:solid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Calisto MT" panose="02040603050505030304" pitchFamily="18" charset="77"/>
            </a:endParaRPr>
          </a:p>
        </p:txBody>
      </p:sp>
      <p:sp>
        <p:nvSpPr>
          <p:cNvPr id="24" name="Pentagon 23">
            <a:extLst>
              <a:ext uri="{FF2B5EF4-FFF2-40B4-BE49-F238E27FC236}">
                <a16:creationId xmlns:a16="http://schemas.microsoft.com/office/drawing/2014/main" id="{BC7C496C-300E-0144-8C19-9AAE4F97E977}"/>
              </a:ext>
            </a:extLst>
          </p:cNvPr>
          <p:cNvSpPr/>
          <p:nvPr/>
        </p:nvSpPr>
        <p:spPr>
          <a:xfrm>
            <a:off x="194644" y="3126545"/>
            <a:ext cx="950664" cy="705390"/>
          </a:xfrm>
          <a:prstGeom prst="homePlate">
            <a:avLst/>
          </a:prstGeom>
          <a:solidFill>
            <a:srgbClr val="7030A0"/>
          </a:solid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entagon 22">
            <a:extLst>
              <a:ext uri="{FF2B5EF4-FFF2-40B4-BE49-F238E27FC236}">
                <a16:creationId xmlns:a16="http://schemas.microsoft.com/office/drawing/2014/main" id="{6726375C-3256-EF41-9E6A-61B6E1F2FE7A}"/>
              </a:ext>
            </a:extLst>
          </p:cNvPr>
          <p:cNvSpPr/>
          <p:nvPr/>
        </p:nvSpPr>
        <p:spPr>
          <a:xfrm>
            <a:off x="675098" y="3126785"/>
            <a:ext cx="4704931" cy="717518"/>
          </a:xfrm>
          <a:prstGeom prst="homePlate">
            <a:avLst/>
          </a:prstGeom>
          <a:solidFill>
            <a:srgbClr val="813ABC"/>
          </a:solid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Calisto MT" panose="02040603050505030304" pitchFamily="18" charset="77"/>
            </a:endParaRPr>
          </a:p>
        </p:txBody>
      </p:sp>
      <p:sp>
        <p:nvSpPr>
          <p:cNvPr id="27" name="Pentagon 26">
            <a:extLst>
              <a:ext uri="{FF2B5EF4-FFF2-40B4-BE49-F238E27FC236}">
                <a16:creationId xmlns:a16="http://schemas.microsoft.com/office/drawing/2014/main" id="{94E72072-CB51-1D43-AE97-CBF50B22F903}"/>
              </a:ext>
            </a:extLst>
          </p:cNvPr>
          <p:cNvSpPr/>
          <p:nvPr/>
        </p:nvSpPr>
        <p:spPr>
          <a:xfrm>
            <a:off x="195700" y="4008892"/>
            <a:ext cx="950664" cy="699207"/>
          </a:xfrm>
          <a:prstGeom prst="homePlate">
            <a:avLst/>
          </a:prstGeom>
          <a:solidFill>
            <a:srgbClr val="7030A0"/>
          </a:solid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entagon 25">
            <a:extLst>
              <a:ext uri="{FF2B5EF4-FFF2-40B4-BE49-F238E27FC236}">
                <a16:creationId xmlns:a16="http://schemas.microsoft.com/office/drawing/2014/main" id="{A227FC22-4520-FA45-AB96-5B285A43CFE2}"/>
              </a:ext>
            </a:extLst>
          </p:cNvPr>
          <p:cNvSpPr/>
          <p:nvPr/>
        </p:nvSpPr>
        <p:spPr>
          <a:xfrm>
            <a:off x="676154" y="4009132"/>
            <a:ext cx="4704931" cy="711335"/>
          </a:xfrm>
          <a:prstGeom prst="homePlate">
            <a:avLst/>
          </a:prstGeom>
          <a:solidFill>
            <a:srgbClr val="813ABC"/>
          </a:solid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Calisto MT" panose="02040603050505030304" pitchFamily="18" charset="77"/>
            </a:endParaRPr>
          </a:p>
        </p:txBody>
      </p:sp>
      <p:sp>
        <p:nvSpPr>
          <p:cNvPr id="30" name="Pentagon 29">
            <a:extLst>
              <a:ext uri="{FF2B5EF4-FFF2-40B4-BE49-F238E27FC236}">
                <a16:creationId xmlns:a16="http://schemas.microsoft.com/office/drawing/2014/main" id="{E5709752-87B0-B341-B846-02C409C0AB9D}"/>
              </a:ext>
            </a:extLst>
          </p:cNvPr>
          <p:cNvSpPr/>
          <p:nvPr/>
        </p:nvSpPr>
        <p:spPr>
          <a:xfrm>
            <a:off x="194644" y="4855856"/>
            <a:ext cx="950663" cy="711335"/>
          </a:xfrm>
          <a:prstGeom prst="homePlate">
            <a:avLst/>
          </a:prstGeom>
          <a:solidFill>
            <a:srgbClr val="7030A0"/>
          </a:solid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entagon 28">
            <a:extLst>
              <a:ext uri="{FF2B5EF4-FFF2-40B4-BE49-F238E27FC236}">
                <a16:creationId xmlns:a16="http://schemas.microsoft.com/office/drawing/2014/main" id="{D7960F4A-A769-BF43-BE96-E6408CB8C2B4}"/>
              </a:ext>
            </a:extLst>
          </p:cNvPr>
          <p:cNvSpPr/>
          <p:nvPr/>
        </p:nvSpPr>
        <p:spPr>
          <a:xfrm>
            <a:off x="675099" y="4856096"/>
            <a:ext cx="4704931" cy="716799"/>
          </a:xfrm>
          <a:prstGeom prst="homePlate">
            <a:avLst/>
          </a:prstGeom>
          <a:solidFill>
            <a:srgbClr val="813ABC"/>
          </a:solid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panose="02040603050505030304" pitchFamily="18" charset="77"/>
            </a:endParaRPr>
          </a:p>
        </p:txBody>
      </p:sp>
      <p:sp>
        <p:nvSpPr>
          <p:cNvPr id="33" name="TextBox 32">
            <a:extLst>
              <a:ext uri="{FF2B5EF4-FFF2-40B4-BE49-F238E27FC236}">
                <a16:creationId xmlns:a16="http://schemas.microsoft.com/office/drawing/2014/main" id="{2F1CCD11-8AE9-4847-8F2F-CF9BD49EFAB4}"/>
              </a:ext>
            </a:extLst>
          </p:cNvPr>
          <p:cNvSpPr txBox="1"/>
          <p:nvPr/>
        </p:nvSpPr>
        <p:spPr>
          <a:xfrm>
            <a:off x="1145307" y="993809"/>
            <a:ext cx="3297441" cy="461665"/>
          </a:xfrm>
          <a:prstGeom prst="rect">
            <a:avLst/>
          </a:prstGeom>
          <a:noFill/>
          <a:effectLst>
            <a:outerShdw blurRad="63500" sx="102000" sy="102000" algn="ctr" rotWithShape="0">
              <a:prstClr val="black">
                <a:alpha val="40000"/>
              </a:prstClr>
            </a:outerShdw>
          </a:effectLst>
        </p:spPr>
        <p:txBody>
          <a:bodyPr wrap="none" rtlCol="0">
            <a:spAutoFit/>
          </a:bodyPr>
          <a:lstStyle/>
          <a:p>
            <a:r>
              <a:rPr lang="en-US" sz="2400" dirty="0">
                <a:solidFill>
                  <a:srgbClr val="5C2984"/>
                </a:solidFill>
                <a:effectLst>
                  <a:outerShdw blurRad="50800" dist="38100" dir="8100000" algn="tr" rotWithShape="0">
                    <a:prstClr val="black">
                      <a:alpha val="40000"/>
                    </a:prstClr>
                  </a:outerShdw>
                </a:effectLst>
              </a:rPr>
              <a:t>REGARDING MARRIAGE:</a:t>
            </a:r>
          </a:p>
        </p:txBody>
      </p:sp>
      <p:sp>
        <p:nvSpPr>
          <p:cNvPr id="34" name="TextBox 33">
            <a:extLst>
              <a:ext uri="{FF2B5EF4-FFF2-40B4-BE49-F238E27FC236}">
                <a16:creationId xmlns:a16="http://schemas.microsoft.com/office/drawing/2014/main" id="{4135C21E-C169-814A-AEA9-6CD88AA329B7}"/>
              </a:ext>
            </a:extLst>
          </p:cNvPr>
          <p:cNvSpPr txBox="1"/>
          <p:nvPr/>
        </p:nvSpPr>
        <p:spPr>
          <a:xfrm>
            <a:off x="775590" y="3185604"/>
            <a:ext cx="3958939" cy="646331"/>
          </a:xfrm>
          <a:prstGeom prst="rect">
            <a:avLst/>
          </a:prstGeom>
          <a:noFill/>
        </p:spPr>
        <p:txBody>
          <a:bodyPr wrap="square" rtlCol="0">
            <a:spAutoFit/>
          </a:bodyPr>
          <a:lstStyle/>
          <a:p>
            <a:r>
              <a:rPr lang="en-US" b="1" dirty="0">
                <a:solidFill>
                  <a:schemeClr val="bg1"/>
                </a:solidFill>
                <a:latin typeface="Calisto MT" panose="02040603050505030304" pitchFamily="18" charset="77"/>
              </a:rPr>
              <a:t>Marriage should be a blessing to you and others.</a:t>
            </a:r>
          </a:p>
        </p:txBody>
      </p:sp>
      <p:sp>
        <p:nvSpPr>
          <p:cNvPr id="35" name="TextBox 34">
            <a:extLst>
              <a:ext uri="{FF2B5EF4-FFF2-40B4-BE49-F238E27FC236}">
                <a16:creationId xmlns:a16="http://schemas.microsoft.com/office/drawing/2014/main" id="{B2C47877-C68F-EA40-905E-1136E990A850}"/>
              </a:ext>
            </a:extLst>
          </p:cNvPr>
          <p:cNvSpPr txBox="1"/>
          <p:nvPr/>
        </p:nvSpPr>
        <p:spPr>
          <a:xfrm>
            <a:off x="776650" y="2337603"/>
            <a:ext cx="4333620" cy="646331"/>
          </a:xfrm>
          <a:prstGeom prst="rect">
            <a:avLst/>
          </a:prstGeom>
          <a:noFill/>
        </p:spPr>
        <p:txBody>
          <a:bodyPr wrap="square" rtlCol="0">
            <a:spAutoFit/>
          </a:bodyPr>
          <a:lstStyle/>
          <a:p>
            <a:r>
              <a:rPr lang="en-US" b="1" dirty="0">
                <a:solidFill>
                  <a:schemeClr val="bg1"/>
                </a:solidFill>
                <a:latin typeface="Calisto MT" panose="02040603050505030304" pitchFamily="18" charset="77"/>
              </a:rPr>
              <a:t>Marriage reflects a greater relationship, that of Christ with the church.</a:t>
            </a:r>
          </a:p>
        </p:txBody>
      </p:sp>
      <p:sp>
        <p:nvSpPr>
          <p:cNvPr id="36" name="TextBox 35">
            <a:extLst>
              <a:ext uri="{FF2B5EF4-FFF2-40B4-BE49-F238E27FC236}">
                <a16:creationId xmlns:a16="http://schemas.microsoft.com/office/drawing/2014/main" id="{C8231BFC-0252-B040-9EBC-8B1A61A81E26}"/>
              </a:ext>
            </a:extLst>
          </p:cNvPr>
          <p:cNvSpPr txBox="1"/>
          <p:nvPr/>
        </p:nvSpPr>
        <p:spPr>
          <a:xfrm>
            <a:off x="776646" y="4064819"/>
            <a:ext cx="4333624" cy="646331"/>
          </a:xfrm>
          <a:prstGeom prst="rect">
            <a:avLst/>
          </a:prstGeom>
          <a:noFill/>
        </p:spPr>
        <p:txBody>
          <a:bodyPr wrap="square" rtlCol="0">
            <a:spAutoFit/>
          </a:bodyPr>
          <a:lstStyle/>
          <a:p>
            <a:r>
              <a:rPr lang="en-US" b="1" dirty="0">
                <a:solidFill>
                  <a:schemeClr val="bg1"/>
                </a:solidFill>
                <a:latin typeface="Calisto MT" panose="02040603050505030304" pitchFamily="18" charset="77"/>
              </a:rPr>
              <a:t>Marriage can help guard against immorality, but requires self-control.</a:t>
            </a:r>
          </a:p>
        </p:txBody>
      </p:sp>
      <p:sp>
        <p:nvSpPr>
          <p:cNvPr id="37" name="TextBox 36">
            <a:extLst>
              <a:ext uri="{FF2B5EF4-FFF2-40B4-BE49-F238E27FC236}">
                <a16:creationId xmlns:a16="http://schemas.microsoft.com/office/drawing/2014/main" id="{5FB12348-825C-FE40-838B-D60504466757}"/>
              </a:ext>
            </a:extLst>
          </p:cNvPr>
          <p:cNvSpPr txBox="1"/>
          <p:nvPr/>
        </p:nvSpPr>
        <p:spPr>
          <a:xfrm>
            <a:off x="776647" y="1661578"/>
            <a:ext cx="3954801" cy="369332"/>
          </a:xfrm>
          <a:prstGeom prst="rect">
            <a:avLst/>
          </a:prstGeom>
          <a:noFill/>
        </p:spPr>
        <p:txBody>
          <a:bodyPr wrap="none" rtlCol="0">
            <a:spAutoFit/>
          </a:bodyPr>
          <a:lstStyle/>
          <a:p>
            <a:r>
              <a:rPr lang="en-US" b="1" dirty="0">
                <a:solidFill>
                  <a:schemeClr val="bg1"/>
                </a:solidFill>
                <a:latin typeface="Calisto MT" panose="02040603050505030304" pitchFamily="18" charset="77"/>
              </a:rPr>
              <a:t>God created marriage, and it is good!</a:t>
            </a:r>
          </a:p>
        </p:txBody>
      </p:sp>
      <p:sp>
        <p:nvSpPr>
          <p:cNvPr id="38" name="TextBox 37">
            <a:extLst>
              <a:ext uri="{FF2B5EF4-FFF2-40B4-BE49-F238E27FC236}">
                <a16:creationId xmlns:a16="http://schemas.microsoft.com/office/drawing/2014/main" id="{8BC05D04-F2FD-C045-9459-C32377FCF4D2}"/>
              </a:ext>
            </a:extLst>
          </p:cNvPr>
          <p:cNvSpPr txBox="1"/>
          <p:nvPr/>
        </p:nvSpPr>
        <p:spPr>
          <a:xfrm>
            <a:off x="707335" y="5016045"/>
            <a:ext cx="4334777" cy="369332"/>
          </a:xfrm>
          <a:prstGeom prst="rect">
            <a:avLst/>
          </a:prstGeom>
          <a:noFill/>
        </p:spPr>
        <p:txBody>
          <a:bodyPr wrap="none" rtlCol="0">
            <a:spAutoFit/>
          </a:bodyPr>
          <a:lstStyle/>
          <a:p>
            <a:pPr algn="ctr"/>
            <a:r>
              <a:rPr lang="en-US" b="1" dirty="0">
                <a:solidFill>
                  <a:schemeClr val="bg1"/>
                </a:solidFill>
                <a:latin typeface="Calisto MT" panose="02040603050505030304" pitchFamily="18" charset="77"/>
              </a:rPr>
              <a:t>Not everyone chooses or is free to marry!</a:t>
            </a:r>
          </a:p>
        </p:txBody>
      </p:sp>
      <p:sp>
        <p:nvSpPr>
          <p:cNvPr id="39" name="TextBox 38">
            <a:extLst>
              <a:ext uri="{FF2B5EF4-FFF2-40B4-BE49-F238E27FC236}">
                <a16:creationId xmlns:a16="http://schemas.microsoft.com/office/drawing/2014/main" id="{028F5137-6AC1-8841-8C1A-60B7E29F4665}"/>
              </a:ext>
            </a:extLst>
          </p:cNvPr>
          <p:cNvSpPr txBox="1"/>
          <p:nvPr/>
        </p:nvSpPr>
        <p:spPr>
          <a:xfrm>
            <a:off x="239400" y="1554669"/>
            <a:ext cx="393056"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1</a:t>
            </a:r>
          </a:p>
        </p:txBody>
      </p:sp>
      <p:sp>
        <p:nvSpPr>
          <p:cNvPr id="40" name="TextBox 39">
            <a:extLst>
              <a:ext uri="{FF2B5EF4-FFF2-40B4-BE49-F238E27FC236}">
                <a16:creationId xmlns:a16="http://schemas.microsoft.com/office/drawing/2014/main" id="{BFC07CE2-C5CC-E44B-B04C-04F992DB791A}"/>
              </a:ext>
            </a:extLst>
          </p:cNvPr>
          <p:cNvSpPr txBox="1"/>
          <p:nvPr/>
        </p:nvSpPr>
        <p:spPr>
          <a:xfrm>
            <a:off x="238601" y="2381025"/>
            <a:ext cx="394660"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2</a:t>
            </a:r>
          </a:p>
        </p:txBody>
      </p:sp>
      <p:sp>
        <p:nvSpPr>
          <p:cNvPr id="42" name="TextBox 41">
            <a:extLst>
              <a:ext uri="{FF2B5EF4-FFF2-40B4-BE49-F238E27FC236}">
                <a16:creationId xmlns:a16="http://schemas.microsoft.com/office/drawing/2014/main" id="{AFD24AF7-97E4-D149-8486-1E87DF3E122F}"/>
              </a:ext>
            </a:extLst>
          </p:cNvPr>
          <p:cNvSpPr txBox="1"/>
          <p:nvPr/>
        </p:nvSpPr>
        <p:spPr>
          <a:xfrm>
            <a:off x="238343" y="3186852"/>
            <a:ext cx="394660"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3</a:t>
            </a:r>
          </a:p>
        </p:txBody>
      </p:sp>
      <p:sp>
        <p:nvSpPr>
          <p:cNvPr id="43" name="TextBox 42">
            <a:extLst>
              <a:ext uri="{FF2B5EF4-FFF2-40B4-BE49-F238E27FC236}">
                <a16:creationId xmlns:a16="http://schemas.microsoft.com/office/drawing/2014/main" id="{1A5736FC-05C2-0F49-BECE-93D6DE10856B}"/>
              </a:ext>
            </a:extLst>
          </p:cNvPr>
          <p:cNvSpPr txBox="1"/>
          <p:nvPr/>
        </p:nvSpPr>
        <p:spPr>
          <a:xfrm>
            <a:off x="239399" y="4064819"/>
            <a:ext cx="394660"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4</a:t>
            </a:r>
          </a:p>
        </p:txBody>
      </p:sp>
      <p:sp>
        <p:nvSpPr>
          <p:cNvPr id="44" name="TextBox 43">
            <a:extLst>
              <a:ext uri="{FF2B5EF4-FFF2-40B4-BE49-F238E27FC236}">
                <a16:creationId xmlns:a16="http://schemas.microsoft.com/office/drawing/2014/main" id="{3D2020F3-389D-F845-BD48-6E53ACC2EAD0}"/>
              </a:ext>
            </a:extLst>
          </p:cNvPr>
          <p:cNvSpPr txBox="1"/>
          <p:nvPr/>
        </p:nvSpPr>
        <p:spPr>
          <a:xfrm>
            <a:off x="231949" y="4919135"/>
            <a:ext cx="394660"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5</a:t>
            </a:r>
          </a:p>
        </p:txBody>
      </p:sp>
      <p:sp>
        <p:nvSpPr>
          <p:cNvPr id="52" name="TextBox 51">
            <a:extLst>
              <a:ext uri="{FF2B5EF4-FFF2-40B4-BE49-F238E27FC236}">
                <a16:creationId xmlns:a16="http://schemas.microsoft.com/office/drawing/2014/main" id="{66BEE006-3C97-8D4A-AFBC-57462ABC1A01}"/>
              </a:ext>
            </a:extLst>
          </p:cNvPr>
          <p:cNvSpPr txBox="1"/>
          <p:nvPr/>
        </p:nvSpPr>
        <p:spPr>
          <a:xfrm>
            <a:off x="5454271" y="1523078"/>
            <a:ext cx="3377143" cy="646331"/>
          </a:xfrm>
          <a:prstGeom prst="rect">
            <a:avLst/>
          </a:prstGeom>
          <a:noFill/>
        </p:spPr>
        <p:txBody>
          <a:bodyPr wrap="none" rtlCol="0">
            <a:noAutofit/>
          </a:bodyPr>
          <a:lstStyle/>
          <a:p>
            <a:r>
              <a:rPr lang="en-US" b="1" i="1" dirty="0">
                <a:solidFill>
                  <a:srgbClr val="5C2984"/>
                </a:solidFill>
              </a:rPr>
              <a:t>Gen. 2:28</a:t>
            </a:r>
          </a:p>
          <a:p>
            <a:r>
              <a:rPr lang="en-US" dirty="0">
                <a:solidFill>
                  <a:srgbClr val="5C2984"/>
                </a:solidFill>
              </a:rPr>
              <a:t>It is not good for man to be alone.</a:t>
            </a:r>
          </a:p>
        </p:txBody>
      </p:sp>
      <p:sp>
        <p:nvSpPr>
          <p:cNvPr id="53" name="TextBox 52">
            <a:extLst>
              <a:ext uri="{FF2B5EF4-FFF2-40B4-BE49-F238E27FC236}">
                <a16:creationId xmlns:a16="http://schemas.microsoft.com/office/drawing/2014/main" id="{0EC52C56-AA2C-B34D-8A80-0388F4439C45}"/>
              </a:ext>
            </a:extLst>
          </p:cNvPr>
          <p:cNvSpPr txBox="1"/>
          <p:nvPr/>
        </p:nvSpPr>
        <p:spPr>
          <a:xfrm>
            <a:off x="5481581" y="2333740"/>
            <a:ext cx="3377143" cy="646331"/>
          </a:xfrm>
          <a:prstGeom prst="rect">
            <a:avLst/>
          </a:prstGeom>
          <a:noFill/>
        </p:spPr>
        <p:txBody>
          <a:bodyPr wrap="none" rtlCol="0">
            <a:noAutofit/>
          </a:bodyPr>
          <a:lstStyle/>
          <a:p>
            <a:r>
              <a:rPr lang="en-US" b="1" i="1" dirty="0">
                <a:solidFill>
                  <a:srgbClr val="5C2984"/>
                </a:solidFill>
              </a:rPr>
              <a:t>Eph. 5:22-33</a:t>
            </a:r>
          </a:p>
          <a:p>
            <a:r>
              <a:rPr lang="en-US" dirty="0">
                <a:solidFill>
                  <a:srgbClr val="5C2984"/>
                </a:solidFill>
              </a:rPr>
              <a:t>Marriage reveals a greater mystery</a:t>
            </a:r>
          </a:p>
        </p:txBody>
      </p:sp>
      <p:sp>
        <p:nvSpPr>
          <p:cNvPr id="54" name="TextBox 53">
            <a:extLst>
              <a:ext uri="{FF2B5EF4-FFF2-40B4-BE49-F238E27FC236}">
                <a16:creationId xmlns:a16="http://schemas.microsoft.com/office/drawing/2014/main" id="{77AB296B-30EA-7448-B2C7-1D36B7D69668}"/>
              </a:ext>
            </a:extLst>
          </p:cNvPr>
          <p:cNvSpPr txBox="1"/>
          <p:nvPr/>
        </p:nvSpPr>
        <p:spPr>
          <a:xfrm>
            <a:off x="5481581" y="3178597"/>
            <a:ext cx="3377143" cy="646331"/>
          </a:xfrm>
          <a:prstGeom prst="rect">
            <a:avLst/>
          </a:prstGeom>
          <a:noFill/>
        </p:spPr>
        <p:txBody>
          <a:bodyPr wrap="none" rtlCol="0">
            <a:noAutofit/>
          </a:bodyPr>
          <a:lstStyle/>
          <a:p>
            <a:r>
              <a:rPr lang="en-US" b="1" i="1" dirty="0">
                <a:solidFill>
                  <a:srgbClr val="5C2984"/>
                </a:solidFill>
              </a:rPr>
              <a:t>Gen. 1:28, 2:24</a:t>
            </a:r>
          </a:p>
          <a:p>
            <a:r>
              <a:rPr lang="en-US" dirty="0">
                <a:solidFill>
                  <a:srgbClr val="5C2984"/>
                </a:solidFill>
              </a:rPr>
              <a:t>There are blessings of marriage</a:t>
            </a:r>
          </a:p>
        </p:txBody>
      </p:sp>
      <p:sp>
        <p:nvSpPr>
          <p:cNvPr id="55" name="TextBox 54">
            <a:extLst>
              <a:ext uri="{FF2B5EF4-FFF2-40B4-BE49-F238E27FC236}">
                <a16:creationId xmlns:a16="http://schemas.microsoft.com/office/drawing/2014/main" id="{266E9A7C-6733-B842-B95E-838B2E737142}"/>
              </a:ext>
            </a:extLst>
          </p:cNvPr>
          <p:cNvSpPr txBox="1"/>
          <p:nvPr/>
        </p:nvSpPr>
        <p:spPr>
          <a:xfrm>
            <a:off x="5481577" y="4064819"/>
            <a:ext cx="3377143" cy="646331"/>
          </a:xfrm>
          <a:prstGeom prst="rect">
            <a:avLst/>
          </a:prstGeom>
          <a:noFill/>
        </p:spPr>
        <p:txBody>
          <a:bodyPr wrap="none" rtlCol="0">
            <a:noAutofit/>
          </a:bodyPr>
          <a:lstStyle/>
          <a:p>
            <a:r>
              <a:rPr lang="en-US" b="1" i="1" dirty="0">
                <a:solidFill>
                  <a:srgbClr val="5C2984"/>
                </a:solidFill>
              </a:rPr>
              <a:t>Heb. 13:4; 1 Cor. 7:1-5</a:t>
            </a:r>
          </a:p>
          <a:p>
            <a:r>
              <a:rPr lang="en-US" dirty="0">
                <a:solidFill>
                  <a:srgbClr val="5C2984"/>
                </a:solidFill>
              </a:rPr>
              <a:t>Physical intimacy is a blessing</a:t>
            </a:r>
          </a:p>
        </p:txBody>
      </p:sp>
      <p:sp>
        <p:nvSpPr>
          <p:cNvPr id="56" name="TextBox 55">
            <a:extLst>
              <a:ext uri="{FF2B5EF4-FFF2-40B4-BE49-F238E27FC236}">
                <a16:creationId xmlns:a16="http://schemas.microsoft.com/office/drawing/2014/main" id="{EB6376B1-6D10-594D-82A0-3BA2FF423AF3}"/>
              </a:ext>
            </a:extLst>
          </p:cNvPr>
          <p:cNvSpPr txBox="1"/>
          <p:nvPr/>
        </p:nvSpPr>
        <p:spPr>
          <a:xfrm>
            <a:off x="5481576" y="4902169"/>
            <a:ext cx="3377143" cy="646331"/>
          </a:xfrm>
          <a:prstGeom prst="rect">
            <a:avLst/>
          </a:prstGeom>
          <a:noFill/>
        </p:spPr>
        <p:txBody>
          <a:bodyPr wrap="none" rtlCol="0">
            <a:noAutofit/>
          </a:bodyPr>
          <a:lstStyle/>
          <a:p>
            <a:r>
              <a:rPr lang="en-US" b="1" i="1" dirty="0">
                <a:solidFill>
                  <a:srgbClr val="5C2984"/>
                </a:solidFill>
              </a:rPr>
              <a:t>Matt. 19:10-12</a:t>
            </a:r>
          </a:p>
          <a:p>
            <a:r>
              <a:rPr lang="en-US" dirty="0">
                <a:solidFill>
                  <a:srgbClr val="5C2984"/>
                </a:solidFill>
              </a:rPr>
              <a:t>Some chose singleness!</a:t>
            </a:r>
          </a:p>
        </p:txBody>
      </p:sp>
      <p:sp>
        <p:nvSpPr>
          <p:cNvPr id="41" name="Rectangle 40">
            <a:extLst>
              <a:ext uri="{FF2B5EF4-FFF2-40B4-BE49-F238E27FC236}">
                <a16:creationId xmlns:a16="http://schemas.microsoft.com/office/drawing/2014/main" id="{1FBEF1D6-F235-A144-9802-6FA032B36F10}"/>
              </a:ext>
            </a:extLst>
          </p:cNvPr>
          <p:cNvSpPr/>
          <p:nvPr/>
        </p:nvSpPr>
        <p:spPr>
          <a:xfrm>
            <a:off x="89137" y="1534801"/>
            <a:ext cx="8949356" cy="646331"/>
          </a:xfrm>
          <a:prstGeom prst="rect">
            <a:avLst/>
          </a:prstGeom>
          <a:solidFill>
            <a:srgbClr val="9787C5"/>
          </a:solidFill>
          <a:ln>
            <a:solidFill>
              <a:srgbClr val="9787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4BFF9BB-6619-BB4E-955B-7611050F0557}"/>
              </a:ext>
            </a:extLst>
          </p:cNvPr>
          <p:cNvSpPr/>
          <p:nvPr/>
        </p:nvSpPr>
        <p:spPr>
          <a:xfrm>
            <a:off x="154473" y="2254000"/>
            <a:ext cx="8949356" cy="816446"/>
          </a:xfrm>
          <a:prstGeom prst="rect">
            <a:avLst/>
          </a:prstGeom>
          <a:solidFill>
            <a:srgbClr val="9787C5"/>
          </a:solidFill>
          <a:ln>
            <a:solidFill>
              <a:srgbClr val="9787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D86BF4E-8815-0941-9AF7-A4B5F89D8F5D}"/>
              </a:ext>
            </a:extLst>
          </p:cNvPr>
          <p:cNvSpPr/>
          <p:nvPr/>
        </p:nvSpPr>
        <p:spPr>
          <a:xfrm>
            <a:off x="97322" y="3057646"/>
            <a:ext cx="8949356" cy="869145"/>
          </a:xfrm>
          <a:prstGeom prst="rect">
            <a:avLst/>
          </a:prstGeom>
          <a:solidFill>
            <a:srgbClr val="9787C5"/>
          </a:solidFill>
          <a:ln>
            <a:solidFill>
              <a:srgbClr val="9787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DF62D173-15B6-2D4A-9268-453034B521E2}"/>
              </a:ext>
            </a:extLst>
          </p:cNvPr>
          <p:cNvSpPr/>
          <p:nvPr/>
        </p:nvSpPr>
        <p:spPr>
          <a:xfrm>
            <a:off x="89137" y="3926405"/>
            <a:ext cx="8949356" cy="881578"/>
          </a:xfrm>
          <a:prstGeom prst="rect">
            <a:avLst/>
          </a:prstGeom>
          <a:solidFill>
            <a:srgbClr val="9787C5"/>
          </a:solidFill>
          <a:ln>
            <a:solidFill>
              <a:srgbClr val="9787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F495FD86-0607-DD4F-A1F3-8A667ECD7CE4}"/>
              </a:ext>
            </a:extLst>
          </p:cNvPr>
          <p:cNvSpPr/>
          <p:nvPr/>
        </p:nvSpPr>
        <p:spPr>
          <a:xfrm>
            <a:off x="89137" y="4815719"/>
            <a:ext cx="8949356" cy="845197"/>
          </a:xfrm>
          <a:prstGeom prst="rect">
            <a:avLst/>
          </a:prstGeom>
          <a:solidFill>
            <a:srgbClr val="9787C5"/>
          </a:solidFill>
          <a:ln>
            <a:solidFill>
              <a:srgbClr val="9787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179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000"/>
                                        <p:tgtEl>
                                          <p:spTgt spid="41"/>
                                        </p:tgtEl>
                                      </p:cBhvr>
                                    </p:animEffect>
                                    <p:set>
                                      <p:cBhvr>
                                        <p:cTn id="7" dur="1" fill="hold">
                                          <p:stCondLst>
                                            <p:cond delay="999"/>
                                          </p:stCondLst>
                                        </p:cTn>
                                        <p:tgtEl>
                                          <p:spTgt spid="4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1000"/>
                                        <p:tgtEl>
                                          <p:spTgt spid="45"/>
                                        </p:tgtEl>
                                      </p:cBhvr>
                                    </p:animEffect>
                                    <p:set>
                                      <p:cBhvr>
                                        <p:cTn id="12" dur="1" fill="hold">
                                          <p:stCondLst>
                                            <p:cond delay="999"/>
                                          </p:stCondLst>
                                        </p:cTn>
                                        <p:tgtEl>
                                          <p:spTgt spid="4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1000"/>
                                        <p:tgtEl>
                                          <p:spTgt spid="46"/>
                                        </p:tgtEl>
                                      </p:cBhvr>
                                    </p:animEffect>
                                    <p:set>
                                      <p:cBhvr>
                                        <p:cTn id="17" dur="1" fill="hold">
                                          <p:stCondLst>
                                            <p:cond delay="999"/>
                                          </p:stCondLst>
                                        </p:cTn>
                                        <p:tgtEl>
                                          <p:spTgt spid="4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1000"/>
                                        <p:tgtEl>
                                          <p:spTgt spid="57"/>
                                        </p:tgtEl>
                                      </p:cBhvr>
                                    </p:animEffect>
                                    <p:set>
                                      <p:cBhvr>
                                        <p:cTn id="22" dur="1" fill="hold">
                                          <p:stCondLst>
                                            <p:cond delay="999"/>
                                          </p:stCondLst>
                                        </p:cTn>
                                        <p:tgtEl>
                                          <p:spTgt spid="5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1000"/>
                                        <p:tgtEl>
                                          <p:spTgt spid="58"/>
                                        </p:tgtEl>
                                      </p:cBhvr>
                                    </p:animEffect>
                                    <p:set>
                                      <p:cBhvr>
                                        <p:cTn id="27" dur="1" fill="hold">
                                          <p:stCondLst>
                                            <p:cond delay="9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P spid="46" grpId="0" animBg="1"/>
      <p:bldP spid="57" grpId="0" animBg="1"/>
      <p:bldP spid="5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1CECF"/>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5BE5C7BA-1BA4-804A-99E3-5ED4DFE6E134}"/>
              </a:ext>
            </a:extLst>
          </p:cNvPr>
          <p:cNvSpPr/>
          <p:nvPr/>
        </p:nvSpPr>
        <p:spPr>
          <a:xfrm>
            <a:off x="4973856" y="3126545"/>
            <a:ext cx="3930743" cy="717757"/>
          </a:xfrm>
          <a:prstGeom prst="rect">
            <a:avLst/>
          </a:prstGeom>
          <a:solidFill>
            <a:schemeClr val="bg1">
              <a:lumMod val="85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05AF6AA-366C-D54B-885A-EEF054B3F96B}"/>
              </a:ext>
            </a:extLst>
          </p:cNvPr>
          <p:cNvSpPr/>
          <p:nvPr/>
        </p:nvSpPr>
        <p:spPr>
          <a:xfrm>
            <a:off x="4973857" y="2280060"/>
            <a:ext cx="3930742" cy="717518"/>
          </a:xfrm>
          <a:prstGeom prst="rect">
            <a:avLst/>
          </a:prstGeom>
          <a:solidFill>
            <a:schemeClr val="bg1">
              <a:lumMod val="85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7F1161B-FB0C-C848-993A-EB964D451CB7}"/>
              </a:ext>
            </a:extLst>
          </p:cNvPr>
          <p:cNvSpPr/>
          <p:nvPr/>
        </p:nvSpPr>
        <p:spPr>
          <a:xfrm>
            <a:off x="5090992" y="1553704"/>
            <a:ext cx="3813607" cy="571329"/>
          </a:xfrm>
          <a:prstGeom prst="rect">
            <a:avLst/>
          </a:prstGeom>
          <a:solidFill>
            <a:schemeClr val="bg1">
              <a:lumMod val="85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371B94-CA70-5544-BDFB-DC49E01F109E}"/>
              </a:ext>
            </a:extLst>
          </p:cNvPr>
          <p:cNvSpPr>
            <a:spLocks noGrp="1"/>
          </p:cNvSpPr>
          <p:nvPr>
            <p:ph type="title"/>
          </p:nvPr>
        </p:nvSpPr>
        <p:spPr>
          <a:xfrm>
            <a:off x="614545" y="269547"/>
            <a:ext cx="8029213" cy="752284"/>
          </a:xfrm>
        </p:spPr>
        <p:txBody>
          <a:bodyPr/>
          <a:lstStyle/>
          <a:p>
            <a:r>
              <a:rPr lang="en-US" b="1" dirty="0">
                <a:solidFill>
                  <a:schemeClr val="accent6">
                    <a:lumMod val="50000"/>
                  </a:schemeClr>
                </a:solidFill>
                <a:latin typeface="+mn-lt"/>
              </a:rPr>
              <a:t>Let’s review some foundational, Bible truths:</a:t>
            </a:r>
          </a:p>
        </p:txBody>
      </p:sp>
      <p:sp>
        <p:nvSpPr>
          <p:cNvPr id="7" name="Pentagon 6">
            <a:extLst>
              <a:ext uri="{FF2B5EF4-FFF2-40B4-BE49-F238E27FC236}">
                <a16:creationId xmlns:a16="http://schemas.microsoft.com/office/drawing/2014/main" id="{9CEDF657-06CE-0E41-88F9-171FDE8FEA97}"/>
              </a:ext>
            </a:extLst>
          </p:cNvPr>
          <p:cNvSpPr/>
          <p:nvPr/>
        </p:nvSpPr>
        <p:spPr>
          <a:xfrm>
            <a:off x="195701" y="1556118"/>
            <a:ext cx="751268" cy="570364"/>
          </a:xfrm>
          <a:prstGeom prst="homePlate">
            <a:avLst/>
          </a:prstGeom>
          <a:solidFill>
            <a:schemeClr val="accent6">
              <a:lumMod val="50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entagon 17">
            <a:extLst>
              <a:ext uri="{FF2B5EF4-FFF2-40B4-BE49-F238E27FC236}">
                <a16:creationId xmlns:a16="http://schemas.microsoft.com/office/drawing/2014/main" id="{C8DE6BE4-A433-E841-8677-B9ED75871874}"/>
              </a:ext>
            </a:extLst>
          </p:cNvPr>
          <p:cNvSpPr/>
          <p:nvPr/>
        </p:nvSpPr>
        <p:spPr>
          <a:xfrm>
            <a:off x="676155" y="1556358"/>
            <a:ext cx="4704931" cy="570364"/>
          </a:xfrm>
          <a:prstGeom prst="homePlate">
            <a:avLst/>
          </a:prstGeom>
          <a:solidFill>
            <a:srgbClr val="48702F"/>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panose="02040603050505030304" pitchFamily="18" charset="77"/>
            </a:endParaRPr>
          </a:p>
        </p:txBody>
      </p:sp>
      <p:sp>
        <p:nvSpPr>
          <p:cNvPr id="21" name="Pentagon 20">
            <a:extLst>
              <a:ext uri="{FF2B5EF4-FFF2-40B4-BE49-F238E27FC236}">
                <a16:creationId xmlns:a16="http://schemas.microsoft.com/office/drawing/2014/main" id="{47D0FA20-96E5-0E4A-ACEF-2C376F5DF706}"/>
              </a:ext>
            </a:extLst>
          </p:cNvPr>
          <p:cNvSpPr/>
          <p:nvPr/>
        </p:nvSpPr>
        <p:spPr>
          <a:xfrm>
            <a:off x="195703" y="2280299"/>
            <a:ext cx="860723" cy="705391"/>
          </a:xfrm>
          <a:prstGeom prst="homePlate">
            <a:avLst/>
          </a:prstGeom>
          <a:solidFill>
            <a:schemeClr val="accent6">
              <a:lumMod val="50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entagon 19">
            <a:extLst>
              <a:ext uri="{FF2B5EF4-FFF2-40B4-BE49-F238E27FC236}">
                <a16:creationId xmlns:a16="http://schemas.microsoft.com/office/drawing/2014/main" id="{2275B266-482B-4140-A9E6-25A23028ED71}"/>
              </a:ext>
            </a:extLst>
          </p:cNvPr>
          <p:cNvSpPr/>
          <p:nvPr/>
        </p:nvSpPr>
        <p:spPr>
          <a:xfrm>
            <a:off x="676158" y="2280540"/>
            <a:ext cx="4888900" cy="716799"/>
          </a:xfrm>
          <a:prstGeom prst="homePlate">
            <a:avLst/>
          </a:prstGeom>
          <a:solidFill>
            <a:srgbClr val="48702F"/>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Calisto MT" panose="02040603050505030304" pitchFamily="18" charset="77"/>
            </a:endParaRPr>
          </a:p>
        </p:txBody>
      </p:sp>
      <p:sp>
        <p:nvSpPr>
          <p:cNvPr id="24" name="Pentagon 23">
            <a:extLst>
              <a:ext uri="{FF2B5EF4-FFF2-40B4-BE49-F238E27FC236}">
                <a16:creationId xmlns:a16="http://schemas.microsoft.com/office/drawing/2014/main" id="{BC7C496C-300E-0144-8C19-9AAE4F97E977}"/>
              </a:ext>
            </a:extLst>
          </p:cNvPr>
          <p:cNvSpPr/>
          <p:nvPr/>
        </p:nvSpPr>
        <p:spPr>
          <a:xfrm>
            <a:off x="194644" y="3126545"/>
            <a:ext cx="950664" cy="705390"/>
          </a:xfrm>
          <a:prstGeom prst="homePlate">
            <a:avLst/>
          </a:prstGeom>
          <a:solidFill>
            <a:schemeClr val="accent6">
              <a:lumMod val="50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entagon 22">
            <a:extLst>
              <a:ext uri="{FF2B5EF4-FFF2-40B4-BE49-F238E27FC236}">
                <a16:creationId xmlns:a16="http://schemas.microsoft.com/office/drawing/2014/main" id="{6726375C-3256-EF41-9E6A-61B6E1F2FE7A}"/>
              </a:ext>
            </a:extLst>
          </p:cNvPr>
          <p:cNvSpPr/>
          <p:nvPr/>
        </p:nvSpPr>
        <p:spPr>
          <a:xfrm>
            <a:off x="675098" y="3126785"/>
            <a:ext cx="4704931" cy="717518"/>
          </a:xfrm>
          <a:prstGeom prst="homePlate">
            <a:avLst/>
          </a:prstGeom>
          <a:solidFill>
            <a:srgbClr val="48702F"/>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Calisto MT" panose="02040603050505030304" pitchFamily="18" charset="77"/>
            </a:endParaRPr>
          </a:p>
        </p:txBody>
      </p:sp>
      <p:sp>
        <p:nvSpPr>
          <p:cNvPr id="33" name="TextBox 32">
            <a:extLst>
              <a:ext uri="{FF2B5EF4-FFF2-40B4-BE49-F238E27FC236}">
                <a16:creationId xmlns:a16="http://schemas.microsoft.com/office/drawing/2014/main" id="{2F1CCD11-8AE9-4847-8F2F-CF9BD49EFAB4}"/>
              </a:ext>
            </a:extLst>
          </p:cNvPr>
          <p:cNvSpPr txBox="1"/>
          <p:nvPr/>
        </p:nvSpPr>
        <p:spPr>
          <a:xfrm>
            <a:off x="1056426" y="986386"/>
            <a:ext cx="3366434" cy="461665"/>
          </a:xfrm>
          <a:prstGeom prst="rect">
            <a:avLst/>
          </a:prstGeom>
          <a:noFill/>
          <a:effectLst>
            <a:outerShdw blurRad="63500" sx="102000" sy="102000" algn="ctr" rotWithShape="0">
              <a:prstClr val="black">
                <a:alpha val="40000"/>
              </a:prstClr>
            </a:outerShdw>
          </a:effectLst>
        </p:spPr>
        <p:txBody>
          <a:bodyPr wrap="none" rtlCol="0">
            <a:spAutoFit/>
          </a:bodyPr>
          <a:lstStyle/>
          <a:p>
            <a:r>
              <a:rPr lang="en-US" sz="2400" dirty="0">
                <a:solidFill>
                  <a:schemeClr val="accent6">
                    <a:lumMod val="50000"/>
                  </a:schemeClr>
                </a:solidFill>
                <a:effectLst>
                  <a:outerShdw blurRad="50800" dist="38100" dir="8100000" algn="tr" rotWithShape="0">
                    <a:prstClr val="black">
                      <a:alpha val="40000"/>
                    </a:prstClr>
                  </a:outerShdw>
                </a:effectLst>
              </a:rPr>
              <a:t>REGARDING SINGLENESS:</a:t>
            </a:r>
          </a:p>
        </p:txBody>
      </p:sp>
      <p:sp>
        <p:nvSpPr>
          <p:cNvPr id="34" name="TextBox 33">
            <a:extLst>
              <a:ext uri="{FF2B5EF4-FFF2-40B4-BE49-F238E27FC236}">
                <a16:creationId xmlns:a16="http://schemas.microsoft.com/office/drawing/2014/main" id="{4135C21E-C169-814A-AEA9-6CD88AA329B7}"/>
              </a:ext>
            </a:extLst>
          </p:cNvPr>
          <p:cNvSpPr txBox="1"/>
          <p:nvPr/>
        </p:nvSpPr>
        <p:spPr>
          <a:xfrm>
            <a:off x="736262" y="3185604"/>
            <a:ext cx="3958939" cy="646331"/>
          </a:xfrm>
          <a:prstGeom prst="rect">
            <a:avLst/>
          </a:prstGeom>
          <a:noFill/>
        </p:spPr>
        <p:txBody>
          <a:bodyPr wrap="square" rtlCol="0">
            <a:spAutoFit/>
          </a:bodyPr>
          <a:lstStyle/>
          <a:p>
            <a:r>
              <a:rPr lang="en-US" b="1" dirty="0">
                <a:solidFill>
                  <a:schemeClr val="bg1"/>
                </a:solidFill>
                <a:latin typeface="Calisto MT" panose="02040603050505030304" pitchFamily="18" charset="77"/>
              </a:rPr>
              <a:t>Being single should be a blessing to you and others.</a:t>
            </a:r>
          </a:p>
        </p:txBody>
      </p:sp>
      <p:sp>
        <p:nvSpPr>
          <p:cNvPr id="35" name="TextBox 34">
            <a:extLst>
              <a:ext uri="{FF2B5EF4-FFF2-40B4-BE49-F238E27FC236}">
                <a16:creationId xmlns:a16="http://schemas.microsoft.com/office/drawing/2014/main" id="{B2C47877-C68F-EA40-905E-1136E990A850}"/>
              </a:ext>
            </a:extLst>
          </p:cNvPr>
          <p:cNvSpPr txBox="1"/>
          <p:nvPr/>
        </p:nvSpPr>
        <p:spPr>
          <a:xfrm>
            <a:off x="727489" y="2337603"/>
            <a:ext cx="4677622" cy="646331"/>
          </a:xfrm>
          <a:prstGeom prst="rect">
            <a:avLst/>
          </a:prstGeom>
          <a:noFill/>
        </p:spPr>
        <p:txBody>
          <a:bodyPr wrap="square" rtlCol="0">
            <a:spAutoFit/>
          </a:bodyPr>
          <a:lstStyle/>
          <a:p>
            <a:r>
              <a:rPr lang="en-US" b="1" dirty="0">
                <a:solidFill>
                  <a:schemeClr val="bg1"/>
                </a:solidFill>
                <a:latin typeface="Calisto MT" panose="02040603050505030304" pitchFamily="18" charset="77"/>
              </a:rPr>
              <a:t>Every Christian is a part of the ultimate marriage as a member of the bride of Christ!</a:t>
            </a:r>
          </a:p>
        </p:txBody>
      </p:sp>
      <p:sp>
        <p:nvSpPr>
          <p:cNvPr id="37" name="TextBox 36">
            <a:extLst>
              <a:ext uri="{FF2B5EF4-FFF2-40B4-BE49-F238E27FC236}">
                <a16:creationId xmlns:a16="http://schemas.microsoft.com/office/drawing/2014/main" id="{5FB12348-825C-FE40-838B-D60504466757}"/>
              </a:ext>
            </a:extLst>
          </p:cNvPr>
          <p:cNvSpPr txBox="1"/>
          <p:nvPr/>
        </p:nvSpPr>
        <p:spPr>
          <a:xfrm>
            <a:off x="747151" y="1661578"/>
            <a:ext cx="2271776" cy="369332"/>
          </a:xfrm>
          <a:prstGeom prst="rect">
            <a:avLst/>
          </a:prstGeom>
          <a:noFill/>
        </p:spPr>
        <p:txBody>
          <a:bodyPr wrap="none" rtlCol="0">
            <a:spAutoFit/>
          </a:bodyPr>
          <a:lstStyle/>
          <a:p>
            <a:r>
              <a:rPr lang="en-US" b="1" dirty="0">
                <a:solidFill>
                  <a:schemeClr val="bg1"/>
                </a:solidFill>
                <a:latin typeface="Calisto MT" panose="02040603050505030304" pitchFamily="18" charset="77"/>
              </a:rPr>
              <a:t>Being single is good!</a:t>
            </a:r>
          </a:p>
        </p:txBody>
      </p:sp>
      <p:sp>
        <p:nvSpPr>
          <p:cNvPr id="39" name="TextBox 38">
            <a:extLst>
              <a:ext uri="{FF2B5EF4-FFF2-40B4-BE49-F238E27FC236}">
                <a16:creationId xmlns:a16="http://schemas.microsoft.com/office/drawing/2014/main" id="{028F5137-6AC1-8841-8C1A-60B7E29F4665}"/>
              </a:ext>
            </a:extLst>
          </p:cNvPr>
          <p:cNvSpPr txBox="1"/>
          <p:nvPr/>
        </p:nvSpPr>
        <p:spPr>
          <a:xfrm>
            <a:off x="239400" y="1554669"/>
            <a:ext cx="393056"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1</a:t>
            </a:r>
          </a:p>
        </p:txBody>
      </p:sp>
      <p:sp>
        <p:nvSpPr>
          <p:cNvPr id="40" name="TextBox 39">
            <a:extLst>
              <a:ext uri="{FF2B5EF4-FFF2-40B4-BE49-F238E27FC236}">
                <a16:creationId xmlns:a16="http://schemas.microsoft.com/office/drawing/2014/main" id="{BFC07CE2-C5CC-E44B-B04C-04F992DB791A}"/>
              </a:ext>
            </a:extLst>
          </p:cNvPr>
          <p:cNvSpPr txBox="1"/>
          <p:nvPr/>
        </p:nvSpPr>
        <p:spPr>
          <a:xfrm>
            <a:off x="238601" y="2381025"/>
            <a:ext cx="394660"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2</a:t>
            </a:r>
          </a:p>
        </p:txBody>
      </p:sp>
      <p:sp>
        <p:nvSpPr>
          <p:cNvPr id="42" name="TextBox 41">
            <a:extLst>
              <a:ext uri="{FF2B5EF4-FFF2-40B4-BE49-F238E27FC236}">
                <a16:creationId xmlns:a16="http://schemas.microsoft.com/office/drawing/2014/main" id="{AFD24AF7-97E4-D149-8486-1E87DF3E122F}"/>
              </a:ext>
            </a:extLst>
          </p:cNvPr>
          <p:cNvSpPr txBox="1"/>
          <p:nvPr/>
        </p:nvSpPr>
        <p:spPr>
          <a:xfrm>
            <a:off x="238343" y="3186852"/>
            <a:ext cx="394660"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3</a:t>
            </a:r>
          </a:p>
        </p:txBody>
      </p:sp>
      <p:sp>
        <p:nvSpPr>
          <p:cNvPr id="52" name="TextBox 51">
            <a:extLst>
              <a:ext uri="{FF2B5EF4-FFF2-40B4-BE49-F238E27FC236}">
                <a16:creationId xmlns:a16="http://schemas.microsoft.com/office/drawing/2014/main" id="{66BEE006-3C97-8D4A-AFBC-57462ABC1A01}"/>
              </a:ext>
            </a:extLst>
          </p:cNvPr>
          <p:cNvSpPr txBox="1"/>
          <p:nvPr/>
        </p:nvSpPr>
        <p:spPr>
          <a:xfrm>
            <a:off x="5454271" y="1523078"/>
            <a:ext cx="3377143" cy="646331"/>
          </a:xfrm>
          <a:prstGeom prst="rect">
            <a:avLst/>
          </a:prstGeom>
          <a:noFill/>
        </p:spPr>
        <p:txBody>
          <a:bodyPr wrap="none" rtlCol="0">
            <a:noAutofit/>
          </a:bodyPr>
          <a:lstStyle/>
          <a:p>
            <a:r>
              <a:rPr lang="en-US" b="1" i="1" dirty="0">
                <a:solidFill>
                  <a:schemeClr val="accent6">
                    <a:lumMod val="50000"/>
                  </a:schemeClr>
                </a:solidFill>
              </a:rPr>
              <a:t>1 Cor. 7:6-7</a:t>
            </a:r>
          </a:p>
          <a:p>
            <a:r>
              <a:rPr lang="en-US" dirty="0">
                <a:solidFill>
                  <a:schemeClr val="accent6">
                    <a:lumMod val="50000"/>
                  </a:schemeClr>
                </a:solidFill>
              </a:rPr>
              <a:t>Singleness is good &amp; glorifies God.</a:t>
            </a:r>
          </a:p>
        </p:txBody>
      </p:sp>
      <p:sp>
        <p:nvSpPr>
          <p:cNvPr id="53" name="TextBox 52">
            <a:extLst>
              <a:ext uri="{FF2B5EF4-FFF2-40B4-BE49-F238E27FC236}">
                <a16:creationId xmlns:a16="http://schemas.microsoft.com/office/drawing/2014/main" id="{0EC52C56-AA2C-B34D-8A80-0388F4439C45}"/>
              </a:ext>
            </a:extLst>
          </p:cNvPr>
          <p:cNvSpPr txBox="1"/>
          <p:nvPr/>
        </p:nvSpPr>
        <p:spPr>
          <a:xfrm>
            <a:off x="5481581" y="2333740"/>
            <a:ext cx="3377143" cy="646331"/>
          </a:xfrm>
          <a:prstGeom prst="rect">
            <a:avLst/>
          </a:prstGeom>
          <a:noFill/>
        </p:spPr>
        <p:txBody>
          <a:bodyPr wrap="none" rtlCol="0">
            <a:noAutofit/>
          </a:bodyPr>
          <a:lstStyle/>
          <a:p>
            <a:r>
              <a:rPr lang="en-US" b="1" i="1" dirty="0">
                <a:solidFill>
                  <a:schemeClr val="accent6">
                    <a:lumMod val="50000"/>
                  </a:schemeClr>
                </a:solidFill>
              </a:rPr>
              <a:t>Eph. 5:22-33</a:t>
            </a:r>
          </a:p>
          <a:p>
            <a:r>
              <a:rPr lang="en-US" dirty="0">
                <a:solidFill>
                  <a:schemeClr val="accent6">
                    <a:lumMod val="50000"/>
                  </a:schemeClr>
                </a:solidFill>
              </a:rPr>
              <a:t>Belong to the greater relationship</a:t>
            </a:r>
          </a:p>
        </p:txBody>
      </p:sp>
      <p:sp>
        <p:nvSpPr>
          <p:cNvPr id="54" name="TextBox 53">
            <a:extLst>
              <a:ext uri="{FF2B5EF4-FFF2-40B4-BE49-F238E27FC236}">
                <a16:creationId xmlns:a16="http://schemas.microsoft.com/office/drawing/2014/main" id="{77AB296B-30EA-7448-B2C7-1D36B7D69668}"/>
              </a:ext>
            </a:extLst>
          </p:cNvPr>
          <p:cNvSpPr txBox="1"/>
          <p:nvPr/>
        </p:nvSpPr>
        <p:spPr>
          <a:xfrm>
            <a:off x="5481581" y="3178597"/>
            <a:ext cx="3377143" cy="646331"/>
          </a:xfrm>
          <a:prstGeom prst="rect">
            <a:avLst/>
          </a:prstGeom>
          <a:noFill/>
        </p:spPr>
        <p:txBody>
          <a:bodyPr wrap="none" rtlCol="0">
            <a:noAutofit/>
          </a:bodyPr>
          <a:lstStyle/>
          <a:p>
            <a:r>
              <a:rPr lang="en-US" b="1" i="1" dirty="0">
                <a:solidFill>
                  <a:schemeClr val="accent6">
                    <a:lumMod val="50000"/>
                  </a:schemeClr>
                </a:solidFill>
              </a:rPr>
              <a:t>See the chart:</a:t>
            </a:r>
          </a:p>
          <a:p>
            <a:r>
              <a:rPr lang="en-US" dirty="0">
                <a:solidFill>
                  <a:schemeClr val="accent6">
                    <a:lumMod val="50000"/>
                  </a:schemeClr>
                </a:solidFill>
              </a:rPr>
              <a:t>God uses singles in the kingdom!</a:t>
            </a:r>
          </a:p>
        </p:txBody>
      </p:sp>
      <p:sp>
        <p:nvSpPr>
          <p:cNvPr id="3" name="Rectangle 2">
            <a:extLst>
              <a:ext uri="{FF2B5EF4-FFF2-40B4-BE49-F238E27FC236}">
                <a16:creationId xmlns:a16="http://schemas.microsoft.com/office/drawing/2014/main" id="{0FF42CC9-EBDD-CE48-8352-940827DD886B}"/>
              </a:ext>
            </a:extLst>
          </p:cNvPr>
          <p:cNvSpPr/>
          <p:nvPr/>
        </p:nvSpPr>
        <p:spPr>
          <a:xfrm>
            <a:off x="73890" y="1536933"/>
            <a:ext cx="8949356" cy="646331"/>
          </a:xfrm>
          <a:prstGeom prst="rect">
            <a:avLst/>
          </a:prstGeom>
          <a:solidFill>
            <a:srgbClr val="D1CECE"/>
          </a:solidFill>
          <a:ln>
            <a:solidFill>
              <a:srgbClr val="D1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38F33AB-F00F-C54E-A8CB-9A6C4D9CE091}"/>
              </a:ext>
            </a:extLst>
          </p:cNvPr>
          <p:cNvSpPr/>
          <p:nvPr/>
        </p:nvSpPr>
        <p:spPr>
          <a:xfrm>
            <a:off x="139226" y="2242277"/>
            <a:ext cx="8949356" cy="816446"/>
          </a:xfrm>
          <a:prstGeom prst="rect">
            <a:avLst/>
          </a:prstGeom>
          <a:solidFill>
            <a:srgbClr val="D1CECE"/>
          </a:solidFill>
          <a:ln>
            <a:solidFill>
              <a:srgbClr val="D1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10EFC32-8E77-5441-8578-62A114454E8B}"/>
              </a:ext>
            </a:extLst>
          </p:cNvPr>
          <p:cNvSpPr/>
          <p:nvPr/>
        </p:nvSpPr>
        <p:spPr>
          <a:xfrm>
            <a:off x="82075" y="3045923"/>
            <a:ext cx="8949356" cy="869145"/>
          </a:xfrm>
          <a:prstGeom prst="rect">
            <a:avLst/>
          </a:prstGeom>
          <a:solidFill>
            <a:srgbClr val="D1CECE"/>
          </a:solidFill>
          <a:ln>
            <a:solidFill>
              <a:srgbClr val="D1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B29751F-8A8A-6440-A79C-58C089545BB0}"/>
              </a:ext>
            </a:extLst>
          </p:cNvPr>
          <p:cNvSpPr/>
          <p:nvPr/>
        </p:nvSpPr>
        <p:spPr>
          <a:xfrm>
            <a:off x="5036696" y="4857793"/>
            <a:ext cx="3875356" cy="717756"/>
          </a:xfrm>
          <a:prstGeom prst="rect">
            <a:avLst/>
          </a:prstGeom>
          <a:solidFill>
            <a:schemeClr val="bg1">
              <a:lumMod val="85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82E2401-B06D-BB4B-8F7D-B3C845EDE8EB}"/>
              </a:ext>
            </a:extLst>
          </p:cNvPr>
          <p:cNvSpPr/>
          <p:nvPr/>
        </p:nvSpPr>
        <p:spPr>
          <a:xfrm>
            <a:off x="5036695" y="4008508"/>
            <a:ext cx="3867903" cy="717757"/>
          </a:xfrm>
          <a:prstGeom prst="rect">
            <a:avLst/>
          </a:prstGeom>
          <a:solidFill>
            <a:schemeClr val="bg1">
              <a:lumMod val="85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entagon 26">
            <a:extLst>
              <a:ext uri="{FF2B5EF4-FFF2-40B4-BE49-F238E27FC236}">
                <a16:creationId xmlns:a16="http://schemas.microsoft.com/office/drawing/2014/main" id="{C1434010-E451-3146-A10F-52CB0BBB1613}"/>
              </a:ext>
            </a:extLst>
          </p:cNvPr>
          <p:cNvSpPr/>
          <p:nvPr/>
        </p:nvSpPr>
        <p:spPr>
          <a:xfrm>
            <a:off x="195700" y="4008892"/>
            <a:ext cx="950664" cy="699207"/>
          </a:xfrm>
          <a:prstGeom prst="homePlate">
            <a:avLst/>
          </a:prstGeom>
          <a:solidFill>
            <a:schemeClr val="accent6">
              <a:lumMod val="50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entagon 27">
            <a:extLst>
              <a:ext uri="{FF2B5EF4-FFF2-40B4-BE49-F238E27FC236}">
                <a16:creationId xmlns:a16="http://schemas.microsoft.com/office/drawing/2014/main" id="{9D2E7E80-5D60-7641-A24A-C7090778D497}"/>
              </a:ext>
            </a:extLst>
          </p:cNvPr>
          <p:cNvSpPr/>
          <p:nvPr/>
        </p:nvSpPr>
        <p:spPr>
          <a:xfrm>
            <a:off x="676154" y="4009132"/>
            <a:ext cx="4704931" cy="711335"/>
          </a:xfrm>
          <a:prstGeom prst="homePlate">
            <a:avLst/>
          </a:prstGeom>
          <a:solidFill>
            <a:srgbClr val="48702F"/>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Calisto MT" panose="02040603050505030304" pitchFamily="18" charset="77"/>
            </a:endParaRPr>
          </a:p>
        </p:txBody>
      </p:sp>
      <p:sp>
        <p:nvSpPr>
          <p:cNvPr id="29" name="Pentagon 28">
            <a:extLst>
              <a:ext uri="{FF2B5EF4-FFF2-40B4-BE49-F238E27FC236}">
                <a16:creationId xmlns:a16="http://schemas.microsoft.com/office/drawing/2014/main" id="{F8850444-049C-874B-9AC4-074792735A03}"/>
              </a:ext>
            </a:extLst>
          </p:cNvPr>
          <p:cNvSpPr/>
          <p:nvPr/>
        </p:nvSpPr>
        <p:spPr>
          <a:xfrm>
            <a:off x="194644" y="4855856"/>
            <a:ext cx="950663" cy="711335"/>
          </a:xfrm>
          <a:prstGeom prst="homePlate">
            <a:avLst/>
          </a:prstGeom>
          <a:solidFill>
            <a:schemeClr val="accent6">
              <a:lumMod val="50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entagon 29">
            <a:extLst>
              <a:ext uri="{FF2B5EF4-FFF2-40B4-BE49-F238E27FC236}">
                <a16:creationId xmlns:a16="http://schemas.microsoft.com/office/drawing/2014/main" id="{3D6026CA-FF46-334A-8A5F-0CC6ABCB74AB}"/>
              </a:ext>
            </a:extLst>
          </p:cNvPr>
          <p:cNvSpPr/>
          <p:nvPr/>
        </p:nvSpPr>
        <p:spPr>
          <a:xfrm>
            <a:off x="675099" y="4856096"/>
            <a:ext cx="4704931" cy="716799"/>
          </a:xfrm>
          <a:prstGeom prst="homePlate">
            <a:avLst/>
          </a:prstGeom>
          <a:solidFill>
            <a:srgbClr val="48702F"/>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panose="02040603050505030304" pitchFamily="18" charset="77"/>
            </a:endParaRPr>
          </a:p>
        </p:txBody>
      </p:sp>
      <p:sp>
        <p:nvSpPr>
          <p:cNvPr id="31" name="TextBox 30">
            <a:extLst>
              <a:ext uri="{FF2B5EF4-FFF2-40B4-BE49-F238E27FC236}">
                <a16:creationId xmlns:a16="http://schemas.microsoft.com/office/drawing/2014/main" id="{F29A7E05-8302-C949-956B-D3009D17171F}"/>
              </a:ext>
            </a:extLst>
          </p:cNvPr>
          <p:cNvSpPr txBox="1"/>
          <p:nvPr/>
        </p:nvSpPr>
        <p:spPr>
          <a:xfrm>
            <a:off x="736262" y="4182990"/>
            <a:ext cx="4333624" cy="369332"/>
          </a:xfrm>
          <a:prstGeom prst="rect">
            <a:avLst/>
          </a:prstGeom>
          <a:noFill/>
        </p:spPr>
        <p:txBody>
          <a:bodyPr wrap="square" rtlCol="0">
            <a:spAutoFit/>
          </a:bodyPr>
          <a:lstStyle/>
          <a:p>
            <a:r>
              <a:rPr lang="en-US" b="1" dirty="0">
                <a:solidFill>
                  <a:schemeClr val="bg1"/>
                </a:solidFill>
                <a:latin typeface="Calisto MT" panose="02040603050505030304" pitchFamily="18" charset="77"/>
              </a:rPr>
              <a:t>Being single requires self-control.</a:t>
            </a:r>
          </a:p>
        </p:txBody>
      </p:sp>
      <p:sp>
        <p:nvSpPr>
          <p:cNvPr id="32" name="TextBox 31">
            <a:extLst>
              <a:ext uri="{FF2B5EF4-FFF2-40B4-BE49-F238E27FC236}">
                <a16:creationId xmlns:a16="http://schemas.microsoft.com/office/drawing/2014/main" id="{1AD79965-5328-CC4C-A1E2-754AE4094CCF}"/>
              </a:ext>
            </a:extLst>
          </p:cNvPr>
          <p:cNvSpPr txBox="1"/>
          <p:nvPr/>
        </p:nvSpPr>
        <p:spPr>
          <a:xfrm>
            <a:off x="698659" y="4919135"/>
            <a:ext cx="4276028" cy="646331"/>
          </a:xfrm>
          <a:prstGeom prst="rect">
            <a:avLst/>
          </a:prstGeom>
          <a:noFill/>
        </p:spPr>
        <p:txBody>
          <a:bodyPr wrap="square" rtlCol="0">
            <a:spAutoFit/>
          </a:bodyPr>
          <a:lstStyle/>
          <a:p>
            <a:r>
              <a:rPr lang="en-US" b="1" dirty="0">
                <a:solidFill>
                  <a:schemeClr val="bg1"/>
                </a:solidFill>
                <a:latin typeface="Calisto MT" panose="02040603050505030304" pitchFamily="18" charset="77"/>
              </a:rPr>
              <a:t>Those who choose singleness need to make sure it’s for the right reasons.</a:t>
            </a:r>
          </a:p>
        </p:txBody>
      </p:sp>
      <p:sp>
        <p:nvSpPr>
          <p:cNvPr id="36" name="TextBox 35">
            <a:extLst>
              <a:ext uri="{FF2B5EF4-FFF2-40B4-BE49-F238E27FC236}">
                <a16:creationId xmlns:a16="http://schemas.microsoft.com/office/drawing/2014/main" id="{EFCC4DE7-E7A9-CE47-AB17-234190B07CB9}"/>
              </a:ext>
            </a:extLst>
          </p:cNvPr>
          <p:cNvSpPr txBox="1"/>
          <p:nvPr/>
        </p:nvSpPr>
        <p:spPr>
          <a:xfrm>
            <a:off x="239399" y="4064819"/>
            <a:ext cx="394660"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4</a:t>
            </a:r>
          </a:p>
        </p:txBody>
      </p:sp>
      <p:sp>
        <p:nvSpPr>
          <p:cNvPr id="38" name="TextBox 37">
            <a:extLst>
              <a:ext uri="{FF2B5EF4-FFF2-40B4-BE49-F238E27FC236}">
                <a16:creationId xmlns:a16="http://schemas.microsoft.com/office/drawing/2014/main" id="{FFDE2B9C-BBB7-C640-8B73-7C4BE6FB97C7}"/>
              </a:ext>
            </a:extLst>
          </p:cNvPr>
          <p:cNvSpPr txBox="1"/>
          <p:nvPr/>
        </p:nvSpPr>
        <p:spPr>
          <a:xfrm>
            <a:off x="231949" y="4919135"/>
            <a:ext cx="394660"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5</a:t>
            </a:r>
          </a:p>
        </p:txBody>
      </p:sp>
      <p:sp>
        <p:nvSpPr>
          <p:cNvPr id="43" name="TextBox 42">
            <a:extLst>
              <a:ext uri="{FF2B5EF4-FFF2-40B4-BE49-F238E27FC236}">
                <a16:creationId xmlns:a16="http://schemas.microsoft.com/office/drawing/2014/main" id="{4776127A-FB57-8841-B31E-C7D6F81AA5E1}"/>
              </a:ext>
            </a:extLst>
          </p:cNvPr>
          <p:cNvSpPr txBox="1"/>
          <p:nvPr/>
        </p:nvSpPr>
        <p:spPr>
          <a:xfrm>
            <a:off x="5481577" y="4064819"/>
            <a:ext cx="3377143" cy="646331"/>
          </a:xfrm>
          <a:prstGeom prst="rect">
            <a:avLst/>
          </a:prstGeom>
          <a:noFill/>
        </p:spPr>
        <p:txBody>
          <a:bodyPr wrap="none" rtlCol="0">
            <a:noAutofit/>
          </a:bodyPr>
          <a:lstStyle/>
          <a:p>
            <a:r>
              <a:rPr lang="en-US" b="1" i="1" dirty="0">
                <a:solidFill>
                  <a:schemeClr val="accent6">
                    <a:lumMod val="50000"/>
                  </a:schemeClr>
                </a:solidFill>
              </a:rPr>
              <a:t>1 Cor. 7:36-38</a:t>
            </a:r>
          </a:p>
          <a:p>
            <a:r>
              <a:rPr lang="en-US" dirty="0">
                <a:solidFill>
                  <a:schemeClr val="accent6">
                    <a:lumMod val="50000"/>
                  </a:schemeClr>
                </a:solidFill>
              </a:rPr>
              <a:t>This is expected of every disciple</a:t>
            </a:r>
          </a:p>
        </p:txBody>
      </p:sp>
      <p:sp>
        <p:nvSpPr>
          <p:cNvPr id="44" name="TextBox 43">
            <a:extLst>
              <a:ext uri="{FF2B5EF4-FFF2-40B4-BE49-F238E27FC236}">
                <a16:creationId xmlns:a16="http://schemas.microsoft.com/office/drawing/2014/main" id="{AFA66380-B4D9-4441-81AA-25225E2B674B}"/>
              </a:ext>
            </a:extLst>
          </p:cNvPr>
          <p:cNvSpPr txBox="1"/>
          <p:nvPr/>
        </p:nvSpPr>
        <p:spPr>
          <a:xfrm>
            <a:off x="5481576" y="4902169"/>
            <a:ext cx="3377143" cy="646331"/>
          </a:xfrm>
          <a:prstGeom prst="rect">
            <a:avLst/>
          </a:prstGeom>
          <a:noFill/>
        </p:spPr>
        <p:txBody>
          <a:bodyPr wrap="none" rtlCol="0">
            <a:noAutofit/>
          </a:bodyPr>
          <a:lstStyle/>
          <a:p>
            <a:r>
              <a:rPr lang="en-US" b="1" i="1" dirty="0">
                <a:solidFill>
                  <a:schemeClr val="accent6">
                    <a:lumMod val="50000"/>
                  </a:schemeClr>
                </a:solidFill>
              </a:rPr>
              <a:t>Matt. 19:10-12</a:t>
            </a:r>
          </a:p>
          <a:p>
            <a:r>
              <a:rPr lang="en-US" dirty="0">
                <a:solidFill>
                  <a:schemeClr val="accent6">
                    <a:lumMod val="50000"/>
                  </a:schemeClr>
                </a:solidFill>
              </a:rPr>
              <a:t>Own the decision to God’s glory!</a:t>
            </a:r>
          </a:p>
        </p:txBody>
      </p:sp>
      <p:sp>
        <p:nvSpPr>
          <p:cNvPr id="46" name="Rectangle 45">
            <a:extLst>
              <a:ext uri="{FF2B5EF4-FFF2-40B4-BE49-F238E27FC236}">
                <a16:creationId xmlns:a16="http://schemas.microsoft.com/office/drawing/2014/main" id="{BFABCCDB-831A-9F4E-9321-BDA626894B5D}"/>
              </a:ext>
            </a:extLst>
          </p:cNvPr>
          <p:cNvSpPr/>
          <p:nvPr/>
        </p:nvSpPr>
        <p:spPr>
          <a:xfrm>
            <a:off x="-1056" y="3949166"/>
            <a:ext cx="8949356" cy="881578"/>
          </a:xfrm>
          <a:prstGeom prst="rect">
            <a:avLst/>
          </a:prstGeom>
          <a:solidFill>
            <a:srgbClr val="D1CECE"/>
          </a:solidFill>
          <a:ln>
            <a:solidFill>
              <a:srgbClr val="D1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07EDBB7-F490-AB42-A7C4-F52B5EFD2A24}"/>
              </a:ext>
            </a:extLst>
          </p:cNvPr>
          <p:cNvSpPr/>
          <p:nvPr/>
        </p:nvSpPr>
        <p:spPr>
          <a:xfrm>
            <a:off x="97322" y="4780068"/>
            <a:ext cx="8949356" cy="845197"/>
          </a:xfrm>
          <a:prstGeom prst="rect">
            <a:avLst/>
          </a:prstGeom>
          <a:solidFill>
            <a:srgbClr val="D1CECE"/>
          </a:solidFill>
          <a:ln>
            <a:solidFill>
              <a:srgbClr val="D1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413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1000"/>
                                        <p:tgtEl>
                                          <p:spTgt spid="41"/>
                                        </p:tgtEl>
                                      </p:cBhvr>
                                    </p:animEffect>
                                    <p:set>
                                      <p:cBhvr>
                                        <p:cTn id="12" dur="1" fill="hold">
                                          <p:stCondLst>
                                            <p:cond delay="999"/>
                                          </p:stCondLst>
                                        </p:cTn>
                                        <p:tgtEl>
                                          <p:spTgt spid="4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1000"/>
                                        <p:tgtEl>
                                          <p:spTgt spid="45"/>
                                        </p:tgtEl>
                                      </p:cBhvr>
                                    </p:animEffect>
                                    <p:set>
                                      <p:cBhvr>
                                        <p:cTn id="17" dur="1" fill="hold">
                                          <p:stCondLst>
                                            <p:cond delay="999"/>
                                          </p:stCondLst>
                                        </p:cTn>
                                        <p:tgtEl>
                                          <p:spTgt spid="4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1000"/>
                                        <p:tgtEl>
                                          <p:spTgt spid="46"/>
                                        </p:tgtEl>
                                      </p:cBhvr>
                                    </p:animEffect>
                                    <p:set>
                                      <p:cBhvr>
                                        <p:cTn id="22" dur="1" fill="hold">
                                          <p:stCondLst>
                                            <p:cond delay="999"/>
                                          </p:stCondLst>
                                        </p:cTn>
                                        <p:tgtEl>
                                          <p:spTgt spid="4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1000"/>
                                        <p:tgtEl>
                                          <p:spTgt spid="50"/>
                                        </p:tgtEl>
                                      </p:cBhvr>
                                    </p:animEffect>
                                    <p:set>
                                      <p:cBhvr>
                                        <p:cTn id="27" dur="1" fill="hold">
                                          <p:stCondLst>
                                            <p:cond delay="9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1" grpId="0" animBg="1"/>
      <p:bldP spid="45" grpId="0" animBg="1"/>
      <p:bldP spid="46"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ound, wooden, sitting, floor&#10;&#10;Description automatically generated">
            <a:extLst>
              <a:ext uri="{FF2B5EF4-FFF2-40B4-BE49-F238E27FC236}">
                <a16:creationId xmlns:a16="http://schemas.microsoft.com/office/drawing/2014/main" id="{7384481E-0066-0340-8D6F-279A72A6647B}"/>
              </a:ext>
            </a:extLst>
          </p:cNvPr>
          <p:cNvPicPr>
            <a:picLocks noChangeAspect="1"/>
          </p:cNvPicPr>
          <p:nvPr/>
        </p:nvPicPr>
        <p:blipFill>
          <a:blip r:embed="rId3"/>
          <a:stretch>
            <a:fillRect/>
          </a:stretch>
        </p:blipFill>
        <p:spPr>
          <a:xfrm>
            <a:off x="0" y="-381000"/>
            <a:ext cx="9144000" cy="6096000"/>
          </a:xfrm>
          <a:prstGeom prst="rect">
            <a:avLst/>
          </a:prstGeom>
        </p:spPr>
      </p:pic>
      <p:sp>
        <p:nvSpPr>
          <p:cNvPr id="9" name="Rectangle 8">
            <a:extLst>
              <a:ext uri="{FF2B5EF4-FFF2-40B4-BE49-F238E27FC236}">
                <a16:creationId xmlns:a16="http://schemas.microsoft.com/office/drawing/2014/main" id="{5BC66E4C-2B94-0F44-BC3A-430D132CA83D}"/>
              </a:ext>
            </a:extLst>
          </p:cNvPr>
          <p:cNvSpPr/>
          <p:nvPr/>
        </p:nvSpPr>
        <p:spPr>
          <a:xfrm>
            <a:off x="0" y="-11575"/>
            <a:ext cx="9144000" cy="5715000"/>
          </a:xfrm>
          <a:prstGeom prst="rect">
            <a:avLst/>
          </a:prstGeom>
          <a:solidFill>
            <a:schemeClr val="bg1">
              <a:lumMod val="85000"/>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C2A5007-8F4A-E54F-BAAE-09D07FF19DFB}"/>
              </a:ext>
            </a:extLst>
          </p:cNvPr>
          <p:cNvSpPr>
            <a:spLocks noGrp="1"/>
          </p:cNvSpPr>
          <p:nvPr>
            <p:ph idx="1"/>
          </p:nvPr>
        </p:nvSpPr>
        <p:spPr>
          <a:xfrm>
            <a:off x="628649" y="173616"/>
            <a:ext cx="8133385" cy="4510861"/>
          </a:xfrm>
        </p:spPr>
        <p:txBody>
          <a:bodyPr>
            <a:normAutofit/>
          </a:bodyPr>
          <a:lstStyle/>
          <a:p>
            <a:pPr marL="0" indent="0" algn="ctr">
              <a:lnSpc>
                <a:spcPct val="120000"/>
              </a:lnSpc>
              <a:buNone/>
            </a:pPr>
            <a:r>
              <a:rPr lang="en-US" sz="3200" dirty="0">
                <a:effectLst>
                  <a:outerShdw blurRad="50800" dist="38100" dir="2700000" algn="tl" rotWithShape="0">
                    <a:prstClr val="black">
                      <a:alpha val="40000"/>
                    </a:prstClr>
                  </a:outerShdw>
                </a:effectLst>
                <a:latin typeface="Calisto MT" panose="02040603050505030304" pitchFamily="18" charset="77"/>
                <a:ea typeface="Book Antiqua" charset="0"/>
                <a:cs typeface="Book Antiqua" charset="0"/>
              </a:rPr>
              <a:t>“For there are eunuchs who have </a:t>
            </a:r>
            <a:r>
              <a:rPr lang="en-US" sz="3200" b="1" u="sng" dirty="0">
                <a:effectLst>
                  <a:outerShdw blurRad="50800" dist="38100" dir="2700000" algn="tl" rotWithShape="0">
                    <a:prstClr val="black">
                      <a:alpha val="40000"/>
                    </a:prstClr>
                  </a:outerShdw>
                </a:effectLst>
                <a:latin typeface="Calisto MT" panose="02040603050505030304" pitchFamily="18" charset="77"/>
                <a:ea typeface="Book Antiqua" charset="0"/>
                <a:cs typeface="Book Antiqua" charset="0"/>
              </a:rPr>
              <a:t>been so from birth</a:t>
            </a:r>
            <a:r>
              <a:rPr lang="en-US" sz="3200" dirty="0">
                <a:effectLst>
                  <a:outerShdw blurRad="50800" dist="38100" dir="2700000" algn="tl" rotWithShape="0">
                    <a:prstClr val="black">
                      <a:alpha val="40000"/>
                    </a:prstClr>
                  </a:outerShdw>
                </a:effectLst>
                <a:latin typeface="Calisto MT" panose="02040603050505030304" pitchFamily="18" charset="77"/>
                <a:ea typeface="Book Antiqua" charset="0"/>
                <a:cs typeface="Book Antiqua" charset="0"/>
              </a:rPr>
              <a:t>, and there are eunuchs who have been </a:t>
            </a:r>
            <a:r>
              <a:rPr lang="en-US" sz="3200" b="1" u="sng" dirty="0">
                <a:effectLst>
                  <a:outerShdw blurRad="50800" dist="38100" dir="2700000" algn="tl" rotWithShape="0">
                    <a:prstClr val="black">
                      <a:alpha val="40000"/>
                    </a:prstClr>
                  </a:outerShdw>
                </a:effectLst>
                <a:latin typeface="Calisto MT" panose="02040603050505030304" pitchFamily="18" charset="77"/>
                <a:ea typeface="Book Antiqua" charset="0"/>
                <a:cs typeface="Book Antiqua" charset="0"/>
              </a:rPr>
              <a:t>made eunuchs by men</a:t>
            </a:r>
            <a:r>
              <a:rPr lang="en-US" sz="3200" dirty="0">
                <a:effectLst>
                  <a:outerShdw blurRad="50800" dist="38100" dir="2700000" algn="tl" rotWithShape="0">
                    <a:prstClr val="black">
                      <a:alpha val="40000"/>
                    </a:prstClr>
                  </a:outerShdw>
                </a:effectLst>
                <a:latin typeface="Calisto MT" panose="02040603050505030304" pitchFamily="18" charset="77"/>
                <a:ea typeface="Book Antiqua" charset="0"/>
                <a:cs typeface="Book Antiqua" charset="0"/>
              </a:rPr>
              <a:t>, and there are eunuchs who have </a:t>
            </a:r>
            <a:r>
              <a:rPr lang="en-US" sz="3200" b="1" u="sng" dirty="0">
                <a:effectLst>
                  <a:outerShdw blurRad="50800" dist="38100" dir="2700000" algn="tl" rotWithShape="0">
                    <a:prstClr val="black">
                      <a:alpha val="40000"/>
                    </a:prstClr>
                  </a:outerShdw>
                </a:effectLst>
                <a:latin typeface="Calisto MT" panose="02040603050505030304" pitchFamily="18" charset="77"/>
                <a:ea typeface="Book Antiqua" charset="0"/>
                <a:cs typeface="Book Antiqua" charset="0"/>
              </a:rPr>
              <a:t>made themselves eunuchs for the sake of the kingdom of heaven</a:t>
            </a:r>
            <a:r>
              <a:rPr lang="en-US" sz="3200" dirty="0">
                <a:effectLst>
                  <a:outerShdw blurRad="50800" dist="38100" dir="2700000" algn="tl" rotWithShape="0">
                    <a:prstClr val="black">
                      <a:alpha val="40000"/>
                    </a:prstClr>
                  </a:outerShdw>
                </a:effectLst>
                <a:latin typeface="Calisto MT" panose="02040603050505030304" pitchFamily="18" charset="77"/>
                <a:ea typeface="Book Antiqua" charset="0"/>
                <a:cs typeface="Book Antiqua" charset="0"/>
              </a:rPr>
              <a:t>. Let the one who is able to receive this receive it.”</a:t>
            </a:r>
          </a:p>
        </p:txBody>
      </p:sp>
      <p:sp>
        <p:nvSpPr>
          <p:cNvPr id="10" name="Title 1">
            <a:extLst>
              <a:ext uri="{FF2B5EF4-FFF2-40B4-BE49-F238E27FC236}">
                <a16:creationId xmlns:a16="http://schemas.microsoft.com/office/drawing/2014/main" id="{41E3A819-B871-0C4A-9A56-5F12496C2376}"/>
              </a:ext>
            </a:extLst>
          </p:cNvPr>
          <p:cNvSpPr>
            <a:spLocks noGrp="1"/>
          </p:cNvSpPr>
          <p:nvPr>
            <p:ph type="title"/>
          </p:nvPr>
        </p:nvSpPr>
        <p:spPr>
          <a:xfrm>
            <a:off x="2307943" y="3578127"/>
            <a:ext cx="4774795" cy="990600"/>
          </a:xfrm>
        </p:spPr>
        <p:txBody>
          <a:bodyPr>
            <a:normAutofit/>
          </a:bodyPr>
          <a:lstStyle/>
          <a:p>
            <a:pPr algn="ctr"/>
            <a:r>
              <a:rPr lang="en-US" sz="3200" b="1" dirty="0">
                <a:effectLst>
                  <a:outerShdw blurRad="50800" dist="38100" dir="2700000" algn="tl" rotWithShape="0">
                    <a:prstClr val="black">
                      <a:alpha val="40000"/>
                    </a:prstClr>
                  </a:outerShdw>
                </a:effectLst>
                <a:latin typeface="Calisto MT" panose="02040603050505030304" pitchFamily="18" charset="77"/>
              </a:rPr>
              <a:t>Matt. 19:10-12 </a:t>
            </a:r>
            <a:r>
              <a:rPr lang="en-US" sz="3200" dirty="0">
                <a:effectLst>
                  <a:outerShdw blurRad="50800" dist="38100" dir="2700000" algn="tl" rotWithShape="0">
                    <a:prstClr val="black">
                      <a:alpha val="40000"/>
                    </a:prstClr>
                  </a:outerShdw>
                </a:effectLst>
                <a:latin typeface="Calisto MT" panose="02040603050505030304" pitchFamily="18" charset="77"/>
              </a:rPr>
              <a:t>- </a:t>
            </a:r>
            <a:r>
              <a:rPr lang="en-US" sz="3200" i="1" dirty="0">
                <a:effectLst>
                  <a:outerShdw blurRad="50800" dist="38100" dir="2700000" algn="tl" rotWithShape="0">
                    <a:prstClr val="black">
                      <a:alpha val="40000"/>
                    </a:prstClr>
                  </a:outerShdw>
                </a:effectLst>
                <a:latin typeface="Calisto MT" panose="02040603050505030304" pitchFamily="18" charset="77"/>
              </a:rPr>
              <a:t>NLT</a:t>
            </a:r>
          </a:p>
        </p:txBody>
      </p:sp>
    </p:spTree>
    <p:extLst>
      <p:ext uri="{BB962C8B-B14F-4D97-AF65-F5344CB8AC3E}">
        <p14:creationId xmlns:p14="http://schemas.microsoft.com/office/powerpoint/2010/main" val="83987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4CFB0665-68A6-C347-BDCD-609F6A989040}"/>
              </a:ext>
            </a:extLst>
          </p:cNvPr>
          <p:cNvPicPr>
            <a:picLocks noChangeAspect="1"/>
          </p:cNvPicPr>
          <p:nvPr/>
        </p:nvPicPr>
        <p:blipFill>
          <a:blip r:embed="rId2"/>
          <a:stretch>
            <a:fillRect/>
          </a:stretch>
        </p:blipFill>
        <p:spPr>
          <a:xfrm>
            <a:off x="1378245" y="-672509"/>
            <a:ext cx="6387509" cy="6387509"/>
          </a:xfrm>
          <a:prstGeom prst="rect">
            <a:avLst/>
          </a:prstGeom>
        </p:spPr>
      </p:pic>
      <p:sp>
        <p:nvSpPr>
          <p:cNvPr id="24" name="Round Diagonal Corner Rectangle 23">
            <a:extLst>
              <a:ext uri="{FF2B5EF4-FFF2-40B4-BE49-F238E27FC236}">
                <a16:creationId xmlns:a16="http://schemas.microsoft.com/office/drawing/2014/main" id="{A27A8C23-728F-F14A-974C-9DA9176C01A8}"/>
              </a:ext>
            </a:extLst>
          </p:cNvPr>
          <p:cNvSpPr/>
          <p:nvPr/>
        </p:nvSpPr>
        <p:spPr>
          <a:xfrm>
            <a:off x="188266" y="507004"/>
            <a:ext cx="3505200" cy="743771"/>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57B28F62-5C6F-154D-B158-4BB5B6265AAB}"/>
              </a:ext>
            </a:extLst>
          </p:cNvPr>
          <p:cNvSpPr/>
          <p:nvPr/>
        </p:nvSpPr>
        <p:spPr>
          <a:xfrm>
            <a:off x="1073888" y="-372140"/>
            <a:ext cx="6188149" cy="457200"/>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 Diagonal Corner Rectangle 3">
            <a:extLst>
              <a:ext uri="{FF2B5EF4-FFF2-40B4-BE49-F238E27FC236}">
                <a16:creationId xmlns:a16="http://schemas.microsoft.com/office/drawing/2014/main" id="{F93E9959-1D0C-4649-A27B-4C868828B579}"/>
              </a:ext>
            </a:extLst>
          </p:cNvPr>
          <p:cNvSpPr/>
          <p:nvPr/>
        </p:nvSpPr>
        <p:spPr>
          <a:xfrm>
            <a:off x="275794" y="1468692"/>
            <a:ext cx="3505200" cy="829340"/>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 Diagonal Corner Rectangle 4">
            <a:extLst>
              <a:ext uri="{FF2B5EF4-FFF2-40B4-BE49-F238E27FC236}">
                <a16:creationId xmlns:a16="http://schemas.microsoft.com/office/drawing/2014/main" id="{C8B4E5F9-5563-6443-B02A-DD84DAEE555C}"/>
              </a:ext>
            </a:extLst>
          </p:cNvPr>
          <p:cNvSpPr/>
          <p:nvPr/>
        </p:nvSpPr>
        <p:spPr>
          <a:xfrm>
            <a:off x="275794" y="3416969"/>
            <a:ext cx="3505200" cy="829340"/>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Diagonal Corner Rectangle 5">
            <a:extLst>
              <a:ext uri="{FF2B5EF4-FFF2-40B4-BE49-F238E27FC236}">
                <a16:creationId xmlns:a16="http://schemas.microsoft.com/office/drawing/2014/main" id="{AA36E950-B180-D74C-AC90-F4C390DBC822}"/>
              </a:ext>
            </a:extLst>
          </p:cNvPr>
          <p:cNvSpPr/>
          <p:nvPr/>
        </p:nvSpPr>
        <p:spPr>
          <a:xfrm>
            <a:off x="5264888" y="507004"/>
            <a:ext cx="3505200" cy="829340"/>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a:extLst>
              <a:ext uri="{FF2B5EF4-FFF2-40B4-BE49-F238E27FC236}">
                <a16:creationId xmlns:a16="http://schemas.microsoft.com/office/drawing/2014/main" id="{19E9D685-2508-AC42-9E25-A7077C50EF40}"/>
              </a:ext>
            </a:extLst>
          </p:cNvPr>
          <p:cNvSpPr/>
          <p:nvPr/>
        </p:nvSpPr>
        <p:spPr>
          <a:xfrm>
            <a:off x="5264888" y="2485360"/>
            <a:ext cx="2011097" cy="829340"/>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a:extLst>
              <a:ext uri="{FF2B5EF4-FFF2-40B4-BE49-F238E27FC236}">
                <a16:creationId xmlns:a16="http://schemas.microsoft.com/office/drawing/2014/main" id="{69E9982B-6858-BA42-9054-DB6990B1B468}"/>
              </a:ext>
            </a:extLst>
          </p:cNvPr>
          <p:cNvSpPr/>
          <p:nvPr/>
        </p:nvSpPr>
        <p:spPr>
          <a:xfrm>
            <a:off x="5264888" y="4378656"/>
            <a:ext cx="3505200" cy="829340"/>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DFD80F9-3AFE-5747-8165-D6F44D86A223}"/>
              </a:ext>
            </a:extLst>
          </p:cNvPr>
          <p:cNvSpPr txBox="1"/>
          <p:nvPr/>
        </p:nvSpPr>
        <p:spPr>
          <a:xfrm>
            <a:off x="5292113" y="460009"/>
            <a:ext cx="1983872" cy="923330"/>
          </a:xfrm>
          <a:prstGeom prst="rect">
            <a:avLst/>
          </a:prstGeom>
          <a:noFill/>
        </p:spPr>
        <p:txBody>
          <a:bodyPr wrap="square" rtlCol="0">
            <a:spAutoFit/>
          </a:bodyPr>
          <a:lstStyle/>
          <a:p>
            <a:r>
              <a:rPr lang="en-US" b="1" dirty="0">
                <a:solidFill>
                  <a:schemeClr val="tx1">
                    <a:lumMod val="75000"/>
                    <a:lumOff val="25000"/>
                  </a:schemeClr>
                </a:solidFill>
              </a:rPr>
              <a:t>1 COR. 7:6-7</a:t>
            </a:r>
          </a:p>
          <a:p>
            <a:r>
              <a:rPr lang="en-US" dirty="0">
                <a:solidFill>
                  <a:schemeClr val="tx1">
                    <a:lumMod val="75000"/>
                    <a:lumOff val="25000"/>
                  </a:schemeClr>
                </a:solidFill>
              </a:rPr>
              <a:t>See yourself the way God sees you.</a:t>
            </a:r>
          </a:p>
        </p:txBody>
      </p:sp>
      <p:sp>
        <p:nvSpPr>
          <p:cNvPr id="10" name="TextBox 9">
            <a:extLst>
              <a:ext uri="{FF2B5EF4-FFF2-40B4-BE49-F238E27FC236}">
                <a16:creationId xmlns:a16="http://schemas.microsoft.com/office/drawing/2014/main" id="{F712B8BE-5E9B-9B4A-92ED-FF52E03D6693}"/>
              </a:ext>
            </a:extLst>
          </p:cNvPr>
          <p:cNvSpPr txBox="1"/>
          <p:nvPr/>
        </p:nvSpPr>
        <p:spPr>
          <a:xfrm>
            <a:off x="1720516" y="1421036"/>
            <a:ext cx="1973560" cy="923330"/>
          </a:xfrm>
          <a:prstGeom prst="rect">
            <a:avLst/>
          </a:prstGeom>
          <a:noFill/>
        </p:spPr>
        <p:txBody>
          <a:bodyPr wrap="square" rtlCol="0">
            <a:spAutoFit/>
          </a:bodyPr>
          <a:lstStyle/>
          <a:p>
            <a:r>
              <a:rPr lang="en-US" b="1" dirty="0">
                <a:solidFill>
                  <a:schemeClr val="tx1">
                    <a:lumMod val="75000"/>
                    <a:lumOff val="25000"/>
                  </a:schemeClr>
                </a:solidFill>
              </a:rPr>
              <a:t>1 COR. 7:25-28</a:t>
            </a:r>
          </a:p>
          <a:p>
            <a:r>
              <a:rPr lang="en-US" dirty="0">
                <a:solidFill>
                  <a:schemeClr val="tx1">
                    <a:lumMod val="75000"/>
                    <a:lumOff val="25000"/>
                  </a:schemeClr>
                </a:solidFill>
              </a:rPr>
              <a:t>See the blessings of singleness!</a:t>
            </a:r>
          </a:p>
        </p:txBody>
      </p:sp>
      <p:sp>
        <p:nvSpPr>
          <p:cNvPr id="11" name="TextBox 10">
            <a:extLst>
              <a:ext uri="{FF2B5EF4-FFF2-40B4-BE49-F238E27FC236}">
                <a16:creationId xmlns:a16="http://schemas.microsoft.com/office/drawing/2014/main" id="{B3C44C1F-A43D-E84D-9F59-50064806F7E3}"/>
              </a:ext>
            </a:extLst>
          </p:cNvPr>
          <p:cNvSpPr txBox="1"/>
          <p:nvPr/>
        </p:nvSpPr>
        <p:spPr>
          <a:xfrm>
            <a:off x="5264888" y="2395835"/>
            <a:ext cx="2011097" cy="923330"/>
          </a:xfrm>
          <a:prstGeom prst="rect">
            <a:avLst/>
          </a:prstGeom>
          <a:noFill/>
        </p:spPr>
        <p:txBody>
          <a:bodyPr wrap="square" rtlCol="0">
            <a:spAutoFit/>
          </a:bodyPr>
          <a:lstStyle/>
          <a:p>
            <a:r>
              <a:rPr lang="en-US" b="1" dirty="0">
                <a:solidFill>
                  <a:schemeClr val="tx1">
                    <a:lumMod val="75000"/>
                    <a:lumOff val="25000"/>
                  </a:schemeClr>
                </a:solidFill>
              </a:rPr>
              <a:t>1 COR. 7:29-31</a:t>
            </a:r>
          </a:p>
          <a:p>
            <a:r>
              <a:rPr lang="en-US" dirty="0">
                <a:solidFill>
                  <a:schemeClr val="tx1">
                    <a:lumMod val="75000"/>
                    <a:lumOff val="25000"/>
                  </a:schemeClr>
                </a:solidFill>
              </a:rPr>
              <a:t>Maintain a heavenward focus!</a:t>
            </a:r>
          </a:p>
        </p:txBody>
      </p:sp>
      <p:sp>
        <p:nvSpPr>
          <p:cNvPr id="12" name="TextBox 11">
            <a:extLst>
              <a:ext uri="{FF2B5EF4-FFF2-40B4-BE49-F238E27FC236}">
                <a16:creationId xmlns:a16="http://schemas.microsoft.com/office/drawing/2014/main" id="{F7248A47-7452-5644-8979-43BE59D05920}"/>
              </a:ext>
            </a:extLst>
          </p:cNvPr>
          <p:cNvSpPr txBox="1"/>
          <p:nvPr/>
        </p:nvSpPr>
        <p:spPr>
          <a:xfrm>
            <a:off x="1720516" y="3364618"/>
            <a:ext cx="2060478" cy="923330"/>
          </a:xfrm>
          <a:prstGeom prst="rect">
            <a:avLst/>
          </a:prstGeom>
          <a:noFill/>
        </p:spPr>
        <p:txBody>
          <a:bodyPr wrap="square" rtlCol="0">
            <a:spAutoFit/>
          </a:bodyPr>
          <a:lstStyle/>
          <a:p>
            <a:r>
              <a:rPr lang="en-US" b="1" dirty="0">
                <a:solidFill>
                  <a:schemeClr val="tx1">
                    <a:lumMod val="75000"/>
                    <a:lumOff val="25000"/>
                  </a:schemeClr>
                </a:solidFill>
              </a:rPr>
              <a:t>1 COR. 7:32-35</a:t>
            </a:r>
          </a:p>
          <a:p>
            <a:r>
              <a:rPr lang="en-US" dirty="0">
                <a:solidFill>
                  <a:schemeClr val="tx1">
                    <a:lumMod val="75000"/>
                    <a:lumOff val="25000"/>
                  </a:schemeClr>
                </a:solidFill>
              </a:rPr>
              <a:t>Serve with less distraction.</a:t>
            </a:r>
          </a:p>
        </p:txBody>
      </p:sp>
      <p:sp>
        <p:nvSpPr>
          <p:cNvPr id="13" name="TextBox 12">
            <a:extLst>
              <a:ext uri="{FF2B5EF4-FFF2-40B4-BE49-F238E27FC236}">
                <a16:creationId xmlns:a16="http://schemas.microsoft.com/office/drawing/2014/main" id="{461E3AEC-2A01-3D45-BE45-9918B27BDC9C}"/>
              </a:ext>
            </a:extLst>
          </p:cNvPr>
          <p:cNvSpPr txBox="1"/>
          <p:nvPr/>
        </p:nvSpPr>
        <p:spPr>
          <a:xfrm>
            <a:off x="5264888" y="4330822"/>
            <a:ext cx="2165685" cy="923330"/>
          </a:xfrm>
          <a:prstGeom prst="rect">
            <a:avLst/>
          </a:prstGeom>
          <a:noFill/>
        </p:spPr>
        <p:txBody>
          <a:bodyPr wrap="square" rtlCol="0">
            <a:spAutoFit/>
          </a:bodyPr>
          <a:lstStyle/>
          <a:p>
            <a:r>
              <a:rPr lang="en-US" b="1" dirty="0">
                <a:solidFill>
                  <a:schemeClr val="tx1">
                    <a:lumMod val="75000"/>
                    <a:lumOff val="25000"/>
                  </a:schemeClr>
                </a:solidFill>
              </a:rPr>
              <a:t>1 COR. 7:36-38</a:t>
            </a:r>
          </a:p>
          <a:p>
            <a:r>
              <a:rPr lang="en-US" dirty="0">
                <a:solidFill>
                  <a:schemeClr val="tx1">
                    <a:lumMod val="75000"/>
                    <a:lumOff val="25000"/>
                  </a:schemeClr>
                </a:solidFill>
              </a:rPr>
              <a:t>Identify the struggles of this season of life.</a:t>
            </a:r>
          </a:p>
        </p:txBody>
      </p:sp>
      <p:pic>
        <p:nvPicPr>
          <p:cNvPr id="19" name="Picture 18" descr="A picture containing object, hanger&#10;&#10;Description automatically generated">
            <a:extLst>
              <a:ext uri="{FF2B5EF4-FFF2-40B4-BE49-F238E27FC236}">
                <a16:creationId xmlns:a16="http://schemas.microsoft.com/office/drawing/2014/main" id="{83A9D1C8-94E5-5748-9F79-7D92E54CB6A9}"/>
              </a:ext>
            </a:extLst>
          </p:cNvPr>
          <p:cNvPicPr>
            <a:picLocks noChangeAspect="1"/>
          </p:cNvPicPr>
          <p:nvPr/>
        </p:nvPicPr>
        <p:blipFill>
          <a:blip r:embed="rId3"/>
          <a:stretch>
            <a:fillRect/>
          </a:stretch>
        </p:blipFill>
        <p:spPr>
          <a:xfrm>
            <a:off x="2794715" y="2568299"/>
            <a:ext cx="811369" cy="578402"/>
          </a:xfrm>
          <a:prstGeom prst="rect">
            <a:avLst/>
          </a:prstGeom>
        </p:spPr>
      </p:pic>
      <p:pic>
        <p:nvPicPr>
          <p:cNvPr id="21" name="Picture 20">
            <a:extLst>
              <a:ext uri="{FF2B5EF4-FFF2-40B4-BE49-F238E27FC236}">
                <a16:creationId xmlns:a16="http://schemas.microsoft.com/office/drawing/2014/main" id="{7E253402-E6AA-0543-828D-B458252B2D8F}"/>
              </a:ext>
            </a:extLst>
          </p:cNvPr>
          <p:cNvPicPr>
            <a:picLocks noChangeAspect="1"/>
          </p:cNvPicPr>
          <p:nvPr/>
        </p:nvPicPr>
        <p:blipFill>
          <a:blip r:embed="rId4"/>
          <a:stretch>
            <a:fillRect/>
          </a:stretch>
        </p:blipFill>
        <p:spPr>
          <a:xfrm>
            <a:off x="5517265" y="1535975"/>
            <a:ext cx="607579" cy="654196"/>
          </a:xfrm>
          <a:prstGeom prst="rect">
            <a:avLst/>
          </a:prstGeom>
        </p:spPr>
      </p:pic>
      <p:pic>
        <p:nvPicPr>
          <p:cNvPr id="23" name="Picture 22">
            <a:extLst>
              <a:ext uri="{FF2B5EF4-FFF2-40B4-BE49-F238E27FC236}">
                <a16:creationId xmlns:a16="http://schemas.microsoft.com/office/drawing/2014/main" id="{8C949ACB-40E2-9D4E-9AD7-1986D3AC9940}"/>
              </a:ext>
            </a:extLst>
          </p:cNvPr>
          <p:cNvPicPr>
            <a:picLocks noChangeAspect="1"/>
          </p:cNvPicPr>
          <p:nvPr/>
        </p:nvPicPr>
        <p:blipFill>
          <a:blip r:embed="rId5"/>
          <a:stretch>
            <a:fillRect/>
          </a:stretch>
        </p:blipFill>
        <p:spPr>
          <a:xfrm flipH="1">
            <a:off x="2329328" y="694772"/>
            <a:ext cx="1239867" cy="457200"/>
          </a:xfrm>
          <a:prstGeom prst="rect">
            <a:avLst/>
          </a:prstGeom>
        </p:spPr>
      </p:pic>
      <p:pic>
        <p:nvPicPr>
          <p:cNvPr id="28" name="Picture 27" descr="A close up of a sign&#10;&#10;Description automatically generated">
            <a:extLst>
              <a:ext uri="{FF2B5EF4-FFF2-40B4-BE49-F238E27FC236}">
                <a16:creationId xmlns:a16="http://schemas.microsoft.com/office/drawing/2014/main" id="{975E137B-B7E0-054C-8135-17BFF1A6B511}"/>
              </a:ext>
            </a:extLst>
          </p:cNvPr>
          <p:cNvPicPr>
            <a:picLocks noChangeAspect="1"/>
          </p:cNvPicPr>
          <p:nvPr/>
        </p:nvPicPr>
        <p:blipFill>
          <a:blip r:embed="rId6"/>
          <a:stretch>
            <a:fillRect/>
          </a:stretch>
        </p:blipFill>
        <p:spPr>
          <a:xfrm flipH="1">
            <a:off x="2949261" y="4549034"/>
            <a:ext cx="656823" cy="656823"/>
          </a:xfrm>
          <a:prstGeom prst="rect">
            <a:avLst/>
          </a:prstGeom>
        </p:spPr>
      </p:pic>
      <p:pic>
        <p:nvPicPr>
          <p:cNvPr id="30" name="Picture 29">
            <a:extLst>
              <a:ext uri="{FF2B5EF4-FFF2-40B4-BE49-F238E27FC236}">
                <a16:creationId xmlns:a16="http://schemas.microsoft.com/office/drawing/2014/main" id="{D135A8D2-C91B-544B-84BA-E6D0C96261C2}"/>
              </a:ext>
            </a:extLst>
          </p:cNvPr>
          <p:cNvPicPr>
            <a:picLocks noChangeAspect="1"/>
          </p:cNvPicPr>
          <p:nvPr/>
        </p:nvPicPr>
        <p:blipFill>
          <a:blip r:embed="rId7"/>
          <a:stretch>
            <a:fillRect/>
          </a:stretch>
        </p:blipFill>
        <p:spPr>
          <a:xfrm>
            <a:off x="5517264" y="3499070"/>
            <a:ext cx="538947" cy="673685"/>
          </a:xfrm>
          <a:prstGeom prst="rect">
            <a:avLst/>
          </a:prstGeom>
        </p:spPr>
      </p:pic>
      <p:sp>
        <p:nvSpPr>
          <p:cNvPr id="32" name="Rectangle 31">
            <a:extLst>
              <a:ext uri="{FF2B5EF4-FFF2-40B4-BE49-F238E27FC236}">
                <a16:creationId xmlns:a16="http://schemas.microsoft.com/office/drawing/2014/main" id="{EF5BA152-B630-FE4F-A548-2970FEC15090}"/>
              </a:ext>
            </a:extLst>
          </p:cNvPr>
          <p:cNvSpPr/>
          <p:nvPr/>
        </p:nvSpPr>
        <p:spPr>
          <a:xfrm>
            <a:off x="1073888" y="255181"/>
            <a:ext cx="3498112" cy="995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1F052A7-3B7E-554A-8B50-7B868059F58D}"/>
              </a:ext>
            </a:extLst>
          </p:cNvPr>
          <p:cNvSpPr/>
          <p:nvPr/>
        </p:nvSpPr>
        <p:spPr>
          <a:xfrm>
            <a:off x="4561864" y="243249"/>
            <a:ext cx="3498112" cy="124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8E69E65-0722-844F-81A6-073CC7E04ECC}"/>
              </a:ext>
            </a:extLst>
          </p:cNvPr>
          <p:cNvSpPr/>
          <p:nvPr/>
        </p:nvSpPr>
        <p:spPr>
          <a:xfrm>
            <a:off x="1227278" y="2513546"/>
            <a:ext cx="3498112" cy="633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57441F1-FABE-C54B-A29A-B4CBD30E2EDE}"/>
              </a:ext>
            </a:extLst>
          </p:cNvPr>
          <p:cNvSpPr/>
          <p:nvPr/>
        </p:nvSpPr>
        <p:spPr>
          <a:xfrm>
            <a:off x="4572000" y="2279696"/>
            <a:ext cx="3641366" cy="12193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FB431FE-C33F-DA47-97FB-12A5C1F6F9DF}"/>
              </a:ext>
            </a:extLst>
          </p:cNvPr>
          <p:cNvSpPr/>
          <p:nvPr/>
        </p:nvSpPr>
        <p:spPr>
          <a:xfrm>
            <a:off x="1073888" y="4464225"/>
            <a:ext cx="3498112" cy="995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0E16FE6-529E-FF4F-A782-AF16F14452E3}"/>
              </a:ext>
            </a:extLst>
          </p:cNvPr>
          <p:cNvSpPr/>
          <p:nvPr/>
        </p:nvSpPr>
        <p:spPr>
          <a:xfrm>
            <a:off x="4561864" y="4170289"/>
            <a:ext cx="3498112" cy="1246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D3338C4-B512-3341-831F-33A0EF818786}"/>
              </a:ext>
            </a:extLst>
          </p:cNvPr>
          <p:cNvSpPr/>
          <p:nvPr/>
        </p:nvSpPr>
        <p:spPr>
          <a:xfrm>
            <a:off x="4534993" y="1514528"/>
            <a:ext cx="3498112" cy="8768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AACD7F7-5675-7442-839B-30DB07AA963D}"/>
              </a:ext>
            </a:extLst>
          </p:cNvPr>
          <p:cNvSpPr/>
          <p:nvPr/>
        </p:nvSpPr>
        <p:spPr>
          <a:xfrm>
            <a:off x="1064753" y="1236781"/>
            <a:ext cx="3498112" cy="13315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E87097C-6C2E-EE48-893A-2E5977AEB365}"/>
              </a:ext>
            </a:extLst>
          </p:cNvPr>
          <p:cNvSpPr/>
          <p:nvPr/>
        </p:nvSpPr>
        <p:spPr>
          <a:xfrm>
            <a:off x="4619534" y="3437055"/>
            <a:ext cx="3498112" cy="995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0A3EF58-CD17-9540-A9E0-C26EA4F4149B}"/>
              </a:ext>
            </a:extLst>
          </p:cNvPr>
          <p:cNvSpPr/>
          <p:nvPr/>
        </p:nvSpPr>
        <p:spPr>
          <a:xfrm>
            <a:off x="1164099" y="3212558"/>
            <a:ext cx="3498112" cy="1246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787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33"/>
                                        </p:tgtEl>
                                      </p:cBhvr>
                                    </p:animEffect>
                                    <p:set>
                                      <p:cBhvr>
                                        <p:cTn id="7" dur="1" fill="hold">
                                          <p:stCondLst>
                                            <p:cond delay="999"/>
                                          </p:stCondLst>
                                        </p:cTn>
                                        <p:tgtEl>
                                          <p:spTgt spid="3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32"/>
                                        </p:tgtEl>
                                      </p:cBhvr>
                                    </p:animEffect>
                                    <p:set>
                                      <p:cBhvr>
                                        <p:cTn id="10" dur="1" fill="hold">
                                          <p:stCondLst>
                                            <p:cond delay="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1794</TotalTime>
  <Words>2057</Words>
  <Application>Microsoft Macintosh PowerPoint</Application>
  <PresentationFormat>On-screen Show (16:10)</PresentationFormat>
  <Paragraphs>184</Paragraphs>
  <Slides>15</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Calisto MT</vt:lpstr>
      <vt:lpstr>Vladimir Script</vt:lpstr>
      <vt:lpstr>Office Theme</vt:lpstr>
      <vt:lpstr>Singles &amp; Their Churches:  Helping Each Other Grow in Love</vt:lpstr>
      <vt:lpstr>Percentage of Americans ages 18 years old or older who were married:</vt:lpstr>
      <vt:lpstr>Percent of men and women ages 25 and older who have never been married.</vt:lpstr>
      <vt:lpstr>PowerPoint Presentation</vt:lpstr>
      <vt:lpstr>PowerPoint Presentation</vt:lpstr>
      <vt:lpstr>Let’s review some foundational, Bible truths:</vt:lpstr>
      <vt:lpstr>Let’s review some foundational, Bible truths:</vt:lpstr>
      <vt:lpstr>Matt. 19:10-12 - NLT</vt:lpstr>
      <vt:lpstr>PowerPoint Presentation</vt:lpstr>
      <vt:lpstr>How does God see you?</vt:lpstr>
      <vt:lpstr>sdv</vt:lpstr>
      <vt:lpstr>PowerPoint Presentation</vt:lpstr>
      <vt:lpstr>Singles &amp; Their Churches:  Helping Each Other Grow in Love</vt:lpstr>
      <vt:lpstr>Matt. 19:29</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Singles &amp; Their Churches:  Helping Each Other Grow in Love</dc:title>
  <dc:creator>Jeremy Dehut</dc:creator>
  <cp:lastModifiedBy>Jeremy Dehut</cp:lastModifiedBy>
  <cp:revision>12</cp:revision>
  <dcterms:created xsi:type="dcterms:W3CDTF">2019-09-13T16:41:26Z</dcterms:created>
  <dcterms:modified xsi:type="dcterms:W3CDTF">2023-08-11T21:35:55Z</dcterms:modified>
</cp:coreProperties>
</file>