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8" r:id="rId2"/>
    <p:sldId id="257" r:id="rId3"/>
    <p:sldId id="256" r:id="rId4"/>
    <p:sldId id="258" r:id="rId5"/>
    <p:sldId id="259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377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A2CE6-9DB5-EA48-89A5-65C71F9FA083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EA800-F38B-8641-9713-3BFCFA1A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53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Looking at the past makes us realize</a:t>
            </a:r>
            <a:r>
              <a:rPr lang="en-US" baseline="0" dirty="0" smtClean="0"/>
              <a:t> the scope of God’s forgiveness; how much sin he has and will forgive</a:t>
            </a:r>
          </a:p>
          <a:p>
            <a:r>
              <a:rPr lang="en-US" baseline="0" dirty="0" smtClean="0"/>
              <a:t>“The proper response to mercy received on account of past sins is purity in the future” – D.A. Carson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“You</a:t>
            </a:r>
            <a:r>
              <a:rPr lang="en-US" baseline="0" dirty="0" smtClean="0"/>
              <a:t> will never change your life until you change something you do daily. The secret of success is found in your daily routine.”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“I</a:t>
            </a:r>
            <a:r>
              <a:rPr lang="en-US" baseline="0" dirty="0" smtClean="0"/>
              <a:t> would give my life to have the knowledge of the gospel like you do!” “That</a:t>
            </a:r>
            <a:r>
              <a:rPr lang="fr-FR" baseline="0" dirty="0" smtClean="0"/>
              <a:t>’</a:t>
            </a:r>
            <a:r>
              <a:rPr lang="en-US" baseline="0" dirty="0" smtClean="0"/>
              <a:t>s exactly what it takes” – Marty Pickup</a:t>
            </a:r>
          </a:p>
          <a:p>
            <a:r>
              <a:rPr lang="en-US" baseline="0" dirty="0" smtClean="0"/>
              <a:t>“Instead of picking the Bible apart, we should let the Bible pick apart us.” – </a:t>
            </a:r>
            <a:r>
              <a:rPr lang="en-US" baseline="0" dirty="0" err="1" smtClean="0"/>
              <a:t>Doy</a:t>
            </a:r>
            <a:r>
              <a:rPr lang="en-US" baseline="0" dirty="0" smtClean="0"/>
              <a:t> Moyer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EA800-F38B-8641-9713-3BFCFA1AB2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5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6284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Thou my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Riches I heed not nor man’s empty praise, Thou my </a:t>
            </a:r>
            <a:r>
              <a:rPr lang="en-US" b="1" dirty="0" smtClean="0"/>
              <a:t>inheritance</a:t>
            </a:r>
            <a:r>
              <a:rPr lang="en-US" dirty="0" smtClean="0"/>
              <a:t> now and always. Thou and </a:t>
            </a:r>
            <a:r>
              <a:rPr lang="en-US" dirty="0"/>
              <a:t>T</a:t>
            </a:r>
            <a:r>
              <a:rPr lang="en-US" dirty="0" smtClean="0"/>
              <a:t>hou only are first in my heart, </a:t>
            </a:r>
            <a:r>
              <a:rPr lang="en-US" b="1" dirty="0" smtClean="0"/>
              <a:t>High king of heaven</a:t>
            </a:r>
            <a:r>
              <a:rPr lang="en-US" dirty="0" smtClean="0"/>
              <a:t>, my </a:t>
            </a:r>
            <a:r>
              <a:rPr lang="en-US" b="1" dirty="0" smtClean="0"/>
              <a:t>treasure</a:t>
            </a:r>
            <a:r>
              <a:rPr lang="en-US" dirty="0" smtClean="0"/>
              <a:t> Thou art.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High King of heaven </a:t>
            </a:r>
            <a:r>
              <a:rPr lang="en-US" dirty="0" smtClean="0"/>
              <a:t>my victory won, may I reach heaven’s joys, O </a:t>
            </a:r>
            <a:r>
              <a:rPr lang="en-US" b="1" dirty="0" smtClean="0"/>
              <a:t>bright heaven’s Sun</a:t>
            </a:r>
            <a:r>
              <a:rPr lang="en-US" dirty="0" smtClean="0"/>
              <a:t>! Heart of my own heart, whatever befall, still be my vision O ruler of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0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Owner\Desktop\view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1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25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Owner\Desktop\view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889774"/>
            <a:ext cx="9144000" cy="1301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4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668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Maxwell’s “21 Indispensable qualities of a leader”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785563"/>
          </a:xfrm>
        </p:spPr>
        <p:txBody>
          <a:bodyPr numCol="3">
            <a:normAutofit lnSpcReduction="10000"/>
          </a:bodyPr>
          <a:lstStyle/>
          <a:p>
            <a:r>
              <a:rPr lang="en-US" dirty="0" smtClean="0"/>
              <a:t>Character</a:t>
            </a:r>
          </a:p>
          <a:p>
            <a:r>
              <a:rPr lang="en-US" dirty="0" smtClean="0"/>
              <a:t>Charisma</a:t>
            </a:r>
          </a:p>
          <a:p>
            <a:r>
              <a:rPr lang="en-US" dirty="0" smtClean="0"/>
              <a:t>Commitment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Competence</a:t>
            </a:r>
          </a:p>
          <a:p>
            <a:r>
              <a:rPr lang="en-US" dirty="0" smtClean="0"/>
              <a:t>Courage</a:t>
            </a:r>
          </a:p>
          <a:p>
            <a:r>
              <a:rPr lang="en-US" dirty="0" smtClean="0"/>
              <a:t>Discernment</a:t>
            </a:r>
          </a:p>
          <a:p>
            <a:r>
              <a:rPr lang="en-US" dirty="0" smtClean="0"/>
              <a:t>Focus</a:t>
            </a:r>
          </a:p>
          <a:p>
            <a:r>
              <a:rPr lang="en-US" dirty="0" smtClean="0"/>
              <a:t>Generosity</a:t>
            </a:r>
          </a:p>
          <a:p>
            <a:r>
              <a:rPr lang="en-US" dirty="0" smtClean="0"/>
              <a:t>Initiative</a:t>
            </a:r>
          </a:p>
          <a:p>
            <a:r>
              <a:rPr lang="en-US" dirty="0" smtClean="0"/>
              <a:t>Listening</a:t>
            </a:r>
            <a:endParaRPr lang="en-US" dirty="0"/>
          </a:p>
          <a:p>
            <a:r>
              <a:rPr lang="en-US" dirty="0" smtClean="0"/>
              <a:t>Passion</a:t>
            </a:r>
          </a:p>
          <a:p>
            <a:r>
              <a:rPr lang="en-US" dirty="0" smtClean="0"/>
              <a:t>Positive Attitude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Relationships</a:t>
            </a:r>
          </a:p>
          <a:p>
            <a:r>
              <a:rPr lang="en-US" dirty="0" smtClean="0"/>
              <a:t>Responsibility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Self-Discipline</a:t>
            </a:r>
          </a:p>
          <a:p>
            <a:r>
              <a:rPr lang="en-US" dirty="0" smtClean="0"/>
              <a:t>Servanthood</a:t>
            </a:r>
          </a:p>
          <a:p>
            <a:r>
              <a:rPr lang="en-US" dirty="0" smtClean="0"/>
              <a:t>Teachability</a:t>
            </a:r>
          </a:p>
          <a:p>
            <a:r>
              <a:rPr lang="en-US" dirty="0" smtClean="0"/>
              <a:t>Vision</a:t>
            </a:r>
          </a:p>
          <a:p>
            <a:endParaRPr lang="en-US" dirty="0" smtClean="0"/>
          </a:p>
          <a:p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47801" y="4201660"/>
            <a:ext cx="905285" cy="347472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7146799" y="4201659"/>
            <a:ext cx="1216152" cy="347472"/>
          </a:xfrm>
          <a:prstGeom prst="leftArrow">
            <a:avLst/>
          </a:prstGeom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9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780122"/>
            <a:ext cx="7583488" cy="1470025"/>
          </a:xfrm>
        </p:spPr>
        <p:txBody>
          <a:bodyPr/>
          <a:lstStyle/>
          <a:p>
            <a:r>
              <a:rPr lang="en-US" sz="4000" dirty="0" smtClean="0"/>
              <a:t>Personal Vision Statements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38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“vision?”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18445" y="1974250"/>
            <a:ext cx="7129114" cy="1722751"/>
          </a:xfrm>
          <a:prstGeom prst="rect">
            <a:avLst/>
          </a:prstGeom>
          <a:blipFill dpi="0" rotWithShape="1">
            <a:blip r:embed="rId2">
              <a:alphaModFix amt="90000"/>
              <a:duotone>
                <a:schemeClr val="accent1">
                  <a:shade val="10000"/>
                  <a:satMod val="135000"/>
                </a:schemeClr>
                <a:schemeClr val="accent1">
                  <a:satMod val="150000"/>
                  <a:lumMod val="110000"/>
                </a:schemeClr>
              </a:duotone>
            </a:blip>
            <a:srcRect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0500" y="2074844"/>
            <a:ext cx="64250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“An aspirational description of what an organization would like to accomplish…serves as a clear guide for choosing current and future courses of action.”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18445" y="4299320"/>
            <a:ext cx="7129114" cy="1395807"/>
          </a:xfrm>
          <a:prstGeom prst="rect">
            <a:avLst/>
          </a:prstGeom>
          <a:blipFill dpi="0" rotWithShape="1">
            <a:blip r:embed="rId2">
              <a:alphaModFix amt="90000"/>
              <a:duotone>
                <a:schemeClr val="accent1">
                  <a:shade val="10000"/>
                  <a:satMod val="135000"/>
                </a:schemeClr>
                <a:schemeClr val="accent1">
                  <a:satMod val="150000"/>
                  <a:lumMod val="110000"/>
                </a:schemeClr>
              </a:duotone>
            </a:blip>
            <a:srcRect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58514" y="4409983"/>
            <a:ext cx="633699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“Vision is being able to see where you’re going, to see what’s up the road ahead, in both literal and figurative senses.”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287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/>
      <p:bldP spid="5" grpId="1"/>
      <p:bldP spid="6" grpId="0" build="p" animBg="1"/>
      <p:bldP spid="6" grpId="1" build="p" animBg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“vision?”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18445" y="1974251"/>
            <a:ext cx="7129114" cy="752204"/>
          </a:xfrm>
          <a:prstGeom prst="rect">
            <a:avLst/>
          </a:prstGeom>
          <a:blipFill dpi="0" rotWithShape="1">
            <a:blip r:embed="rId2">
              <a:alphaModFix amt="90000"/>
              <a:duotone>
                <a:schemeClr val="accent1">
                  <a:shade val="10000"/>
                  <a:satMod val="135000"/>
                </a:schemeClr>
                <a:schemeClr val="accent1">
                  <a:satMod val="150000"/>
                  <a:lumMod val="110000"/>
                </a:schemeClr>
              </a:duotone>
            </a:blip>
            <a:srcRect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0500" y="2126289"/>
            <a:ext cx="6425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Knowing a direction you want to take.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18445" y="3202763"/>
            <a:ext cx="7129114" cy="795771"/>
          </a:xfrm>
          <a:prstGeom prst="rect">
            <a:avLst/>
          </a:prstGeom>
          <a:blipFill dpi="0" rotWithShape="1">
            <a:blip r:embed="rId2">
              <a:alphaModFix amt="90000"/>
              <a:duotone>
                <a:schemeClr val="accent1">
                  <a:shade val="10000"/>
                  <a:satMod val="135000"/>
                </a:schemeClr>
                <a:schemeClr val="accent1">
                  <a:satMod val="150000"/>
                  <a:lumMod val="110000"/>
                </a:schemeClr>
              </a:duotone>
            </a:blip>
            <a:srcRect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8445" y="3416574"/>
            <a:ext cx="7129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Knowing WHO you are and WHERE you are going.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573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build="p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770794"/>
          </a:xfrm>
        </p:spPr>
        <p:txBody>
          <a:bodyPr/>
          <a:lstStyle/>
          <a:p>
            <a:r>
              <a:rPr lang="en-US" b="1" dirty="0" smtClean="0"/>
              <a:t>Joshua – 24:15</a:t>
            </a:r>
          </a:p>
          <a:p>
            <a:r>
              <a:rPr lang="en-US" b="1" dirty="0" smtClean="0"/>
              <a:t>Paul – Phil. 1:21</a:t>
            </a:r>
          </a:p>
          <a:p>
            <a:r>
              <a:rPr lang="en-US" b="1" dirty="0" smtClean="0"/>
              <a:t>Christ – John 12:46; 17:1-4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Vision is important because: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79463" y="5029934"/>
            <a:ext cx="7583488" cy="156966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chemeClr val="bg2"/>
                </a:solidFill>
              </a:rPr>
              <a:t>It leads the leader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chemeClr val="bg2"/>
                </a:solidFill>
              </a:rPr>
              <a:t>It shows the target</a:t>
            </a:r>
          </a:p>
          <a:p>
            <a:pPr marL="285750" indent="-285750">
              <a:buFont typeface="Arial"/>
              <a:buChar char="•"/>
            </a:pPr>
            <a:endParaRPr lang="en-US" sz="2400" b="1" dirty="0" smtClean="0">
              <a:solidFill>
                <a:schemeClr val="bg2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b="1" dirty="0" smtClean="0">
              <a:solidFill>
                <a:schemeClr val="bg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chemeClr val="bg2"/>
                </a:solidFill>
              </a:rPr>
              <a:t>It sparks the fire within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chemeClr val="bg2"/>
                </a:solidFill>
              </a:rPr>
              <a:t>It sparks the fire within others around you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71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Our vision should be…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77079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God centered</a:t>
            </a:r>
          </a:p>
          <a:p>
            <a:pPr lvl="1"/>
            <a:r>
              <a:rPr lang="en-US" b="1" dirty="0" smtClean="0"/>
              <a:t>Psalm 63:1,6; 119:97,148</a:t>
            </a:r>
          </a:p>
          <a:p>
            <a:pPr lvl="1"/>
            <a:r>
              <a:rPr lang="en-US" b="1" dirty="0" smtClean="0"/>
              <a:t>Romans 6:11,22; 8:6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More than just Sunday and Wednesday</a:t>
            </a:r>
          </a:p>
          <a:p>
            <a:pPr lvl="1"/>
            <a:r>
              <a:rPr lang="en-US" b="1" dirty="0" smtClean="0"/>
              <a:t>James 1:27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Involve others</a:t>
            </a:r>
          </a:p>
          <a:p>
            <a:pPr lvl="1"/>
            <a:r>
              <a:rPr lang="en-US" b="1" dirty="0" smtClean="0"/>
              <a:t>Philemon 1:4-7</a:t>
            </a:r>
          </a:p>
          <a:p>
            <a:pPr lvl="1"/>
            <a:r>
              <a:rPr lang="en-US" b="1" dirty="0" smtClean="0"/>
              <a:t>1 John 3:11-16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107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Determining vision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77079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Express you passion – Jude 18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Explore you past – Deut. 5:15; 1 Chron. 16:12;   			   Psalm 25:7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Pay attention to your experiences – 1 Sam 15:28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Immerse yourself – 1 Peter 2:1-3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18445" y="4876843"/>
            <a:ext cx="7129114" cy="1722751"/>
          </a:xfrm>
          <a:prstGeom prst="rect">
            <a:avLst/>
          </a:prstGeom>
          <a:blipFill dpi="0" rotWithShape="1">
            <a:blip r:embed="rId3">
              <a:alphaModFix amt="90000"/>
              <a:duotone>
                <a:schemeClr val="accent1">
                  <a:shade val="10000"/>
                  <a:satMod val="135000"/>
                </a:schemeClr>
                <a:schemeClr val="accent1">
                  <a:satMod val="150000"/>
                  <a:lumMod val="110000"/>
                </a:schemeClr>
              </a:duotone>
            </a:blip>
            <a:srcRect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5940" y="5231131"/>
            <a:ext cx="627412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“The proper response to mercy received on past sins in holiness in the future – D.A. Carson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45940" y="5208985"/>
            <a:ext cx="627412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will never change your life until you change something you do daily. The secret of success is found in your daily routine.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45940" y="5257783"/>
            <a:ext cx="6274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“Instead of picking the Bible apart, we should let the Bible pick us apart” – Moy Moyer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036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Thou my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 Thou my vision, O </a:t>
            </a:r>
            <a:r>
              <a:rPr lang="en-US" b="1" dirty="0" smtClean="0"/>
              <a:t>Lord of my heart</a:t>
            </a:r>
            <a:r>
              <a:rPr lang="en-US" dirty="0" smtClean="0"/>
              <a:t>. Naught be all else to me, save that Thou art. Thou my </a:t>
            </a:r>
            <a:r>
              <a:rPr lang="en-US" b="1" dirty="0" smtClean="0"/>
              <a:t>best Thought </a:t>
            </a:r>
            <a:r>
              <a:rPr lang="en-US" dirty="0" smtClean="0"/>
              <a:t>by day or by night, waking or sleeping Thy presence my </a:t>
            </a:r>
            <a:r>
              <a:rPr lang="en-US" b="1" dirty="0" smtClean="0"/>
              <a:t>Light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Be Thou my </a:t>
            </a:r>
            <a:r>
              <a:rPr lang="en-US" b="1" dirty="0" smtClean="0"/>
              <a:t>Wisdom</a:t>
            </a:r>
            <a:r>
              <a:rPr lang="en-US" dirty="0" smtClean="0"/>
              <a:t> and thou my </a:t>
            </a:r>
            <a:r>
              <a:rPr lang="en-US" b="1" dirty="0" smtClean="0"/>
              <a:t>true Word</a:t>
            </a:r>
            <a:r>
              <a:rPr lang="en-US" dirty="0" smtClean="0"/>
              <a:t>. I ever with Thee and Thou with me Lord. Thou my </a:t>
            </a:r>
            <a:r>
              <a:rPr lang="en-US" b="1" dirty="0"/>
              <a:t>G</a:t>
            </a:r>
            <a:r>
              <a:rPr lang="en-US" b="1" dirty="0" smtClean="0"/>
              <a:t>reat Father </a:t>
            </a:r>
            <a:r>
              <a:rPr lang="en-US" dirty="0" smtClean="0"/>
              <a:t>and I thy true son. Thou in me dwelling, and I with Thee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3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182</TotalTime>
  <Words>552</Words>
  <Application>Microsoft Office PowerPoint</Application>
  <PresentationFormat>On-screen Show (4:3)</PresentationFormat>
  <Paragraphs>76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Precedent</vt:lpstr>
      <vt:lpstr>PowerPoint Presentation</vt:lpstr>
      <vt:lpstr>Maxwell’s “21 Indispensable qualities of a leader”</vt:lpstr>
      <vt:lpstr>Personal Vision Statements</vt:lpstr>
      <vt:lpstr>What is “vision?”</vt:lpstr>
      <vt:lpstr>What is “vision?”</vt:lpstr>
      <vt:lpstr>Biblical examples</vt:lpstr>
      <vt:lpstr>Our vision should be…</vt:lpstr>
      <vt:lpstr>Determining vision</vt:lpstr>
      <vt:lpstr>Be Thou my vision</vt:lpstr>
      <vt:lpstr>Be Thou my vision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Maxwell’s “21 Indispensable qualities of a leader”</dc:title>
  <dc:creator>Nathan Lee</dc:creator>
  <cp:lastModifiedBy>Owner</cp:lastModifiedBy>
  <cp:revision>16</cp:revision>
  <dcterms:created xsi:type="dcterms:W3CDTF">2013-06-01T19:17:30Z</dcterms:created>
  <dcterms:modified xsi:type="dcterms:W3CDTF">2013-06-03T21:57:48Z</dcterms:modified>
</cp:coreProperties>
</file>