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2"/>
  </p:notesMasterIdLst>
  <p:sldIdLst>
    <p:sldId id="324" r:id="rId7"/>
    <p:sldId id="340" r:id="rId8"/>
    <p:sldId id="339" r:id="rId9"/>
    <p:sldId id="325" r:id="rId10"/>
    <p:sldId id="256" r:id="rId11"/>
    <p:sldId id="257" r:id="rId12"/>
    <p:sldId id="347" r:id="rId13"/>
    <p:sldId id="261" r:id="rId14"/>
    <p:sldId id="345" r:id="rId15"/>
    <p:sldId id="346" r:id="rId16"/>
    <p:sldId id="265" r:id="rId17"/>
    <p:sldId id="262" r:id="rId18"/>
    <p:sldId id="331" r:id="rId19"/>
    <p:sldId id="349" r:id="rId20"/>
    <p:sldId id="332" r:id="rId21"/>
    <p:sldId id="263" r:id="rId22"/>
    <p:sldId id="341" r:id="rId23"/>
    <p:sldId id="342" r:id="rId24"/>
    <p:sldId id="351" r:id="rId25"/>
    <p:sldId id="280" r:id="rId26"/>
    <p:sldId id="348" r:id="rId27"/>
    <p:sldId id="270" r:id="rId28"/>
    <p:sldId id="350" r:id="rId29"/>
    <p:sldId id="343" r:id="rId30"/>
    <p:sldId id="27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CC0000"/>
    <a:srgbClr val="FF6600"/>
    <a:srgbClr val="FFFF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1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0" y="1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E671-981B-4A4F-94A9-F2F8BF45E57C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A047C-7E37-4EE6-8290-A761E19E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F4EA5-E1D1-43DB-A702-40AD5C79F93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Jesus was</a:t>
            </a:r>
            <a:r>
              <a:rPr lang="en-US" baseline="0" dirty="0" smtClean="0"/>
              <a:t> “tested” by Jews who wanted to make Him appear incompetent and unlearned (Luke 10:25-27)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 knew the law and quoted it correctly … Jesus acknowledged (v. 27)  [Lev. 19:17-18; Deut. 6:5]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Wanted to justify himself for </a:t>
            </a:r>
            <a:r>
              <a:rPr lang="en-US" baseline="0" smtClean="0"/>
              <a:t>not demonstrating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A047C-7E37-4EE6-8290-A761E19E7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3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Distance from Jerusalem to Jericho is less than 20 miles, but the road drops nearly 3,600 feet … “went down from</a:t>
            </a:r>
            <a:r>
              <a:rPr lang="en-US" baseline="0" dirty="0" smtClean="0"/>
              <a:t> Jerusalem” (v. 30): accuracy of Bible</a:t>
            </a:r>
          </a:p>
          <a:p>
            <a:endParaRPr lang="en-US" baseline="0" dirty="0" smtClean="0"/>
          </a:p>
          <a:p>
            <a:r>
              <a:rPr lang="en-US" dirty="0" smtClean="0"/>
              <a:t>Known as “The Red Way” or “The Pass of Blood” … because of danger of travel … many steep drops and narrow spaces … notorious for bandits</a:t>
            </a:r>
          </a:p>
          <a:p>
            <a:endParaRPr lang="en-US" baseline="0" dirty="0"/>
          </a:p>
          <a:p>
            <a:r>
              <a:rPr lang="en-US" dirty="0" smtClean="0"/>
              <a:t>According to William Barclay, Even as recent as 19</a:t>
            </a:r>
            <a:r>
              <a:rPr lang="en-US" baseline="30000" dirty="0" smtClean="0"/>
              <a:t>th</a:t>
            </a:r>
            <a:r>
              <a:rPr lang="en-US" dirty="0" smtClean="0"/>
              <a:t> century, “travelers had to pay local sheiks for protection before they could travel on it safely”</a:t>
            </a:r>
          </a:p>
          <a:p>
            <a:endParaRPr lang="en-US" baseline="0" dirty="0"/>
          </a:p>
          <a:p>
            <a:r>
              <a:rPr lang="en-US" dirty="0" smtClean="0"/>
              <a:t>Ex.: dark alley at night … not unless absolutely necessary … no other way between Jerusalem and Jericho w/o going long distances around … hope for the best in taking shorter, easiest route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A047C-7E37-4EE6-8290-A761E19E7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2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32BE-B8A6-48B5-8BEA-4960B8F6BC3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3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32BE-B8A6-48B5-8BEA-4960B8F6BC3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3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7EF3C-9649-42F0-B737-FB8B65D5DA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26A7-6E79-4997-80F6-9CC1C7BCBE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151AA-6E5F-42D0-AA8F-5BA78DBE8D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78E76A9-FBC8-4AFC-935C-3BF9F99F642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234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7/11/2014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24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7/11/2014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1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7/11/2014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22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7/11/2014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9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7/11/2014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17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7/11/2014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2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7/11/2014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0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88369-FB2F-4531-AA8A-64AEF4C145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7/11/2014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9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7/11/2014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77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7/11/2014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7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9BA8E-1141-4778-8D82-93213F3D8E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51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4B32B-2FC2-4ED5-B882-79024AB975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97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3CE7-F65D-48BC-8774-9B9E3C10DE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35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84B64-7FBF-4835-BBA9-6FDA1A3EAB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58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6F1B9-7399-4C3B-BE18-5AE8915D33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05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2801D-CA35-44C3-8C99-C78ED10006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93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F99C2-BC6E-470E-AE31-48991D33B1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5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8580-30DE-4453-82A9-350088AAB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1CC6-3FEF-46E3-B42D-91F2B34A6D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80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2A80D-A8F1-4DE3-B66D-429C8111B1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88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BCEE4-426C-4328-9ED7-5372C6994B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81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199DF-0BEE-4300-9A8C-DCF132219D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40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5F6-F84D-42DE-8582-14F4AE2D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48C-CD33-486B-91EB-4F1A3F1E8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43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5F6-F84D-42DE-8582-14F4AE2D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48C-CD33-486B-91EB-4F1A3F1E8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3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5F6-F84D-42DE-8582-14F4AE2D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48C-CD33-486B-91EB-4F1A3F1E8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01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5F6-F84D-42DE-8582-14F4AE2D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48C-CD33-486B-91EB-4F1A3F1E8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64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5F6-F84D-42DE-8582-14F4AE2D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48C-CD33-486B-91EB-4F1A3F1E8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98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5F6-F84D-42DE-8582-14F4AE2D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48C-CD33-486B-91EB-4F1A3F1E8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6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3E25D-DCD7-4766-9A68-BFC87674B6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5F6-F84D-42DE-8582-14F4AE2D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48C-CD33-486B-91EB-4F1A3F1E8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30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5F6-F84D-42DE-8582-14F4AE2D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48C-CD33-486B-91EB-4F1A3F1E8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74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5F6-F84D-42DE-8582-14F4AE2D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48C-CD33-486B-91EB-4F1A3F1E8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86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5F6-F84D-42DE-8582-14F4AE2D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48C-CD33-486B-91EB-4F1A3F1E8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02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5F6-F84D-42DE-8582-14F4AE2D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48C-CD33-486B-91EB-4F1A3F1E8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94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70DA5F-3824-4F96-BC16-8BC91FE883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A259A-75ED-45C4-A340-6C4406D348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DC70A-94CA-49E9-8A44-2987B39087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8C57D-3075-4D1E-803F-7141B21149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4B475-93FC-4B13-B6AF-538BCEB11C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54A09-C572-4172-8D9C-E95E441C93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C4F5E-261E-4411-A434-67316E790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BE614-EEDA-4FED-9E2E-4F6A6D3926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32DEA-5B2A-46F9-ACB6-ACC2A073DA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2BB6E-96BA-4498-BD08-750F3D2985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1B481-71F2-4739-BA92-26238E833D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A33F9-281A-472E-A923-5DBBF23013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78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27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33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0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96A5B-A593-4AB0-8C2F-9B5EFFF51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92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030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12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385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88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106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3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2F72-8E53-463E-8851-5BB740C34D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91FC-36B2-4949-A44F-95A407E2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CAE51-2D5D-444A-863D-0374979AA8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3179B564-1964-4E11-BB6A-98539C016748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7/11/2014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462484-D494-4C91-B548-74D0B9AD20B1}" type="slidenum">
              <a:rPr lang="en-US" smtClean="0">
                <a:solidFill>
                  <a:srgbClr val="0C002C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8A6F1E9-C75B-4AA6-B36A-EBA475E2E24A}" type="slidenum">
              <a:rPr lang="en-US">
                <a:solidFill>
                  <a:srgbClr val="000000"/>
                </a:solidFill>
                <a:latin typeface="Time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3903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FCA95F6-F84D-42DE-8582-14F4AE2D5C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7/11/2014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7FC48C-CD33-486B-91EB-4F1A3F1E882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0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31EFF9-A829-4397-AC0B-D69AFFB75B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71AF36-7B93-4E10-B10D-742FD6F0800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7/11/2014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2FF0B7-2C7D-4379-9112-C866A09D25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81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336173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To lead people in serving God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(Deut. 17:9-11)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0" y="14347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Priest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07573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Should Have Compassion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(Heb. 5:2-3)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243840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Levite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81200" y="4867870"/>
            <a:ext cx="4876800" cy="1569661"/>
            <a:chOff x="2590800" y="4867870"/>
            <a:chExt cx="4876800" cy="1569661"/>
          </a:xfrm>
        </p:grpSpPr>
        <p:sp>
          <p:nvSpPr>
            <p:cNvPr id="7" name="TextBox 6"/>
            <p:cNvSpPr txBox="1"/>
            <p:nvPr/>
          </p:nvSpPr>
          <p:spPr>
            <a:xfrm>
              <a:off x="2743200" y="57912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(1Pet. 2:9-12)</a:t>
              </a:r>
              <a:endPara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90800" y="4867870"/>
              <a:ext cx="48768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Christian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470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114800" y="533400"/>
            <a:ext cx="4648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Pro. 21:13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Whoever shuts his ears to the cry of the poor will also cry himself and not be heard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352800" cy="511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val 5"/>
          <p:cNvSpPr>
            <a:spLocks noChangeArrowheads="1"/>
          </p:cNvSpPr>
          <p:nvPr/>
        </p:nvSpPr>
        <p:spPr bwMode="auto">
          <a:xfrm>
            <a:off x="990600" y="3124200"/>
            <a:ext cx="40386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19200" y="3367088"/>
            <a:ext cx="3505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Samaritan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838200" y="22860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Philosophy of the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676650" cy="438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Mine is Yours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0"/>
          <a:stretch/>
        </p:blipFill>
        <p:spPr bwMode="auto">
          <a:xfrm>
            <a:off x="0" y="-1"/>
            <a:ext cx="915367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64008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Descendant of Israelites in Assyrian Captivity; mixed race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343400"/>
            <a:ext cx="39624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Hostility</a:t>
            </a:r>
            <a:endParaRPr lang="en-US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(John 4:9)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573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705600" cy="1600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Between Samaritans &amp; Jews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2039937"/>
            <a:ext cx="2971800" cy="38274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permitted to help in rebuilding Temple in 536 BC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Ezra 4:1-5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039937"/>
            <a:ext cx="2971800" cy="45894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Hyrcanus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destroyed Samaritan temple at Mt. Gerizim in 110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 … forced conversions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2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3400" y="2514600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He demonstrated 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genuine compassion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and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love for a neighbor 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(Luke 10:35)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Not every Samaritan righteous, not every Levite uncaring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(Luke 9:52-53;  Acts 4:36)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2198589"/>
            <a:ext cx="3429001" cy="456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041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2819400" cy="533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3733800"/>
            <a:ext cx="2209800" cy="3124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152400" y="1676400"/>
            <a:ext cx="25146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63550" y="1676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ooper Black" pitchFamily="18" charset="0"/>
              </a:rPr>
              <a:t>Samaritan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048000" y="355600"/>
            <a:ext cx="58674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Genuine Compassion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spcBef>
                <a:spcPct val="50000"/>
              </a:spcBef>
              <a:buFont typeface="Wingdings 3" pitchFamily="18" charset="2"/>
              <a:buNone/>
            </a:pPr>
            <a:r>
              <a:rPr lang="en-US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Samaritan sacrificed his own:</a:t>
            </a:r>
          </a:p>
          <a:p>
            <a:pPr lvl="1">
              <a:spcBef>
                <a:spcPct val="50000"/>
              </a:spcBef>
              <a:buClr>
                <a:srgbClr val="000000"/>
              </a:buClr>
              <a:buFont typeface="Wingdings 3" pitchFamily="18" charset="2"/>
              <a:buChar char="["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he journeyed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(plans)</a:t>
            </a:r>
          </a:p>
          <a:p>
            <a:pPr lvl="1">
              <a:spcBef>
                <a:spcPct val="50000"/>
              </a:spcBef>
              <a:buFont typeface="Wingdings 3" pitchFamily="18" charset="2"/>
              <a:buChar char="["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“bandaged”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(supplies)</a:t>
            </a:r>
          </a:p>
          <a:p>
            <a:pPr lvl="1">
              <a:spcBef>
                <a:spcPct val="50000"/>
              </a:spcBef>
              <a:buFont typeface="Wingdings 3" pitchFamily="18" charset="2"/>
              <a:buChar char="["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“own animal”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(comfort)</a:t>
            </a:r>
          </a:p>
          <a:p>
            <a:pPr lvl="1">
              <a:spcBef>
                <a:spcPct val="50000"/>
              </a:spcBef>
              <a:buFont typeface="Wingdings 3" pitchFamily="18" charset="2"/>
              <a:buChar char="["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“took care”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(rest)</a:t>
            </a:r>
          </a:p>
          <a:p>
            <a:pPr lvl="1">
              <a:spcBef>
                <a:spcPct val="50000"/>
              </a:spcBef>
              <a:buFont typeface="Wingdings 3" pitchFamily="18" charset="2"/>
              <a:buChar char="["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“next day”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(time)</a:t>
            </a:r>
          </a:p>
          <a:p>
            <a:pPr lvl="1">
              <a:spcBef>
                <a:spcPct val="50000"/>
              </a:spcBef>
              <a:buFont typeface="Wingdings 3" pitchFamily="18" charset="2"/>
              <a:buChar char="["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the innkeeper”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(money)</a:t>
            </a:r>
          </a:p>
          <a:p>
            <a:pPr lvl="1">
              <a:spcBef>
                <a:spcPct val="50000"/>
              </a:spcBef>
              <a:buFont typeface="Wingdings 3" pitchFamily="18" charset="2"/>
              <a:buChar char="["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 again”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efforts)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990600" y="43434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Luke 10:33-36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345" y="685800"/>
            <a:ext cx="2326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thlehemstar.net/pix/featured/featured-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6750"/>
            <a:ext cx="9144000" cy="23812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6858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“Be merciful, just as your Father is merciful.”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1508" y="4715470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</a:rPr>
              <a:t>Luke 6:36</a:t>
            </a:r>
            <a:endParaRPr lang="en-US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0463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thlehemstar.net/pix/featured/featured-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6750"/>
            <a:ext cx="9144000" cy="23812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1090" y="1524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“Pure and undefiled religion before God and the Father is this: to visit orphans and widows in their trouble, and to keep oneself unspotted from the </a:t>
            </a: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world.” 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4416" y="4715470"/>
            <a:ext cx="3538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</a:rPr>
              <a:t>James 1:27</a:t>
            </a:r>
            <a:endParaRPr lang="en-US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36152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914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Meaningful Life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133600"/>
            <a:ext cx="7745505" cy="43810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“…Tabitha</a:t>
            </a:r>
            <a:r>
              <a:rPr lang="en-US" sz="3200" dirty="0"/>
              <a:t>, which is translated </a:t>
            </a:r>
            <a:r>
              <a:rPr lang="en-US" sz="3200" dirty="0" err="1"/>
              <a:t>Dorcas</a:t>
            </a:r>
            <a:r>
              <a:rPr lang="en-US" sz="3200" dirty="0"/>
              <a:t>. This woman was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of good works and charitable deeds </a:t>
            </a:r>
            <a:r>
              <a:rPr lang="en-US" sz="3200" dirty="0"/>
              <a:t>which she did</a:t>
            </a:r>
            <a:r>
              <a:rPr lang="en-US" sz="3200" dirty="0" smtClean="0"/>
              <a:t>.”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“…</a:t>
            </a:r>
            <a:r>
              <a:rPr lang="en-US" sz="3200" dirty="0"/>
              <a:t> And all the widows stood by him weeping, showing the tunics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garments which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Dorcas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had made </a:t>
            </a:r>
            <a:r>
              <a:rPr lang="en-US" sz="3200" dirty="0"/>
              <a:t>while she was with them</a:t>
            </a:r>
            <a:r>
              <a:rPr lang="en-US" sz="3200" dirty="0" smtClean="0"/>
              <a:t>.”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9:36,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34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"/>
            <a:ext cx="9144000" cy="685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0" y="2590801"/>
            <a:ext cx="4667250" cy="3276600"/>
          </a:xfrm>
          <a:solidFill>
            <a:srgbClr val="FFFFFF">
              <a:alpha val="80000"/>
            </a:srgbClr>
          </a:solidFill>
          <a:ln w="28575">
            <a:solidFill>
              <a:schemeClr val="bg2"/>
            </a:solidFill>
          </a:ln>
        </p:spPr>
        <p:txBody>
          <a:bodyPr lIns="182880" tIns="182880"/>
          <a:lstStyle/>
          <a:p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Samaritan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Sons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Talents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Fool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934200" cy="17526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Tonight’s Theme: 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&amp; Work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5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4191000" cy="17526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</a:t>
            </a:r>
            <a:endParaRPr lang="en-US" sz="4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533400"/>
            <a:ext cx="5791200" cy="10668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God Loves…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971800"/>
            <a:ext cx="73937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“But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do not forget to do good 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and to share,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for with such sacrifices God is well pleased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.”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–Heb. 13:16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5486400" cy="12192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Cheerful </a:t>
            </a:r>
            <a:r>
              <a:rPr lang="en-US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</a:t>
            </a:r>
            <a:endParaRPr lang="en-US" sz="4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533400"/>
            <a:ext cx="5791200" cy="10668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God Loves…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909" y="3048000"/>
            <a:ext cx="78509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“So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let each one give as he purposes in his heart, not grudgingly or of necessity; 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for God loves a cheerful giver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.” </a:t>
            </a:r>
          </a:p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--2 Cor. 9:7</a:t>
            </a:r>
            <a:endParaRPr lang="en-US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8391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2819400" cy="533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14400" y="3733800"/>
            <a:ext cx="2209800" cy="3124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971800" y="371356"/>
            <a:ext cx="6096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Philosophies of </a:t>
            </a:r>
            <a: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Giving</a:t>
            </a:r>
            <a:endParaRPr lang="en-US" sz="3600" b="1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 3" pitchFamily="18" charset="2"/>
              <a:buChar char="["/>
              <a:defRPr/>
            </a:pP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Yours Is Mine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(thieves)</a:t>
            </a:r>
          </a:p>
          <a:p>
            <a:pPr lvl="1">
              <a:spcBef>
                <a:spcPct val="50000"/>
              </a:spcBef>
              <a:buFont typeface="Wingdings 3" pitchFamily="18" charset="2"/>
              <a:buChar char="["/>
              <a:defRPr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Mine Is Mine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(Jews)</a:t>
            </a:r>
          </a:p>
          <a:p>
            <a:pPr lvl="1">
              <a:spcBef>
                <a:spcPct val="50000"/>
              </a:spcBef>
              <a:buFont typeface="Wingdings 3" pitchFamily="18" charset="2"/>
              <a:buChar char="["/>
              <a:defRPr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Mine Is Yours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(Samaritan)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52400" y="1676400"/>
            <a:ext cx="25146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3550" y="1676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ooper Black" pitchFamily="18" charset="0"/>
              </a:rPr>
              <a:t>Samaritan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90600" y="43434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Luke 10:33-36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345" y="685800"/>
            <a:ext cx="2326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2.bp.blogspot.com/_wk_IKE_3S3g/TSjdo49hNGI/AAAAAAAAAOI/26IJURHyJL8/s1600/r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539645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486400"/>
            <a:ext cx="3435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"/>
              </a:rPr>
              <a:t>Cornelius</a:t>
            </a:r>
            <a:endParaRPr lang="en-US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381000"/>
            <a:ext cx="4572000" cy="53183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Feared God, Helped others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(Acts 10:1-2)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Needed Forgiveness of Sin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(11:13-14)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Obeyed Gospel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(10:48)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Salvation in Christ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1:14)</a:t>
            </a:r>
          </a:p>
        </p:txBody>
      </p:sp>
    </p:spTree>
    <p:extLst>
      <p:ext uri="{BB962C8B-B14F-4D97-AF65-F5344CB8AC3E}">
        <p14:creationId xmlns:p14="http://schemas.microsoft.com/office/powerpoint/2010/main" val="13663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ibleanswer.com/images/Steps%20of%20Salvation.jpg"/>
          <p:cNvPicPr>
            <a:picLocks noChangeAspect="1" noChangeArrowheads="1"/>
          </p:cNvPicPr>
          <p:nvPr/>
        </p:nvPicPr>
        <p:blipFill>
          <a:blip r:embed="rId2" cstate="print"/>
          <a:srcRect l="1282" t="49" r="1282" b="1282"/>
          <a:stretch>
            <a:fillRect/>
          </a:stretch>
        </p:blipFill>
        <p:spPr bwMode="auto">
          <a:xfrm>
            <a:off x="38100" y="152400"/>
            <a:ext cx="9029700" cy="6096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 rot="19917858">
            <a:off x="94810" y="3282928"/>
            <a:ext cx="2124560" cy="609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917858">
            <a:off x="4257630" y="1136672"/>
            <a:ext cx="2124560" cy="60960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00400" y="4267200"/>
            <a:ext cx="9144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4800" y="3810000"/>
            <a:ext cx="9144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05400" y="3276600"/>
            <a:ext cx="9144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19800" y="2819400"/>
            <a:ext cx="9144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34200" y="2362200"/>
            <a:ext cx="9144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24800" y="1828800"/>
            <a:ext cx="9144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5715000"/>
            <a:ext cx="914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5257800"/>
            <a:ext cx="914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9800" y="4724400"/>
            <a:ext cx="914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188697"/>
      </p:ext>
    </p:extLst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"/>
          <a:stretch/>
        </p:blipFill>
        <p:spPr bwMode="auto">
          <a:xfrm>
            <a:off x="1600200" y="1447800"/>
            <a:ext cx="6305550" cy="47097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5087" y="152400"/>
            <a:ext cx="4846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Luke 10:25-37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041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luker.faculty.ltss.edu/geography/road-jeric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0127"/>
            <a:ext cx="7709900" cy="5123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542907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Road from Jericho to Jerusalem</a:t>
            </a:r>
          </a:p>
        </p:txBody>
      </p:sp>
    </p:spTree>
    <p:extLst>
      <p:ext uri="{BB962C8B-B14F-4D97-AF65-F5344CB8AC3E}">
        <p14:creationId xmlns:p14="http://schemas.microsoft.com/office/powerpoint/2010/main" val="778888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2590800"/>
            <a:ext cx="36576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Good Samaritan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6868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 Philosophies of Giving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50"/>
          <a:stretch/>
        </p:blipFill>
        <p:spPr bwMode="auto">
          <a:xfrm>
            <a:off x="609600" y="2133600"/>
            <a:ext cx="481496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04929"/>
            <a:ext cx="5029200" cy="352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937" y="317350"/>
            <a:ext cx="7756263" cy="105425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Yours is Mine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457200" y="3317729"/>
            <a:ext cx="40386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85800" y="3560617"/>
            <a:ext cx="3505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Thieves</a:t>
            </a:r>
            <a:endParaRPr lang="en-US" sz="48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oper Black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04800" y="2479529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Philosophy of 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10:30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04929"/>
            <a:ext cx="5029200" cy="352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2209800"/>
            <a:ext cx="3886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Font typeface="Wingdings 3" pitchFamily="18" charset="2"/>
              <a:buChar char="["/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for Increase </a:t>
            </a:r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       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4:28)</a:t>
            </a:r>
          </a:p>
          <a:p>
            <a:pPr lvl="1">
              <a:spcBef>
                <a:spcPct val="50000"/>
              </a:spcBef>
              <a:buFont typeface="Wingdings 3" pitchFamily="18" charset="2"/>
              <a:buChar char="["/>
              <a:defRPr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Pilfering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(Titus 2:10)</a:t>
            </a:r>
          </a:p>
          <a:p>
            <a:pPr lvl="1">
              <a:spcBef>
                <a:spcPct val="50000"/>
              </a:spcBef>
              <a:buFont typeface="Wingdings 3" pitchFamily="18" charset="2"/>
              <a:buChar char="["/>
              <a:defRPr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Gambling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(Rom. 13:9-10)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937" y="317350"/>
            <a:ext cx="7756263" cy="105425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Yours is Mine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7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4876800" cy="398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Mine is Mine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2325687"/>
            <a:ext cx="3657600" cy="3983018"/>
            <a:chOff x="304800" y="2325687"/>
            <a:chExt cx="3657600" cy="3983018"/>
          </a:xfrm>
        </p:grpSpPr>
        <p:grpSp>
          <p:nvGrpSpPr>
            <p:cNvPr id="9219" name="Group 4"/>
            <p:cNvGrpSpPr>
              <a:grpSpLocks/>
            </p:cNvGrpSpPr>
            <p:nvPr/>
          </p:nvGrpSpPr>
          <p:grpSpPr bwMode="auto">
            <a:xfrm>
              <a:off x="304800" y="3124200"/>
              <a:ext cx="3505200" cy="1447800"/>
              <a:chOff x="624" y="1728"/>
              <a:chExt cx="2544" cy="912"/>
            </a:xfrm>
          </p:grpSpPr>
          <p:sp>
            <p:nvSpPr>
              <p:cNvPr id="9472" name="Oval 5"/>
              <p:cNvSpPr>
                <a:spLocks noChangeArrowheads="1"/>
              </p:cNvSpPr>
              <p:nvPr/>
            </p:nvSpPr>
            <p:spPr bwMode="auto">
              <a:xfrm>
                <a:off x="624" y="1728"/>
                <a:ext cx="2544" cy="9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Text Box 6"/>
              <p:cNvSpPr txBox="1">
                <a:spLocks noChangeArrowheads="1"/>
              </p:cNvSpPr>
              <p:nvPr/>
            </p:nvSpPr>
            <p:spPr bwMode="auto">
              <a:xfrm>
                <a:off x="912" y="1881"/>
                <a:ext cx="1920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4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oper Black" pitchFamily="18" charset="0"/>
                  </a:rPr>
                  <a:t>Jews</a:t>
                </a:r>
              </a:p>
            </p:txBody>
          </p:sp>
        </p:grpSp>
        <p:sp>
          <p:nvSpPr>
            <p:cNvPr id="9220" name="Text Box 7"/>
            <p:cNvSpPr txBox="1">
              <a:spLocks noChangeArrowheads="1"/>
            </p:cNvSpPr>
            <p:nvPr/>
          </p:nvSpPr>
          <p:spPr bwMode="auto">
            <a:xfrm>
              <a:off x="304800" y="2325687"/>
              <a:ext cx="3657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onetI" pitchFamily="66" charset="0"/>
                </a:rPr>
                <a:t>Philosophy of the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3400" y="4800600"/>
              <a:ext cx="32766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onetI"/>
                </a:rPr>
                <a:t>“passed by on the other side” </a:t>
              </a:r>
            </a:p>
            <a:p>
              <a:pPr algn="ctr"/>
              <a:r>
                <a:rPr lang="en-US" sz="2800" dirty="0" smtClean="0">
                  <a:latin typeface="CoronetI"/>
                </a:rPr>
                <a:t>(vv. 31-32)</a:t>
              </a:r>
              <a:endParaRPr lang="en-US" sz="2800" dirty="0">
                <a:latin typeface="Coronet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Reuben, Simeon, </a:t>
            </a:r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Judah, Issachar, Zebulun, Joseph, Benjamin, Dan, Naphtali, Gad, Asher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625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 of Israel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94530" y="23622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14400" y="3039070"/>
            <a:ext cx="25602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Levites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73197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-Gen. 35:23-26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78407" y="463927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5800" y="524887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Aaron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9255" y="2905511"/>
            <a:ext cx="4751962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Servants / assistants to priests </a:t>
            </a:r>
            <a:r>
              <a:rPr lang="en-US" sz="2800" dirty="0" smtClean="0"/>
              <a:t>(Num. 3:6)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5418147"/>
            <a:ext cx="4751962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Priesthood </a:t>
            </a:r>
            <a:r>
              <a:rPr lang="en-US" sz="2800" dirty="0" smtClean="0"/>
              <a:t>(Num. 3:10)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7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Oval design template</Template>
  <TotalTime>597</TotalTime>
  <Words>648</Words>
  <Application>Microsoft Office PowerPoint</Application>
  <PresentationFormat>On-screen Show (4:3)</PresentationFormat>
  <Paragraphs>108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Default Design</vt:lpstr>
      <vt:lpstr>Mod</vt:lpstr>
      <vt:lpstr>Blank Presentation</vt:lpstr>
      <vt:lpstr>2_Office Theme</vt:lpstr>
      <vt:lpstr>Hardcover</vt:lpstr>
      <vt:lpstr>1_Office Theme</vt:lpstr>
      <vt:lpstr>PowerPoint Presentation</vt:lpstr>
      <vt:lpstr>Tonight’s Theme:  Service &amp; Work</vt:lpstr>
      <vt:lpstr>PowerPoint Presentation</vt:lpstr>
      <vt:lpstr>PowerPoint Presentation</vt:lpstr>
      <vt:lpstr>The Good Samaritan</vt:lpstr>
      <vt:lpstr>What’s Yours is Mine</vt:lpstr>
      <vt:lpstr>What’s Yours is Mine</vt:lpstr>
      <vt:lpstr>What’s Mine is Mine</vt:lpstr>
      <vt:lpstr>PowerPoint Presentation</vt:lpstr>
      <vt:lpstr>PowerPoint Presentation</vt:lpstr>
      <vt:lpstr>PowerPoint Presentation</vt:lpstr>
      <vt:lpstr>What’s Mine is Yours</vt:lpstr>
      <vt:lpstr>PowerPoint Presentation</vt:lpstr>
      <vt:lpstr>Division Between Samaritans &amp; Jews</vt:lpstr>
      <vt:lpstr>PowerPoint Presentation</vt:lpstr>
      <vt:lpstr>PowerPoint Presentation</vt:lpstr>
      <vt:lpstr>PowerPoint Presentation</vt:lpstr>
      <vt:lpstr>PowerPoint Presentation</vt:lpstr>
      <vt:lpstr>Most Meaningful Life</vt:lpstr>
      <vt:lpstr>God Loves…</vt:lpstr>
      <vt:lpstr>God Loves…</vt:lpstr>
      <vt:lpstr>PowerPoint Presentation</vt:lpstr>
      <vt:lpstr>PowerPoint Presentation</vt:lpstr>
      <vt:lpstr>PowerPoint Presentation</vt:lpstr>
      <vt:lpstr>PowerPoint Presentation</vt:lpstr>
    </vt:vector>
  </TitlesOfParts>
  <Company>Westside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 Samaritan</dc:title>
  <dc:creator>Mike Thomas</dc:creator>
  <cp:lastModifiedBy>Owner</cp:lastModifiedBy>
  <cp:revision>131</cp:revision>
  <cp:lastPrinted>1601-01-01T00:00:00Z</cp:lastPrinted>
  <dcterms:created xsi:type="dcterms:W3CDTF">2005-07-05T17:30:18Z</dcterms:created>
  <dcterms:modified xsi:type="dcterms:W3CDTF">2014-07-11T12:27:34Z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TC010731081033</vt:lpwstr>
  </property>
</Properties>
</file>