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6" r:id="rId2"/>
    <p:sldMasterId id="2147483893" r:id="rId3"/>
  </p:sldMasterIdLst>
  <p:notesMasterIdLst>
    <p:notesMasterId r:id="rId23"/>
  </p:notesMasterIdLst>
  <p:handoutMasterIdLst>
    <p:handoutMasterId r:id="rId24"/>
  </p:handoutMasterIdLst>
  <p:sldIdLst>
    <p:sldId id="315" r:id="rId4"/>
    <p:sldId id="279" r:id="rId5"/>
    <p:sldId id="312" r:id="rId6"/>
    <p:sldId id="261" r:id="rId7"/>
    <p:sldId id="260" r:id="rId8"/>
    <p:sldId id="301" r:id="rId9"/>
    <p:sldId id="296" r:id="rId10"/>
    <p:sldId id="300" r:id="rId11"/>
    <p:sldId id="303" r:id="rId12"/>
    <p:sldId id="314" r:id="rId13"/>
    <p:sldId id="304" r:id="rId14"/>
    <p:sldId id="306" r:id="rId15"/>
    <p:sldId id="307" r:id="rId16"/>
    <p:sldId id="305" r:id="rId17"/>
    <p:sldId id="309" r:id="rId18"/>
    <p:sldId id="308" r:id="rId19"/>
    <p:sldId id="313" r:id="rId20"/>
    <p:sldId id="310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CECFF"/>
    <a:srgbClr val="0099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B7F7-BFF4-44EC-8447-4CC4C80A1E1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42"/>
            <a:ext cx="2971800" cy="457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042"/>
            <a:ext cx="2971800" cy="457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B56B-5A70-47CE-A647-CD45FC2D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81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0F0A-97FA-4675-8E32-F95C02AC33F4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87F07-21FD-4409-B949-C26E2CE7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what way is the kingdom of God like a mustard</a:t>
            </a:r>
            <a:r>
              <a:rPr lang="en-US" baseline="0" dirty="0" smtClean="0"/>
              <a:t> seed?  -Mark 4:30-32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7F07-21FD-4409-B949-C26E2CE774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Parable</a:t>
            </a:r>
            <a:r>
              <a:rPr lang="en-US" sz="1200" baseline="0" dirty="0" smtClean="0"/>
              <a:t> on growing seed </a:t>
            </a:r>
            <a:r>
              <a:rPr lang="en-US" sz="1200" dirty="0" smtClean="0"/>
              <a:t>… seed produces growth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7F07-21FD-4409-B949-C26E2CE774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Jesus spoke this parable to</a:t>
            </a:r>
            <a:r>
              <a:rPr lang="en-US" baseline="0" dirty="0" smtClean="0"/>
              <a:t> prepare His disciples for the global results produced by His kingdom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rejected Him during His earthly ministry (John 12:42-43) … Christianity was first viewed as another obscure religion (Acts 24:5, 14)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Ex.: Shakers … once a moderately influential religion is now dead and inactive … religions come &amp; go all the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Christianity grew from 3,000 on Pentecost in Jerusalem to 5,000 (Acts 4:4) … to myriads (21:20) … to generations … to Bowling Green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we offer someone the gospel, we are offering them something that began in Jerusalem 2,000 years ago … Seed will continue to thrive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7F07-21FD-4409-B949-C26E2CE774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87F07-21FD-4409-B949-C26E2CE774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D3DD-B454-424F-BBCF-CA35EA54705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49345F"/>
                </a:solidFill>
              </a:rPr>
              <a:pPr/>
              <a:t>7/8/2014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49345F"/>
                </a:solidFill>
              </a:rPr>
              <a:pPr/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43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0687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3574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78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9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21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43355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49345F"/>
                </a:solidFill>
              </a:rPr>
              <a:pPr/>
              <a:t>7/8/2014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49345F"/>
                </a:solidFill>
              </a:rPr>
              <a:pPr/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5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49345F"/>
                </a:solidFill>
              </a:rPr>
              <a:pPr/>
              <a:t>7/8/2014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49345F"/>
                </a:solidFill>
              </a:rPr>
              <a:pPr/>
              <a:t>‹#›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8580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173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49345F"/>
                </a:solidFill>
              </a:rPr>
              <a:pPr/>
              <a:t>7/8/2014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49345F"/>
                </a:solidFill>
              </a:rPr>
              <a:pPr/>
              <a:t>‹#›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826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49345F"/>
                </a:solidFill>
              </a:rPr>
              <a:pPr/>
              <a:t>7/8/2014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49345F"/>
                </a:solidFill>
              </a:rPr>
              <a:pPr/>
              <a:t>‹#›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310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49345F"/>
                </a:solidFill>
              </a:rPr>
              <a:pPr/>
              <a:t>7/8/2014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49345F"/>
                </a:solidFill>
              </a:rPr>
              <a:pPr/>
              <a:t>‹#›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1362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49345F"/>
                </a:solidFill>
              </a:rPr>
              <a:pPr/>
              <a:t>7/8/2014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49345F"/>
                </a:solidFill>
              </a:rPr>
              <a:pPr/>
              <a:t>‹#›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4298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49345F"/>
                </a:solidFill>
              </a:rPr>
              <a:pPr/>
              <a:t>7/8/2014</a:t>
            </a:fld>
            <a:endParaRPr lang="en-US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49345F"/>
                </a:solidFill>
              </a:rPr>
              <a:pPr/>
              <a:t>‹#›</a:t>
            </a:fld>
            <a:endParaRPr lang="en-US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32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7620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571892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9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3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8563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6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211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01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1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B4BC4C"/>
              </a:buClr>
              <a:buSzPct val="90000"/>
              <a:buFont typeface="Wingdings 2"/>
              <a:buChar char="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B4BC4C"/>
              </a:buClr>
              <a:buSzPct val="90000"/>
              <a:buFont typeface="Wingdings 2"/>
              <a:buChar char="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95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B4BC4C"/>
              </a:buClr>
              <a:buSzPct val="90000"/>
              <a:buFont typeface="Wingdings 2"/>
              <a:buChar char="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B4BC4C"/>
              </a:buClr>
              <a:buSzPct val="90000"/>
              <a:buFont typeface="Wingdings 2"/>
              <a:buChar char="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49C2B7-80B8-4F28-B182-D3819F42E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85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02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76A9-FBC8-4AFC-935C-3BF9F99F6426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2484-D494-4C91-B548-74D0B9AD2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8E76A9-FBC8-4AFC-935C-3BF9F99F6426}" type="datetimeFigureOut">
              <a:rPr lang="en-US" smtClean="0">
                <a:solidFill>
                  <a:srgbClr val="0C002C"/>
                </a:solidFill>
              </a:rPr>
              <a:pPr/>
              <a:t>7/8/2014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C002C"/>
              </a:solidFill>
            </a:endParaRPr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462484-D494-4C91-B548-74D0B9AD20B1}" type="slidenum">
              <a:rPr lang="en-US" smtClean="0">
                <a:solidFill>
                  <a:srgbClr val="0C002C"/>
                </a:solidFill>
              </a:rPr>
              <a:pPr/>
              <a:t>‹#›</a:t>
            </a:fld>
            <a:endParaRPr lang="en-US">
              <a:solidFill>
                <a:srgbClr val="0C002C"/>
              </a:solidFill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12DE6BB-1F86-48E3-9191-49EA910741E4}" type="datetimeFigureOut">
              <a:rPr lang="en-US" smtClean="0">
                <a:solidFill>
                  <a:srgbClr val="DDD9C3"/>
                </a:solidFill>
              </a:rPr>
              <a:pPr/>
              <a:t>7/8/2014</a:t>
            </a:fld>
            <a:endParaRPr lang="en-US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A454C21-0D54-4761-95FD-F632889CEC4B}" type="slidenum">
              <a:rPr lang="en-US" smtClean="0">
                <a:solidFill>
                  <a:srgbClr val="DDD9C3"/>
                </a:solidFill>
              </a:rPr>
              <a:pPr/>
              <a:t>‹#›</a:t>
            </a:fld>
            <a:endParaRPr lang="en-US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59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B4BC4C"/>
              </a:buClr>
              <a:buSzPct val="90000"/>
              <a:buFont typeface="Wingdings 2"/>
              <a:buChar char=""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16B08E7D-A5F5-4B57-88D9-EE8DED0BB0F9}" type="datetimeFigureOut">
              <a:rPr lang="en-US" smtClean="0">
                <a:solidFill>
                  <a:srgbClr val="D1E1E3"/>
                </a:solidFill>
              </a:rPr>
              <a:pPr/>
              <a:t>7/8/2014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1E1E3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C349C2B7-80B8-4F28-B182-D3819F42EDD1}" type="slidenum">
              <a:rPr lang="en-US" smtClean="0">
                <a:solidFill>
                  <a:srgbClr val="D1E1E3"/>
                </a:solidFill>
              </a:rPr>
              <a:pPr/>
              <a:t>‹#›</a:t>
            </a:fld>
            <a:endParaRPr lang="en-US">
              <a:solidFill>
                <a:srgbClr val="D1E1E3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28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Power is in the Seed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3528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to save is in God,          not us</a:t>
            </a:r>
          </a:p>
          <a:p>
            <a:pPr algn="ctr">
              <a:spcAft>
                <a:spcPts val="1800"/>
              </a:spcAft>
            </a:pP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Cor. 3:5-7)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876961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converts, saves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(Jas. 1:21)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3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354286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399633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main lesson of these parables?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429000"/>
            <a:ext cx="7848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people should faithfully teach His word – </a:t>
            </a:r>
          </a:p>
          <a:p>
            <a:pPr algn="ctr">
              <a:spcAft>
                <a:spcPts val="1800"/>
              </a:spcAft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the results to God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Cor. 3:6-9)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7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 descr="http://agapegeek.files.wordpress.com/2009/11/body_of_chri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7630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body / kingdom of Christ grow?</a:t>
            </a:r>
          </a:p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members relocate (or) when souls converted to Lord?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343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17:20-21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21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ublicservice.co.uk/dyn_graphics/image-225/balloon-squee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4290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168801"/>
            <a:ext cx="54102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a balloon grow?</a:t>
            </a:r>
          </a:p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Squeezing one side or adding more air?</a:t>
            </a:r>
            <a:endParaRPr lang="en-US" sz="4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429000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rgbClr val="A082F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body / kingdom of Christ grow?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4800" y="3543300"/>
            <a:ext cx="8839200" cy="3314700"/>
            <a:chOff x="304800" y="3543300"/>
            <a:chExt cx="8839200" cy="3314700"/>
          </a:xfrm>
        </p:grpSpPr>
        <p:pic>
          <p:nvPicPr>
            <p:cNvPr id="9" name="Picture 1" descr="http://agapegeek.files.wordpress.com/2009/11/body_of_christ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543300"/>
              <a:ext cx="4419600" cy="33147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04800" y="5791200"/>
              <a:ext cx="4038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4934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Adding souls to Christ! </a:t>
              </a:r>
            </a:p>
            <a:p>
              <a:pPr algn="ctr"/>
              <a:r>
                <a:rPr lang="en-US" sz="2800" dirty="0" smtClean="0">
                  <a:solidFill>
                    <a:srgbClr val="4934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(Acts 2:47)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088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 descr="http://agapegeek.files.wordpress.com/2009/11/body_of_chri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7630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in Christ’s church is to be in His kingdom!</a:t>
            </a:r>
            <a:b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(Col. 1:13-14)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800"/>
              </a:spcAft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is His body </a:t>
            </a:r>
            <a:r>
              <a:rPr lang="en-US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(Eph. 1:22-23)</a:t>
            </a:r>
            <a:endParaRPr lang="en-US" sz="4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238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43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attendance #s do not reflect kingdom growth</a:t>
            </a:r>
            <a:endParaRPr lang="en-US" sz="4000" b="1" dirty="0">
              <a:solidFill>
                <a:srgbClr val="0080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6756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may plant &amp; water what another will reap (1 Cor. 3:6)</a:t>
            </a:r>
            <a:endParaRPr lang="en-US" sz="4000" b="1" dirty="0">
              <a:solidFill>
                <a:srgbClr val="0080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84876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be to God … His kingdom is increased! (v. 7)</a:t>
            </a:r>
            <a:endParaRPr lang="en-US" sz="4000" b="1" dirty="0">
              <a:solidFill>
                <a:srgbClr val="0080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big_coun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52400"/>
            <a:ext cx="261560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9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9C3"/>
              </a:solidFill>
            </a:endParaRPr>
          </a:p>
        </p:txBody>
      </p:sp>
      <p:pic>
        <p:nvPicPr>
          <p:cNvPr id="30722" name="Picture 2" descr="http://1.bp.blogspot.com/_4C_tSMqS810/SdF3EZA46AI/AAAAAAAADmE/AapMAigaiq4/s400/Ethiopian+eun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429000" cy="4898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8:36-38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24964"/>
            <a:ext cx="38100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Converted a man who would </a:t>
            </a:r>
            <a:r>
              <a:rPr lang="en-US" sz="36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</a:t>
            </a:r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attend same local church</a:t>
            </a:r>
          </a:p>
          <a:p>
            <a:pPr algn="ctr"/>
            <a:r>
              <a:rPr 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But both were brothers in kingdom of Christ!</a:t>
            </a:r>
          </a:p>
        </p:txBody>
      </p:sp>
    </p:spTree>
    <p:extLst>
      <p:ext uri="{BB962C8B-B14F-4D97-AF65-F5344CB8AC3E}">
        <p14:creationId xmlns:p14="http://schemas.microsoft.com/office/powerpoint/2010/main" val="3830062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D9C3"/>
              </a:solidFill>
            </a:endParaRPr>
          </a:p>
        </p:txBody>
      </p:sp>
      <p:pic>
        <p:nvPicPr>
          <p:cNvPr id="30722" name="Picture 2" descr="http://1.bp.blogspot.com/_4C_tSMqS810/SdF3EZA46AI/AAAAAAAADmE/AapMAigaiq4/s400/Ethiopian+eunu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429000" cy="4898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562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8:12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28600"/>
            <a:ext cx="381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But when they believed Philip as he preached the things concerning the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kingdom of God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the name of Jesus Christ, both men and women were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baptized.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34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6727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rgbClr val="B4BC4C">
                        <a:satMod val="155000"/>
                      </a:srgbClr>
                    </a:gs>
                    <a:gs pos="100000">
                      <a:srgbClr val="B4BC4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Conversions in Acts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066800"/>
            <a:ext cx="9144000" cy="762000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TAUGHT    BELIEVE	REPENT    CONFESS    BAPTISM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1143000" y="3962400"/>
            <a:ext cx="5791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10394" y="3961606"/>
            <a:ext cx="5791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439194" y="3961606"/>
            <a:ext cx="5791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344194" y="3961606"/>
            <a:ext cx="5791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981974"/>
            <a:ext cx="1676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2:38-40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8:12-13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8:26-39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9:1-18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10:34-48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16:14-15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16:25-34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18:8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19:1-5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1905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895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4444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4800" y="1870531"/>
            <a:ext cx="45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  <a:p>
            <a:pPr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62200" y="2438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4444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0540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62200" y="5587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Wingdings 2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38777521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85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47925"/>
            <a:ext cx="5715000" cy="38004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35114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Mustard Seed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9286" y="1349514"/>
            <a:ext cx="570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Treasure / Pearl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435114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Leaven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7"/>
          <a:stretch/>
        </p:blipFill>
        <p:spPr bwMode="auto">
          <a:xfrm rot="5400000">
            <a:off x="-333520" y="1857519"/>
            <a:ext cx="5095875" cy="2904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95800" y="76200"/>
            <a:ext cx="4648200" cy="6572250"/>
            <a:chOff x="4495800" y="76200"/>
            <a:chExt cx="4648200" cy="65722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676400"/>
              <a:ext cx="3752193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76200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114800"/>
              <a:ext cx="3810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525072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-56078"/>
            <a:ext cx="89916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50" dirty="0" smtClean="0">
                <a:ln w="13500">
                  <a:solidFill>
                    <a:srgbClr val="000000">
                      <a:alpha val="6500"/>
                    </a:srgbClr>
                  </a:solidFill>
                  <a:prstDash val="solid"/>
                </a:ln>
                <a:noFill/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cript MT Bold" panose="03040602040607080904" pitchFamily="66" charset="0"/>
              </a:rPr>
              <a:t>Parable</a:t>
            </a:r>
            <a:endParaRPr lang="en-US" sz="16600" b="1" cap="none" spc="50" dirty="0">
              <a:ln w="13500">
                <a:solidFill>
                  <a:srgbClr val="000000">
                    <a:alpha val="6500"/>
                  </a:srgbClr>
                </a:solidFill>
                <a:prstDash val="solid"/>
              </a:ln>
              <a:noFill/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Mustard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4743271"/>
            <a:ext cx="2855910" cy="120032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none" lIns="274320" tIns="182880" rIns="274320" bIns="18288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Mark 4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Office\Documents\Documents\Owensboro Work\My Pictures\Mustard_S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633790" cy="28631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358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use of “seed” in Parables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Sower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(Mark 4:2-20)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4925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Mustard seed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(vv. 30-32)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00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Wheat and Tares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(Matt. 13:24-30)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8067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Seed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(vv. 26-29)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4121150"/>
            <a:ext cx="5175250" cy="258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Seed Produces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3528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must be taught God’s word           </a:t>
            </a:r>
          </a:p>
          <a:p>
            <a:pPr algn="ctr">
              <a:spcAft>
                <a:spcPts val="1800"/>
              </a:spcAft>
            </a:pP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6:45; Rom.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1:16-17; 10:14-17)</a:t>
            </a:r>
            <a:endParaRPr lang="en-US" sz="4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876961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Context: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Parable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“growing seed”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(Mark 4:26-29)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DOWS\TEMP\Bible work c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hope of eternal life which God, who cannot lie, promised before time began, </a:t>
            </a:r>
            <a:r>
              <a:rPr lang="en-US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has in due time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manifested His word through preaching,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was committed to me according to the commandment of God our Savior;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1:2-3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68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Christ’s Kingdom Will Grow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782" y="4078575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still growing</a:t>
            </a:r>
          </a:p>
          <a:p>
            <a:pPr algn="ctr">
              <a:spcAft>
                <a:spcPts val="1800"/>
              </a:spcAft>
            </a:pP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Pet. 1:23-25)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4384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Began “small” but spread globally 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(Mark 4:31-32; Acts 1:8; 21:20)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DOWS\TEMP\Bible work c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shall My word be that goes forth from My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mouth;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not return to Me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void,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shall accomplish what I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please, and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shall prosper </a:t>
            </a: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thing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which I sent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55:11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3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553</Words>
  <Application>Microsoft Office PowerPoint</Application>
  <PresentationFormat>On-screen Show (4:3)</PresentationFormat>
  <Paragraphs>93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YamatoPainting</vt:lpstr>
      <vt:lpstr>Celebration</vt:lpstr>
      <vt:lpstr>Currency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Parables</dc:title>
  <dc:creator>Mike</dc:creator>
  <cp:lastModifiedBy>Owner</cp:lastModifiedBy>
  <cp:revision>171</cp:revision>
  <dcterms:created xsi:type="dcterms:W3CDTF">2011-07-01T18:17:56Z</dcterms:created>
  <dcterms:modified xsi:type="dcterms:W3CDTF">2014-07-08T19:23:14Z</dcterms:modified>
</cp:coreProperties>
</file>