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2" r:id="rId8"/>
    <p:sldId id="263" r:id="rId9"/>
    <p:sldId id="264" r:id="rId10"/>
    <p:sldId id="265" r:id="rId11"/>
    <p:sldId id="261"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46"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348AD-231E-43AA-BE3A-E4085FEF9355}"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348AD-231E-43AA-BE3A-E4085FEF9355}"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348AD-231E-43AA-BE3A-E4085FEF9355}"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10"/>
          </p:nvPr>
        </p:nvSpPr>
        <p:spPr/>
        <p:txBody>
          <a:bodyPr/>
          <a:lstStyle/>
          <a:p>
            <a:fld id="{C7B348AD-231E-43AA-BE3A-E4085FEF9355}"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348AD-231E-43AA-BE3A-E4085FEF9355}"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348AD-231E-43AA-BE3A-E4085FEF9355}"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348AD-231E-43AA-BE3A-E4085FEF9355}" type="datetimeFigureOut">
              <a:rPr lang="en-US" smtClean="0"/>
              <a:pPr/>
              <a:t>7/13/2014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348AD-231E-43AA-BE3A-E4085FEF9355}" type="datetimeFigureOut">
              <a:rPr lang="en-US" smtClean="0"/>
              <a:pPr/>
              <a:t>7/13/2014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348AD-231E-43AA-BE3A-E4085FEF9355}" type="datetimeFigureOut">
              <a:rPr lang="en-US" smtClean="0"/>
              <a:pPr/>
              <a:t>7/13/2014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348AD-231E-43AA-BE3A-E4085FEF9355}"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348AD-231E-43AA-BE3A-E4085FEF9355}"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6B1CA-B65A-447D-8675-B52B125087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27018"/>
            <a:ext cx="8229600" cy="52785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348AD-231E-43AA-BE3A-E4085FEF9355}" type="datetimeFigureOut">
              <a:rPr lang="en-US" smtClean="0"/>
              <a:pPr/>
              <a:t>7/13/2014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6B1CA-B65A-447D-8675-B52B125087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2">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3">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4">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5">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Lst>
      </p:bldP>
    </p:bldLst>
  </p:timing>
  <p:txStyles>
    <p:titleStyle>
      <a:lvl1pPr algn="ctr" defTabSz="914400" rtl="0" eaLnBrk="1" latinLnBrk="0" hangingPunct="1">
        <a:spcBef>
          <a:spcPct val="0"/>
        </a:spcBef>
        <a:buNone/>
        <a:defRPr sz="4400" b="1" i="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Doing Here?</a:t>
            </a:r>
            <a:endParaRPr lang="en-US" dirty="0"/>
          </a:p>
        </p:txBody>
      </p:sp>
      <p:sp>
        <p:nvSpPr>
          <p:cNvPr id="3" name="Content Placeholder 2"/>
          <p:cNvSpPr>
            <a:spLocks noGrp="1"/>
          </p:cNvSpPr>
          <p:nvPr>
            <p:ph idx="1"/>
          </p:nvPr>
        </p:nvSpPr>
        <p:spPr/>
        <p:txBody>
          <a:bodyPr/>
          <a:lstStyle/>
          <a:p>
            <a:r>
              <a:rPr lang="en-US" dirty="0" smtClean="0"/>
              <a:t>God’s answer:  Get to work! (19:15-17)</a:t>
            </a:r>
          </a:p>
          <a:p>
            <a:pPr lvl="1"/>
            <a:r>
              <a:rPr lang="en-US" dirty="0" smtClean="0"/>
              <a:t>Gave Elijah work to do</a:t>
            </a:r>
          </a:p>
          <a:p>
            <a:pPr lvl="1"/>
            <a:r>
              <a:rPr lang="en-US" dirty="0" smtClean="0"/>
              <a:t>Always work to accomplish in the kingdom!</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Am I, Send Me!</a:t>
            </a:r>
            <a:endParaRPr lang="en-US" dirty="0"/>
          </a:p>
        </p:txBody>
      </p:sp>
      <p:sp>
        <p:nvSpPr>
          <p:cNvPr id="3" name="Content Placeholder 2"/>
          <p:cNvSpPr>
            <a:spLocks noGrp="1"/>
          </p:cNvSpPr>
          <p:nvPr>
            <p:ph idx="1"/>
          </p:nvPr>
        </p:nvSpPr>
        <p:spPr/>
        <p:txBody>
          <a:bodyPr/>
          <a:lstStyle/>
          <a:p>
            <a:r>
              <a:rPr lang="en-US" dirty="0" smtClean="0"/>
              <a:t>Looking for help!</a:t>
            </a:r>
          </a:p>
          <a:p>
            <a:pPr lvl="1"/>
            <a:r>
              <a:rPr lang="en-US" dirty="0" smtClean="0"/>
              <a:t>Serve the Lord right here…</a:t>
            </a:r>
          </a:p>
          <a:p>
            <a:pPr lvl="1"/>
            <a:r>
              <a:rPr lang="en-US" dirty="0" smtClean="0"/>
              <a:t>Serve the Lord “back home”…</a:t>
            </a:r>
          </a:p>
          <a:p>
            <a:pPr lvl="1"/>
            <a:r>
              <a:rPr lang="en-US" dirty="0" smtClean="0"/>
              <a:t>Serve the Lord where His church is small and in need of help…</a:t>
            </a:r>
          </a:p>
          <a:p>
            <a:r>
              <a:rPr lang="en-US" dirty="0" smtClean="0"/>
              <a:t>What are you doing here?</a:t>
            </a:r>
          </a:p>
          <a:p>
            <a:endParaRPr lang="en-US" dirty="0"/>
          </a:p>
        </p:txBody>
      </p:sp>
      <p:sp>
        <p:nvSpPr>
          <p:cNvPr id="4" name="Rectangle 3"/>
          <p:cNvSpPr/>
          <p:nvPr/>
        </p:nvSpPr>
        <p:spPr>
          <a:xfrm>
            <a:off x="457200" y="15240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Isaiah 6:8</a:t>
            </a:r>
            <a:r>
              <a:rPr lang="en-US" sz="3200" dirty="0" smtClean="0"/>
              <a:t> </a:t>
            </a:r>
          </a:p>
          <a:p>
            <a:r>
              <a:rPr lang="en-US" sz="3200" dirty="0"/>
              <a:t>8 Also I heard the voice of the Lord, saying: “Whom shall I send, And who will go for Us?” Then I said, “Here </a:t>
            </a:r>
            <a:r>
              <a:rPr lang="en-US" sz="3200" i="1" dirty="0"/>
              <a:t>am</a:t>
            </a:r>
            <a:r>
              <a:rPr lang="en-US" sz="3200" dirty="0"/>
              <a:t> I! Send 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Doing Here?</a:t>
            </a:r>
            <a:endParaRPr lang="en-US" dirty="0"/>
          </a:p>
        </p:txBody>
      </p:sp>
      <p:sp>
        <p:nvSpPr>
          <p:cNvPr id="3" name="Content Placeholder 2"/>
          <p:cNvSpPr>
            <a:spLocks noGrp="1"/>
          </p:cNvSpPr>
          <p:nvPr>
            <p:ph idx="1"/>
          </p:nvPr>
        </p:nvSpPr>
        <p:spPr/>
        <p:txBody>
          <a:bodyPr/>
          <a:lstStyle/>
          <a:p>
            <a:r>
              <a:rPr lang="en-US" dirty="0" smtClean="0"/>
              <a:t>God’s further answer:  You are not alone… (19:18)</a:t>
            </a:r>
          </a:p>
          <a:p>
            <a:pPr lvl="1"/>
            <a:r>
              <a:rPr lang="en-US" dirty="0" smtClean="0"/>
              <a:t>Knowing others are faithful serves as an encouragement</a:t>
            </a:r>
          </a:p>
          <a:p>
            <a:endParaRPr lang="en-US" dirty="0"/>
          </a:p>
        </p:txBody>
      </p:sp>
      <p:sp>
        <p:nvSpPr>
          <p:cNvPr id="5" name="Rectangle 4"/>
          <p:cNvSpPr/>
          <p:nvPr/>
        </p:nvSpPr>
        <p:spPr>
          <a:xfrm>
            <a:off x="304800" y="13716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Peter 5:8–9</a:t>
            </a:r>
            <a:r>
              <a:rPr lang="en-US" sz="3200" dirty="0" smtClean="0"/>
              <a:t> </a:t>
            </a:r>
          </a:p>
          <a:p>
            <a:r>
              <a:rPr lang="en-US" sz="3200" dirty="0" smtClean="0"/>
              <a:t>8 Be sober, be vigilant; because your adversary the devil walks about like a roaring lion, seeking whom he may devour. 9 Resist him, steadfast in the faith</a:t>
            </a:r>
            <a:r>
              <a:rPr lang="en-US" sz="3200" u="sng" dirty="0" smtClean="0"/>
              <a:t>, knowing that the same sufferings are experienced by your brotherhood in the world. </a:t>
            </a:r>
            <a:endParaRPr 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xit" presetSubtype="0" fill="hold" grpId="1" nodeType="withEffect">
                                  <p:stCondLst>
                                    <p:cond delay="0"/>
                                  </p:stCondLst>
                                  <p:childTnLst>
                                    <p:anim calcmode="lin" valueType="num">
                                      <p:cBhvr>
                                        <p:cTn id="25" dur="500"/>
                                        <p:tgtEl>
                                          <p:spTgt spid="5"/>
                                        </p:tgtEl>
                                        <p:attrNameLst>
                                          <p:attrName>ppt_w</p:attrName>
                                        </p:attrNameLst>
                                      </p:cBhvr>
                                      <p:tavLst>
                                        <p:tav tm="0">
                                          <p:val>
                                            <p:strVal val="ppt_w"/>
                                          </p:val>
                                        </p:tav>
                                        <p:tav tm="100000">
                                          <p:val>
                                            <p:fltVal val="0"/>
                                          </p:val>
                                        </p:tav>
                                      </p:tavLst>
                                    </p:anim>
                                    <p:anim calcmode="lin" valueType="num">
                                      <p:cBhvr>
                                        <p:cTn id="26" dur="500"/>
                                        <p:tgtEl>
                                          <p:spTgt spid="5"/>
                                        </p:tgtEl>
                                        <p:attrNameLst>
                                          <p:attrName>ppt_h</p:attrName>
                                        </p:attrNameLst>
                                      </p:cBhvr>
                                      <p:tavLst>
                                        <p:tav tm="0">
                                          <p:val>
                                            <p:strVal val="ppt_h"/>
                                          </p:val>
                                        </p:tav>
                                        <p:tav tm="100000">
                                          <p:val>
                                            <p:fltVal val="0"/>
                                          </p:val>
                                        </p:tav>
                                      </p:tavLst>
                                    </p:anim>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Discouraged?</a:t>
            </a:r>
          </a:p>
          <a:p>
            <a:pPr lvl="1"/>
            <a:r>
              <a:rPr lang="en-US" dirty="0" smtClean="0"/>
              <a:t>Tired?  Get rest!</a:t>
            </a:r>
          </a:p>
          <a:p>
            <a:pPr lvl="1"/>
            <a:r>
              <a:rPr lang="en-US" dirty="0" smtClean="0"/>
              <a:t>Hungry?  Get food!</a:t>
            </a:r>
          </a:p>
          <a:p>
            <a:pPr lvl="1"/>
            <a:r>
              <a:rPr lang="en-US" dirty="0" smtClean="0"/>
              <a:t>Get to work!</a:t>
            </a:r>
          </a:p>
          <a:p>
            <a:pPr lvl="1"/>
            <a:r>
              <a:rPr lang="en-US" dirty="0" smtClean="0"/>
              <a:t>You are not alone!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of the Work</a:t>
            </a:r>
            <a:br>
              <a:rPr lang="en-US" dirty="0" smtClean="0"/>
            </a:br>
            <a:r>
              <a:rPr lang="en-US" dirty="0" smtClean="0"/>
              <a:t>Summer 2014</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7200" y="14478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Acts 14:27–28</a:t>
            </a:r>
            <a:r>
              <a:rPr lang="en-US" sz="3200" dirty="0" smtClean="0"/>
              <a:t> </a:t>
            </a:r>
          </a:p>
          <a:p>
            <a:r>
              <a:rPr lang="en-US" sz="3200" dirty="0"/>
              <a:t>27 Now when they had come and gathered the church together, they reported all that God had done with them, and that He had opened the door of faith to the Gentiles. 28 So they stayed there a long time with the disciples. </a:t>
            </a:r>
          </a:p>
          <a:p>
            <a:endParaRPr lang="en-US" sz="3200" dirty="0"/>
          </a:p>
        </p:txBody>
      </p:sp>
      <p:sp>
        <p:nvSpPr>
          <p:cNvPr id="5" name="Rectangle 4"/>
          <p:cNvSpPr/>
          <p:nvPr/>
        </p:nvSpPr>
        <p:spPr>
          <a:xfrm>
            <a:off x="457200" y="14478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Acts 15:3–4</a:t>
            </a:r>
            <a:r>
              <a:rPr lang="en-US" sz="3200" dirty="0" smtClean="0"/>
              <a:t> </a:t>
            </a:r>
          </a:p>
          <a:p>
            <a:r>
              <a:rPr lang="en-US" sz="3200" dirty="0"/>
              <a:t>3 So, being sent on their way by the church, they passed through Phoenicia and Samaria, describing the conversion of the Gentiles; and they caused great joy to all the brethren. 4 And when they had come to Jerusalem, they were received by the church and the apostles and the elders; and they reported all things that God had done with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 WV</a:t>
            </a:r>
            <a:endParaRPr lang="en-US" dirty="0"/>
          </a:p>
        </p:txBody>
      </p:sp>
      <p:pic>
        <p:nvPicPr>
          <p:cNvPr id="4" name="Content Placeholder 3" descr="west-virginia-road-map.gif"/>
          <p:cNvPicPr>
            <a:picLocks noGrp="1" noChangeAspect="1"/>
          </p:cNvPicPr>
          <p:nvPr>
            <p:ph idx="1"/>
          </p:nvPr>
        </p:nvPicPr>
        <p:blipFill>
          <a:blip r:embed="rId2" cstate="print"/>
          <a:stretch>
            <a:fillRect/>
          </a:stretch>
        </p:blipFill>
        <p:spPr>
          <a:xfrm>
            <a:off x="1752600" y="1066800"/>
            <a:ext cx="6304800" cy="5278437"/>
          </a:xfrm>
        </p:spPr>
      </p:pic>
      <p:pic>
        <p:nvPicPr>
          <p:cNvPr id="5" name="Picture 4" descr="Huntington.JPG"/>
          <p:cNvPicPr>
            <a:picLocks noChangeAspect="1"/>
          </p:cNvPicPr>
          <p:nvPr/>
        </p:nvPicPr>
        <p:blipFill>
          <a:blip r:embed="rId3" cstate="print"/>
          <a:stretch>
            <a:fillRect/>
          </a:stretch>
        </p:blipFill>
        <p:spPr>
          <a:xfrm>
            <a:off x="152400" y="2743200"/>
            <a:ext cx="8686800" cy="2450333"/>
          </a:xfrm>
          <a:prstGeom prst="rect">
            <a:avLst/>
          </a:prstGeom>
        </p:spPr>
      </p:pic>
      <p:sp>
        <p:nvSpPr>
          <p:cNvPr id="6" name="Oval 5"/>
          <p:cNvSpPr/>
          <p:nvPr/>
        </p:nvSpPr>
        <p:spPr>
          <a:xfrm>
            <a:off x="1905000" y="42672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xit" presetSubtype="0" fill="hold" nodeType="withEffect">
                                  <p:stCondLst>
                                    <p:cond delay="0"/>
                                  </p:stCondLst>
                                  <p:childTnLst>
                                    <p:anim calcmode="lin" valueType="num">
                                      <p:cBhvr>
                                        <p:cTn id="23" dur="500"/>
                                        <p:tgtEl>
                                          <p:spTgt spid="4"/>
                                        </p:tgtEl>
                                        <p:attrNameLst>
                                          <p:attrName>ppt_w</p:attrName>
                                        </p:attrNameLst>
                                      </p:cBhvr>
                                      <p:tavLst>
                                        <p:tav tm="0">
                                          <p:val>
                                            <p:strVal val="ppt_w"/>
                                          </p:val>
                                        </p:tav>
                                        <p:tav tm="100000">
                                          <p:val>
                                            <p:fltVal val="0"/>
                                          </p:val>
                                        </p:tav>
                                      </p:tavLst>
                                    </p:anim>
                                    <p:anim calcmode="lin" valueType="num">
                                      <p:cBhvr>
                                        <p:cTn id="24" dur="500"/>
                                        <p:tgtEl>
                                          <p:spTgt spid="4"/>
                                        </p:tgtEl>
                                        <p:attrNameLst>
                                          <p:attrName>ppt_h</p:attrName>
                                        </p:attrNameLst>
                                      </p:cBhvr>
                                      <p:tavLst>
                                        <p:tav tm="0">
                                          <p:val>
                                            <p:strVal val="ppt_h"/>
                                          </p:val>
                                        </p:tav>
                                        <p:tav tm="100000">
                                          <p:val>
                                            <p:fltVal val="0"/>
                                          </p:val>
                                        </p:tav>
                                      </p:tavLst>
                                    </p:anim>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par>
                                <p:cTn id="27" presetID="53" presetClass="exit" presetSubtype="0" fill="hold" grpId="1" nodeType="withEffect">
                                  <p:stCondLst>
                                    <p:cond delay="0"/>
                                  </p:stCondLst>
                                  <p:childTnLst>
                                    <p:anim calcmode="lin" valueType="num">
                                      <p:cBhvr>
                                        <p:cTn id="28" dur="500"/>
                                        <p:tgtEl>
                                          <p:spTgt spid="6"/>
                                        </p:tgtEl>
                                        <p:attrNameLst>
                                          <p:attrName>ppt_w</p:attrName>
                                        </p:attrNameLst>
                                      </p:cBhvr>
                                      <p:tavLst>
                                        <p:tav tm="0">
                                          <p:val>
                                            <p:strVal val="ppt_w"/>
                                          </p:val>
                                        </p:tav>
                                        <p:tav tm="100000">
                                          <p:val>
                                            <p:fltVal val="0"/>
                                          </p:val>
                                        </p:tav>
                                      </p:tavLst>
                                    </p:anim>
                                    <p:anim calcmode="lin" valueType="num">
                                      <p:cBhvr>
                                        <p:cTn id="29" dur="500"/>
                                        <p:tgtEl>
                                          <p:spTgt spid="6"/>
                                        </p:tgtEl>
                                        <p:attrNameLst>
                                          <p:attrName>ppt_h</p:attrName>
                                        </p:attrNameLst>
                                      </p:cBhvr>
                                      <p:tavLst>
                                        <p:tav tm="0">
                                          <p:val>
                                            <p:strVal val="ppt_h"/>
                                          </p:val>
                                        </p:tav>
                                        <p:tav tm="100000">
                                          <p:val>
                                            <p:fltVal val="0"/>
                                          </p:val>
                                        </p:tav>
                                      </p:tavLst>
                                    </p:anim>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the Move</a:t>
            </a:r>
            <a:endParaRPr lang="en-US" dirty="0"/>
          </a:p>
        </p:txBody>
      </p:sp>
      <p:pic>
        <p:nvPicPr>
          <p:cNvPr id="4" name="Content Placeholder 3" descr="move.JPG"/>
          <p:cNvPicPr>
            <a:picLocks noGrp="1" noChangeAspect="1"/>
          </p:cNvPicPr>
          <p:nvPr>
            <p:ph idx="1"/>
          </p:nvPr>
        </p:nvPicPr>
        <p:blipFill>
          <a:blip r:embed="rId2" cstate="print"/>
          <a:stretch>
            <a:fillRect/>
          </a:stretch>
        </p:blipFill>
        <p:spPr>
          <a:xfrm>
            <a:off x="457200" y="1985548"/>
            <a:ext cx="8229600" cy="41616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Bozeman, MT</a:t>
            </a:r>
            <a:endParaRPr lang="en-US" dirty="0"/>
          </a:p>
        </p:txBody>
      </p:sp>
      <p:pic>
        <p:nvPicPr>
          <p:cNvPr id="4" name="Content Placeholder 3" descr="Montana.JPG"/>
          <p:cNvPicPr>
            <a:picLocks noGrp="1" noChangeAspect="1"/>
          </p:cNvPicPr>
          <p:nvPr>
            <p:ph idx="1"/>
          </p:nvPr>
        </p:nvPicPr>
        <p:blipFill>
          <a:blip r:embed="rId2" cstate="print"/>
          <a:stretch>
            <a:fillRect/>
          </a:stretch>
        </p:blipFill>
        <p:spPr>
          <a:xfrm>
            <a:off x="762000" y="2057400"/>
            <a:ext cx="7610475" cy="3829050"/>
          </a:xfrm>
        </p:spPr>
      </p:pic>
      <p:pic>
        <p:nvPicPr>
          <p:cNvPr id="5" name="Picture 4" descr="bozeman.JPG"/>
          <p:cNvPicPr>
            <a:picLocks noChangeAspect="1"/>
          </p:cNvPicPr>
          <p:nvPr/>
        </p:nvPicPr>
        <p:blipFill>
          <a:blip r:embed="rId3" cstate="print"/>
          <a:stretch>
            <a:fillRect/>
          </a:stretch>
        </p:blipFill>
        <p:spPr>
          <a:xfrm>
            <a:off x="1371600" y="1447800"/>
            <a:ext cx="6681788" cy="5001618"/>
          </a:xfrm>
          <a:prstGeom prst="rect">
            <a:avLst/>
          </a:prstGeom>
        </p:spPr>
      </p:pic>
      <p:sp>
        <p:nvSpPr>
          <p:cNvPr id="6" name="Oval 5"/>
          <p:cNvSpPr/>
          <p:nvPr/>
        </p:nvSpPr>
        <p:spPr>
          <a:xfrm>
            <a:off x="3352800" y="4114800"/>
            <a:ext cx="685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xit" presetSubtype="0" fill="hold" grpId="1" nodeType="withEffect">
                                  <p:stCondLst>
                                    <p:cond delay="0"/>
                                  </p:stCondLst>
                                  <p:childTnLst>
                                    <p:anim calcmode="lin" valueType="num">
                                      <p:cBhvr>
                                        <p:cTn id="23" dur="500"/>
                                        <p:tgtEl>
                                          <p:spTgt spid="6"/>
                                        </p:tgtEl>
                                        <p:attrNameLst>
                                          <p:attrName>ppt_w</p:attrName>
                                        </p:attrNameLst>
                                      </p:cBhvr>
                                      <p:tavLst>
                                        <p:tav tm="0">
                                          <p:val>
                                            <p:strVal val="ppt_w"/>
                                          </p:val>
                                        </p:tav>
                                        <p:tav tm="100000">
                                          <p:val>
                                            <p:fltVal val="0"/>
                                          </p:val>
                                        </p:tav>
                                      </p:tavLst>
                                    </p:anim>
                                    <p:anim calcmode="lin" valueType="num">
                                      <p:cBhvr>
                                        <p:cTn id="24" dur="500"/>
                                        <p:tgtEl>
                                          <p:spTgt spid="6"/>
                                        </p:tgtEl>
                                        <p:attrNameLst>
                                          <p:attrName>ppt_h</p:attrName>
                                        </p:attrNameLst>
                                      </p:cBhvr>
                                      <p:tavLst>
                                        <p:tav tm="0">
                                          <p:val>
                                            <p:strVal val="ppt_h"/>
                                          </p:val>
                                        </p:tav>
                                        <p:tav tm="100000">
                                          <p:val>
                                            <p:fltVal val="0"/>
                                          </p:val>
                                        </p:tav>
                                      </p:tavLst>
                                    </p:anim>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par>
                                <p:cTn id="27" presetID="53" presetClass="exit" presetSubtype="0" fill="hold" nodeType="withEffect">
                                  <p:stCondLst>
                                    <p:cond delay="0"/>
                                  </p:stCondLst>
                                  <p:childTnLst>
                                    <p:anim calcmode="lin" valueType="num">
                                      <p:cBhvr>
                                        <p:cTn id="28" dur="500"/>
                                        <p:tgtEl>
                                          <p:spTgt spid="4"/>
                                        </p:tgtEl>
                                        <p:attrNameLst>
                                          <p:attrName>ppt_w</p:attrName>
                                        </p:attrNameLst>
                                      </p:cBhvr>
                                      <p:tavLst>
                                        <p:tav tm="0">
                                          <p:val>
                                            <p:strVal val="ppt_w"/>
                                          </p:val>
                                        </p:tav>
                                        <p:tav tm="100000">
                                          <p:val>
                                            <p:fltVal val="0"/>
                                          </p:val>
                                        </p:tav>
                                      </p:tavLst>
                                    </p:anim>
                                    <p:anim calcmode="lin" valueType="num">
                                      <p:cBhvr>
                                        <p:cTn id="29" dur="500"/>
                                        <p:tgtEl>
                                          <p:spTgt spid="4"/>
                                        </p:tgtEl>
                                        <p:attrNameLst>
                                          <p:attrName>ppt_h</p:attrName>
                                        </p:attrNameLst>
                                      </p:cBhvr>
                                      <p:tavLst>
                                        <p:tav tm="0">
                                          <p:val>
                                            <p:strVal val="ppt_h"/>
                                          </p:val>
                                        </p:tav>
                                        <p:tav tm="100000">
                                          <p:val>
                                            <p:fltVal val="0"/>
                                          </p:val>
                                        </p:tav>
                                      </p:tavLst>
                                    </p:anim>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Doing Here?</a:t>
            </a:r>
            <a:endParaRPr lang="en-US" dirty="0"/>
          </a:p>
        </p:txBody>
      </p:sp>
      <p:sp>
        <p:nvSpPr>
          <p:cNvPr id="3" name="Content Placeholder 2"/>
          <p:cNvSpPr>
            <a:spLocks noGrp="1"/>
          </p:cNvSpPr>
          <p:nvPr>
            <p:ph idx="1"/>
          </p:nvPr>
        </p:nvSpPr>
        <p:spPr/>
        <p:txBody>
          <a:bodyPr/>
          <a:lstStyle/>
          <a:p>
            <a:r>
              <a:rPr lang="en-US" dirty="0" smtClean="0"/>
              <a:t>1 Kings 17-19—Ups and Downs of Elijah</a:t>
            </a:r>
          </a:p>
          <a:p>
            <a:pPr lvl="1"/>
            <a:r>
              <a:rPr lang="en-US" dirty="0" smtClean="0"/>
              <a:t>Prayed for a drought on the land</a:t>
            </a:r>
          </a:p>
          <a:p>
            <a:pPr lvl="1"/>
            <a:r>
              <a:rPr lang="en-US" dirty="0" smtClean="0"/>
              <a:t>Raised the widow’s son from the dead</a:t>
            </a:r>
          </a:p>
          <a:p>
            <a:pPr lvl="1"/>
            <a:r>
              <a:rPr lang="en-US" dirty="0" smtClean="0"/>
              <a:t>Defeated the 450 prophets of Baal, 400 prophets of </a:t>
            </a:r>
            <a:r>
              <a:rPr lang="en-US" dirty="0" err="1" smtClean="0"/>
              <a:t>Asherah</a:t>
            </a:r>
            <a:endParaRPr lang="en-US" dirty="0" smtClean="0"/>
          </a:p>
          <a:p>
            <a:pPr lvl="1"/>
            <a:r>
              <a:rPr lang="en-US" dirty="0" smtClean="0"/>
              <a:t>Prayed for rain to come</a:t>
            </a:r>
          </a:p>
          <a:p>
            <a:pPr lvl="1"/>
            <a:r>
              <a:rPr lang="en-US" dirty="0" smtClean="0"/>
              <a:t>Fled from Jezebel to the wilderness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Doing Here?</a:t>
            </a:r>
            <a:endParaRPr lang="en-US" dirty="0"/>
          </a:p>
        </p:txBody>
      </p:sp>
      <p:sp>
        <p:nvSpPr>
          <p:cNvPr id="3" name="Content Placeholder 2"/>
          <p:cNvSpPr>
            <a:spLocks noGrp="1"/>
          </p:cNvSpPr>
          <p:nvPr>
            <p:ph idx="1"/>
          </p:nvPr>
        </p:nvSpPr>
        <p:spPr/>
        <p:txBody>
          <a:bodyPr/>
          <a:lstStyle/>
          <a:p>
            <a:r>
              <a:rPr lang="en-US" dirty="0" smtClean="0"/>
              <a:t>Discouragement of Elijah</a:t>
            </a:r>
          </a:p>
          <a:p>
            <a:pPr lvl="1"/>
            <a:r>
              <a:rPr lang="en-US" dirty="0" smtClean="0"/>
              <a:t>Called for death:  1 Kings 19:4</a:t>
            </a:r>
          </a:p>
          <a:p>
            <a:pPr lvl="1"/>
            <a:r>
              <a:rPr lang="en-US" dirty="0" smtClean="0"/>
              <a:t>Fatigue</a:t>
            </a:r>
          </a:p>
          <a:p>
            <a:pPr lvl="2"/>
            <a:r>
              <a:rPr lang="en-US" dirty="0" smtClean="0"/>
              <a:t>Escaped the danger, and then slept (19:5)</a:t>
            </a:r>
          </a:p>
          <a:p>
            <a:pPr lvl="1"/>
            <a:r>
              <a:rPr lang="en-US" dirty="0" smtClean="0"/>
              <a:t>Hunger</a:t>
            </a:r>
          </a:p>
          <a:p>
            <a:pPr lvl="2"/>
            <a:r>
              <a:rPr lang="en-US" dirty="0" smtClean="0"/>
              <a:t>God took care of Elijah’s needs (19:5-8)</a:t>
            </a:r>
          </a:p>
          <a:p>
            <a:pPr lvl="1"/>
            <a:r>
              <a:rPr lang="en-US" dirty="0" smtClean="0"/>
              <a:t>Loneliness</a:t>
            </a:r>
          </a:p>
          <a:p>
            <a:pPr lvl="2"/>
            <a:endParaRPr lang="en-US" dirty="0" smtClean="0"/>
          </a:p>
        </p:txBody>
      </p:sp>
      <p:sp>
        <p:nvSpPr>
          <p:cNvPr id="4" name="Rectangle 3"/>
          <p:cNvSpPr/>
          <p:nvPr/>
        </p:nvSpPr>
        <p:spPr>
          <a:xfrm>
            <a:off x="533400" y="14478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Kings 19:9</a:t>
            </a:r>
            <a:r>
              <a:rPr lang="en-US" sz="3200" dirty="0" smtClean="0"/>
              <a:t> </a:t>
            </a:r>
          </a:p>
          <a:p>
            <a:r>
              <a:rPr lang="en-US" sz="3200" dirty="0" smtClean="0"/>
              <a:t>9 And there he went into a cave, and spent the night in that place; and behold, the word of the </a:t>
            </a:r>
            <a:r>
              <a:rPr lang="en-US" sz="3200" cap="small" dirty="0" smtClean="0"/>
              <a:t>Lord</a:t>
            </a:r>
            <a:r>
              <a:rPr lang="en-US" sz="3200" dirty="0" smtClean="0"/>
              <a:t> </a:t>
            </a:r>
            <a:r>
              <a:rPr lang="en-US" sz="3200" i="1" dirty="0" smtClean="0"/>
              <a:t>came</a:t>
            </a:r>
            <a:r>
              <a:rPr lang="en-US" sz="3200" dirty="0" smtClean="0"/>
              <a:t> to him, and He said to him, </a:t>
            </a:r>
            <a:r>
              <a:rPr lang="en-US" sz="3200" u="sng" dirty="0" smtClean="0"/>
              <a:t>“What are you doing here, Elijah?” </a:t>
            </a:r>
            <a:endParaRPr lang="en-US" sz="3200" u="sng" dirty="0"/>
          </a:p>
        </p:txBody>
      </p:sp>
      <p:sp>
        <p:nvSpPr>
          <p:cNvPr id="6" name="Rectangle 5"/>
          <p:cNvSpPr/>
          <p:nvPr/>
        </p:nvSpPr>
        <p:spPr>
          <a:xfrm>
            <a:off x="533400" y="14478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Kings 19:10</a:t>
            </a:r>
            <a:r>
              <a:rPr lang="en-US" sz="3200" dirty="0" smtClean="0"/>
              <a:t> </a:t>
            </a:r>
          </a:p>
          <a:p>
            <a:r>
              <a:rPr lang="en-US" sz="3200" dirty="0" smtClean="0"/>
              <a:t>10 So he said, “I have been very zealous for the </a:t>
            </a:r>
            <a:r>
              <a:rPr lang="en-US" sz="3200" cap="small" dirty="0" smtClean="0"/>
              <a:t>Lord</a:t>
            </a:r>
            <a:r>
              <a:rPr lang="en-US" sz="3200" dirty="0" smtClean="0"/>
              <a:t> God of hosts; for the children of Israel have forsaken Your covenant, torn down Your altars, and killed Your prophets with the sword. I alone am left; and they seek to take my life.”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p:cTn id="56" dur="500" fill="hold"/>
                                        <p:tgtEl>
                                          <p:spTgt spid="4"/>
                                        </p:tgtEl>
                                        <p:attrNameLst>
                                          <p:attrName>ppt_w</p:attrName>
                                        </p:attrNameLst>
                                      </p:cBhvr>
                                      <p:tavLst>
                                        <p:tav tm="0">
                                          <p:val>
                                            <p:fltVal val="0"/>
                                          </p:val>
                                        </p:tav>
                                        <p:tav tm="100000">
                                          <p:val>
                                            <p:strVal val="#ppt_w"/>
                                          </p:val>
                                        </p:tav>
                                      </p:tavLst>
                                    </p:anim>
                                    <p:anim calcmode="lin" valueType="num">
                                      <p:cBhvr>
                                        <p:cTn id="57" dur="500" fill="hold"/>
                                        <p:tgtEl>
                                          <p:spTgt spid="4"/>
                                        </p:tgtEl>
                                        <p:attrNameLst>
                                          <p:attrName>ppt_h</p:attrName>
                                        </p:attrNameLst>
                                      </p:cBhvr>
                                      <p:tavLst>
                                        <p:tav tm="0">
                                          <p:val>
                                            <p:fltVal val="0"/>
                                          </p:val>
                                        </p:tav>
                                        <p:tav tm="100000">
                                          <p:val>
                                            <p:strVal val="#ppt_h"/>
                                          </p:val>
                                        </p:tav>
                                      </p:tavLst>
                                    </p:anim>
                                    <p:animEffect transition="in" filter="fade">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Effect transition="in" filter="fade">
                                      <p:cBhvr>
                                        <p:cTn id="6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Doing Here?</a:t>
            </a:r>
            <a:endParaRPr lang="en-US" dirty="0"/>
          </a:p>
        </p:txBody>
      </p:sp>
      <p:sp>
        <p:nvSpPr>
          <p:cNvPr id="3" name="Content Placeholder 2"/>
          <p:cNvSpPr>
            <a:spLocks noGrp="1"/>
          </p:cNvSpPr>
          <p:nvPr>
            <p:ph idx="1"/>
          </p:nvPr>
        </p:nvSpPr>
        <p:spPr/>
        <p:txBody>
          <a:bodyPr/>
          <a:lstStyle/>
          <a:p>
            <a:r>
              <a:rPr lang="en-US" dirty="0" smtClean="0"/>
              <a:t>Focus on self, rather than on God</a:t>
            </a:r>
          </a:p>
          <a:p>
            <a:pPr lvl="1"/>
            <a:r>
              <a:rPr lang="en-US" dirty="0" smtClean="0"/>
              <a:t>1 Kings 19:11-12</a:t>
            </a:r>
          </a:p>
          <a:p>
            <a:pPr lvl="1"/>
            <a:r>
              <a:rPr lang="en-US" dirty="0" smtClean="0"/>
              <a:t>Second call of challenge:</a:t>
            </a:r>
          </a:p>
          <a:p>
            <a:pPr lvl="1"/>
            <a:endParaRPr lang="en-US" dirty="0"/>
          </a:p>
        </p:txBody>
      </p:sp>
      <p:sp>
        <p:nvSpPr>
          <p:cNvPr id="4" name="Rectangle 3"/>
          <p:cNvSpPr/>
          <p:nvPr/>
        </p:nvSpPr>
        <p:spPr>
          <a:xfrm>
            <a:off x="457200" y="15240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Kings 19:13</a:t>
            </a:r>
            <a:r>
              <a:rPr lang="en-US" sz="3200" dirty="0" smtClean="0"/>
              <a:t> </a:t>
            </a:r>
          </a:p>
          <a:p>
            <a:r>
              <a:rPr lang="en-US" sz="3200" dirty="0" smtClean="0"/>
              <a:t>13 So it was, when Elijah heard </a:t>
            </a:r>
            <a:r>
              <a:rPr lang="en-US" sz="3200" i="1" dirty="0" smtClean="0"/>
              <a:t>it,</a:t>
            </a:r>
            <a:r>
              <a:rPr lang="en-US" sz="3200" dirty="0" smtClean="0"/>
              <a:t> that he wrapped his face in his mantle and went out and stood in the entrance of the cave. Suddenly a voice </a:t>
            </a:r>
            <a:r>
              <a:rPr lang="en-US" sz="3200" i="1" dirty="0" smtClean="0"/>
              <a:t>came</a:t>
            </a:r>
            <a:r>
              <a:rPr lang="en-US" sz="3200" dirty="0" smtClean="0"/>
              <a:t> to him, and said, </a:t>
            </a:r>
            <a:r>
              <a:rPr lang="en-US" sz="3200" u="sng" dirty="0" smtClean="0"/>
              <a:t>“What are you doing here, Elijah?”</a:t>
            </a:r>
            <a:r>
              <a:rPr lang="en-US" sz="3200" dirty="0" smtClean="0"/>
              <a:t> </a:t>
            </a:r>
            <a:endParaRPr lang="en-US" sz="3200" dirty="0"/>
          </a:p>
        </p:txBody>
      </p:sp>
      <p:sp>
        <p:nvSpPr>
          <p:cNvPr id="5" name="Rectangle 4"/>
          <p:cNvSpPr/>
          <p:nvPr/>
        </p:nvSpPr>
        <p:spPr>
          <a:xfrm>
            <a:off x="457200" y="1524000"/>
            <a:ext cx="8229600" cy="5105400"/>
          </a:xfrm>
          <a:prstGeom prst="rect">
            <a:avLst/>
          </a:prstGeom>
          <a:solidFill>
            <a:schemeClr val="tx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Kings 19:14</a:t>
            </a:r>
            <a:r>
              <a:rPr lang="en-US" sz="3200" dirty="0" smtClean="0"/>
              <a:t> </a:t>
            </a:r>
          </a:p>
          <a:p>
            <a:r>
              <a:rPr lang="en-US" sz="3200" dirty="0" smtClean="0"/>
              <a:t>14 And he said, “I have been very zealous for the </a:t>
            </a:r>
            <a:r>
              <a:rPr lang="en-US" sz="3200" cap="small" dirty="0" smtClean="0"/>
              <a:t>Lord</a:t>
            </a:r>
            <a:r>
              <a:rPr lang="en-US" sz="3200" dirty="0" smtClean="0"/>
              <a:t> God of hosts; because the children of Israel have forsaken Your covenant, torn down Your altars, and killed Your prophets with the sword. I alone am left; and they seek to take my life.”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668</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Review of the Work Summer 2014</vt:lpstr>
      <vt:lpstr>Introduction</vt:lpstr>
      <vt:lpstr>Huntington, WV</vt:lpstr>
      <vt:lpstr>Planning the Move</vt:lpstr>
      <vt:lpstr>Bozeman, MT</vt:lpstr>
      <vt:lpstr>What Are You Doing Here?</vt:lpstr>
      <vt:lpstr>What Are You Doing Here?</vt:lpstr>
      <vt:lpstr>What Are You Doing Here?</vt:lpstr>
      <vt:lpstr>What Are You Doing Here?</vt:lpstr>
      <vt:lpstr>Here Am I, Send Me!</vt:lpstr>
      <vt:lpstr>What Are You Doing Here?</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 Brewer</dc:creator>
  <cp:lastModifiedBy>Kris Brewer</cp:lastModifiedBy>
  <cp:revision>69</cp:revision>
  <dcterms:created xsi:type="dcterms:W3CDTF">2014-06-07T11:27:35Z</dcterms:created>
  <dcterms:modified xsi:type="dcterms:W3CDTF">2014-07-13T21:10:05Z</dcterms:modified>
</cp:coreProperties>
</file>