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sldIdLst>
    <p:sldId id="340" r:id="rId2"/>
    <p:sldId id="256" r:id="rId3"/>
    <p:sldId id="339" r:id="rId4"/>
    <p:sldId id="271" r:id="rId5"/>
    <p:sldId id="272" r:id="rId6"/>
    <p:sldId id="269" r:id="rId7"/>
    <p:sldId id="273" r:id="rId8"/>
    <p:sldId id="324" r:id="rId9"/>
    <p:sldId id="327" r:id="rId10"/>
    <p:sldId id="309" r:id="rId11"/>
    <p:sldId id="328" r:id="rId12"/>
    <p:sldId id="329" r:id="rId13"/>
    <p:sldId id="330" r:id="rId14"/>
    <p:sldId id="280" r:id="rId15"/>
    <p:sldId id="341" r:id="rId16"/>
  </p:sldIdLst>
  <p:sldSz cx="9144000" cy="6858000" type="screen4x3"/>
  <p:notesSz cx="6858000" cy="9144000"/>
  <p:embeddedFontLst>
    <p:embeddedFont>
      <p:font typeface="Wingdings 2" panose="05020102010507070707" pitchFamily="18" charset="2"/>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987" autoAdjust="0"/>
    <p:restoredTop sz="99291" autoAdjust="0"/>
  </p:normalViewPr>
  <p:slideViewPr>
    <p:cSldViewPr showGuides="1">
      <p:cViewPr>
        <p:scale>
          <a:sx n="66" d="100"/>
          <a:sy n="66" d="100"/>
        </p:scale>
        <p:origin x="-1068" y="-258"/>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4034B-1323-4668-A332-27294CBCE078}" type="datetimeFigureOut">
              <a:rPr lang="en-US" smtClean="0"/>
              <a:pPr/>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E85C1-9CDE-4C1D-A08B-42ADC28951AB}" type="slidenum">
              <a:rPr lang="en-US" smtClean="0"/>
              <a:pPr/>
              <a:t>‹#›</a:t>
            </a:fld>
            <a:endParaRPr lang="en-US"/>
          </a:p>
        </p:txBody>
      </p:sp>
    </p:spTree>
    <p:extLst>
      <p:ext uri="{BB962C8B-B14F-4D97-AF65-F5344CB8AC3E}">
        <p14:creationId xmlns:p14="http://schemas.microsoft.com/office/powerpoint/2010/main" val="24682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E85C1-9CDE-4C1D-A08B-42ADC28951AB}" type="slidenum">
              <a:rPr lang="en-US" smtClean="0"/>
              <a:pPr/>
              <a:t>7</a:t>
            </a:fld>
            <a:endParaRPr lang="en-US"/>
          </a:p>
        </p:txBody>
      </p:sp>
    </p:spTree>
    <p:extLst>
      <p:ext uri="{BB962C8B-B14F-4D97-AF65-F5344CB8AC3E}">
        <p14:creationId xmlns:p14="http://schemas.microsoft.com/office/powerpoint/2010/main" val="269618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F15752-4705-4ACB-9B02-570134FCD0A2}" type="datetimeFigureOut">
              <a:rPr lang="en-US" smtClean="0"/>
              <a:pPr/>
              <a:t>8/27/2014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BDF4-AE83-4159-8F2B-68BA29F659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5ABBDF4-AE83-4159-8F2B-68BA29F659F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5ABBDF4-AE83-4159-8F2B-68BA29F659F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F15752-4705-4ACB-9B02-570134FCD0A2}" type="datetimeFigureOut">
              <a:rPr lang="en-US" smtClean="0"/>
              <a:pPr/>
              <a:t>8/27/2014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0F15752-4705-4ACB-9B02-570134FCD0A2}" type="datetimeFigureOut">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BDF4-AE83-4159-8F2B-68BA29F659F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F15752-4705-4ACB-9B02-570134FCD0A2}" type="datetimeFigureOut">
              <a:rPr lang="en-US" smtClean="0"/>
              <a:pPr/>
              <a:t>8/27/2014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5ABBDF4-AE83-4159-8F2B-68BA29F659F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F15752-4705-4ACB-9B02-570134FCD0A2}" type="datetimeFigureOut">
              <a:rPr lang="en-US" smtClean="0"/>
              <a:pPr/>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5ABBDF4-AE83-4159-8F2B-68BA29F659F4}" type="slidenum">
              <a:rPr lang="en-US" smtClean="0"/>
              <a:pPr/>
              <a:t>‹#›</a:t>
            </a:fld>
            <a:endParaRPr lang="en-US"/>
          </a:p>
        </p:txBody>
      </p:sp>
    </p:spTree>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F15752-4705-4ACB-9B02-570134FCD0A2}" type="datetimeFigureOut">
              <a:rPr lang="en-US" smtClean="0"/>
              <a:pPr/>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ABBDF4-AE83-4159-8F2B-68BA29F659F4}" type="slidenum">
              <a:rPr lang="en-US" smtClean="0"/>
              <a:pPr/>
              <a:t>‹#›</a:t>
            </a:fld>
            <a:endParaRPr lang="en-US"/>
          </a:p>
        </p:txBody>
      </p:sp>
    </p:spTree>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F15752-4705-4ACB-9B02-570134FCD0A2}" type="datetimeFigureOut">
              <a:rPr lang="en-US" smtClean="0"/>
              <a:pPr/>
              <a:t>8/27/2014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5ABBDF4-AE83-4159-8F2B-68BA29F659F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F15752-4705-4ACB-9B02-570134FCD0A2}" type="datetimeFigureOut">
              <a:rPr lang="en-US" smtClean="0"/>
              <a:pPr/>
              <a:t>8/27/2014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F15752-4705-4ACB-9B02-570134FCD0A2}" type="datetimeFigureOut">
              <a:rPr lang="en-US" smtClean="0"/>
              <a:pPr/>
              <a:t>8/27/2014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ABBDF4-AE83-4159-8F2B-68BA29F659F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zoom dir="in"/>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837755"/>
      </p:ext>
    </p:extLst>
  </p:cSld>
  <p:clrMapOvr>
    <a:masterClrMapping/>
  </p:clrMapOvr>
  <p:transition spd="slow">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Daniel didn’t change his prayers.</a:t>
            </a:r>
            <a:endParaRPr lang="en-US" sz="4400" b="1" dirty="0"/>
          </a:p>
        </p:txBody>
      </p:sp>
      <p:sp>
        <p:nvSpPr>
          <p:cNvPr id="6" name="TextBox 5"/>
          <p:cNvSpPr txBox="1"/>
          <p:nvPr/>
        </p:nvSpPr>
        <p:spPr>
          <a:xfrm>
            <a:off x="762000" y="1790105"/>
            <a:ext cx="7620000" cy="2492990"/>
          </a:xfrm>
          <a:prstGeom prst="rect">
            <a:avLst/>
          </a:prstGeom>
          <a:noFill/>
        </p:spPr>
        <p:txBody>
          <a:bodyPr wrap="square" rtlCol="0">
            <a:spAutoFit/>
          </a:bodyPr>
          <a:lstStyle/>
          <a:p>
            <a:pPr algn="ctr"/>
            <a:r>
              <a:rPr lang="en-US" b="1" dirty="0" smtClean="0">
                <a:solidFill>
                  <a:schemeClr val="tx1">
                    <a:lumMod val="75000"/>
                    <a:lumOff val="25000"/>
                  </a:schemeClr>
                </a:solidFill>
              </a:rPr>
              <a:t>10</a:t>
            </a:r>
            <a:r>
              <a:rPr lang="en-US" sz="2600" b="1" dirty="0" smtClean="0">
                <a:solidFill>
                  <a:schemeClr val="tx1">
                    <a:lumMod val="75000"/>
                    <a:lumOff val="25000"/>
                  </a:schemeClr>
                </a:solidFill>
              </a:rPr>
              <a:t> When Daniel knew that the document had been signed, he went to his house where he had windows in his upper chamber open toward Jerusalem. He got down on his knees three times a day and prayed and gave thanks before his God, as he had done previously.</a:t>
            </a:r>
          </a:p>
        </p:txBody>
      </p:sp>
    </p:spTree>
    <p:extLst>
      <p:ext uri="{BB962C8B-B14F-4D97-AF65-F5344CB8AC3E}">
        <p14:creationId xmlns:p14="http://schemas.microsoft.com/office/powerpoint/2010/main" val="1961818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Daniel didn’t change his prayers.</a:t>
            </a:r>
            <a:endParaRPr lang="en-US" sz="4400" b="1" dirty="0"/>
          </a:p>
        </p:txBody>
      </p:sp>
      <p:sp>
        <p:nvSpPr>
          <p:cNvPr id="6" name="TextBox 5"/>
          <p:cNvSpPr txBox="1"/>
          <p:nvPr/>
        </p:nvSpPr>
        <p:spPr>
          <a:xfrm>
            <a:off x="762000" y="1790105"/>
            <a:ext cx="7620000" cy="2092881"/>
          </a:xfrm>
          <a:prstGeom prst="rect">
            <a:avLst/>
          </a:prstGeom>
          <a:noFill/>
        </p:spPr>
        <p:txBody>
          <a:bodyPr wrap="square" rtlCol="0">
            <a:spAutoFit/>
          </a:bodyPr>
          <a:lstStyle/>
          <a:p>
            <a:pPr algn="ctr"/>
            <a:r>
              <a:rPr lang="en-US" b="1" dirty="0" smtClean="0">
                <a:solidFill>
                  <a:schemeClr val="tx1">
                    <a:lumMod val="75000"/>
                    <a:lumOff val="25000"/>
                  </a:schemeClr>
                </a:solidFill>
              </a:rPr>
              <a:t>1 Thessalonians 5:17</a:t>
            </a:r>
            <a:r>
              <a:rPr lang="en-US" sz="2600" b="1" dirty="0" smtClean="0">
                <a:solidFill>
                  <a:schemeClr val="tx1">
                    <a:lumMod val="75000"/>
                    <a:lumOff val="25000"/>
                  </a:schemeClr>
                </a:solidFill>
              </a:rPr>
              <a:t> …pray without ceasing</a:t>
            </a:r>
          </a:p>
          <a:p>
            <a:pPr algn="ctr"/>
            <a:endParaRPr lang="en-US" sz="2600" b="1" dirty="0">
              <a:solidFill>
                <a:schemeClr val="tx1">
                  <a:lumMod val="75000"/>
                  <a:lumOff val="25000"/>
                </a:schemeClr>
              </a:solidFill>
            </a:endParaRPr>
          </a:p>
          <a:p>
            <a:pPr algn="ctr"/>
            <a:r>
              <a:rPr lang="en-US" b="1" dirty="0" smtClean="0">
                <a:solidFill>
                  <a:schemeClr val="tx1">
                    <a:lumMod val="75000"/>
                    <a:lumOff val="25000"/>
                  </a:schemeClr>
                </a:solidFill>
              </a:rPr>
              <a:t>Ephesians 5:20</a:t>
            </a:r>
            <a:r>
              <a:rPr lang="en-US" sz="2600" b="1" dirty="0" smtClean="0">
                <a:solidFill>
                  <a:schemeClr val="tx1">
                    <a:lumMod val="75000"/>
                    <a:lumOff val="25000"/>
                  </a:schemeClr>
                </a:solidFill>
              </a:rPr>
              <a:t> …giving thanks always and for everything to God the Father in the name of our Lord Jesus Christ.</a:t>
            </a:r>
          </a:p>
        </p:txBody>
      </p:sp>
    </p:spTree>
    <p:extLst>
      <p:ext uri="{BB962C8B-B14F-4D97-AF65-F5344CB8AC3E}">
        <p14:creationId xmlns:p14="http://schemas.microsoft.com/office/powerpoint/2010/main" val="230181078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Daniel didn’t change his God.</a:t>
            </a:r>
            <a:endParaRPr lang="en-US" sz="4400" b="1" dirty="0"/>
          </a:p>
        </p:txBody>
      </p:sp>
      <p:sp>
        <p:nvSpPr>
          <p:cNvPr id="6" name="TextBox 5"/>
          <p:cNvSpPr txBox="1"/>
          <p:nvPr/>
        </p:nvSpPr>
        <p:spPr>
          <a:xfrm>
            <a:off x="762000" y="1790105"/>
            <a:ext cx="7620000" cy="1692771"/>
          </a:xfrm>
          <a:prstGeom prst="rect">
            <a:avLst/>
          </a:prstGeom>
          <a:noFill/>
        </p:spPr>
        <p:txBody>
          <a:bodyPr wrap="square" rtlCol="0">
            <a:spAutoFit/>
          </a:bodyPr>
          <a:lstStyle/>
          <a:p>
            <a:pPr algn="ctr"/>
            <a:r>
              <a:rPr lang="en-US" b="1" dirty="0" smtClean="0">
                <a:solidFill>
                  <a:schemeClr val="tx1">
                    <a:lumMod val="75000"/>
                    <a:lumOff val="25000"/>
                  </a:schemeClr>
                </a:solidFill>
              </a:rPr>
              <a:t>16</a:t>
            </a:r>
            <a:r>
              <a:rPr lang="en-US" sz="2600" b="1" dirty="0" smtClean="0">
                <a:solidFill>
                  <a:schemeClr val="tx1">
                    <a:lumMod val="75000"/>
                    <a:lumOff val="25000"/>
                  </a:schemeClr>
                </a:solidFill>
              </a:rPr>
              <a:t> Then the king commanded, and Daniel was brought and cast into the den of lions. The king declared to Daniel, “May your God, whom you serve continually, deliver you!”</a:t>
            </a:r>
          </a:p>
        </p:txBody>
      </p:sp>
    </p:spTree>
    <p:extLst>
      <p:ext uri="{BB962C8B-B14F-4D97-AF65-F5344CB8AC3E}">
        <p14:creationId xmlns:p14="http://schemas.microsoft.com/office/powerpoint/2010/main" val="790488761"/>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Daniel didn’t change his God.</a:t>
            </a:r>
            <a:endParaRPr lang="en-US" sz="4400" b="1" dirty="0"/>
          </a:p>
        </p:txBody>
      </p:sp>
      <p:sp>
        <p:nvSpPr>
          <p:cNvPr id="6" name="TextBox 5"/>
          <p:cNvSpPr txBox="1"/>
          <p:nvPr/>
        </p:nvSpPr>
        <p:spPr>
          <a:xfrm>
            <a:off x="762000" y="1790105"/>
            <a:ext cx="7620000" cy="3293209"/>
          </a:xfrm>
          <a:prstGeom prst="rect">
            <a:avLst/>
          </a:prstGeom>
          <a:noFill/>
        </p:spPr>
        <p:txBody>
          <a:bodyPr wrap="square" rtlCol="0">
            <a:spAutoFit/>
          </a:bodyPr>
          <a:lstStyle/>
          <a:p>
            <a:pPr algn="ctr"/>
            <a:r>
              <a:rPr lang="en-US" b="1" dirty="0" smtClean="0">
                <a:solidFill>
                  <a:schemeClr val="tx1">
                    <a:lumMod val="75000"/>
                    <a:lumOff val="25000"/>
                  </a:schemeClr>
                </a:solidFill>
              </a:rPr>
              <a:t>1:8</a:t>
            </a:r>
            <a:r>
              <a:rPr lang="en-US" sz="2600" b="1" dirty="0" smtClean="0">
                <a:solidFill>
                  <a:schemeClr val="tx1">
                    <a:lumMod val="75000"/>
                    <a:lumOff val="25000"/>
                  </a:schemeClr>
                </a:solidFill>
              </a:rPr>
              <a:t> But Daniel resolved that he would not defile himself with the king’s food, or with the wine that he drank.</a:t>
            </a:r>
          </a:p>
          <a:p>
            <a:pPr algn="ctr"/>
            <a:endParaRPr lang="en-US" sz="2600" b="1" dirty="0">
              <a:solidFill>
                <a:schemeClr val="tx1">
                  <a:lumMod val="75000"/>
                  <a:lumOff val="25000"/>
                </a:schemeClr>
              </a:solidFill>
            </a:endParaRPr>
          </a:p>
          <a:p>
            <a:pPr algn="ctr"/>
            <a:r>
              <a:rPr lang="en-US" b="1" dirty="0" smtClean="0">
                <a:solidFill>
                  <a:schemeClr val="tx1">
                    <a:lumMod val="75000"/>
                    <a:lumOff val="25000"/>
                  </a:schemeClr>
                </a:solidFill>
              </a:rPr>
              <a:t>Jeremiah 12:5</a:t>
            </a:r>
            <a:r>
              <a:rPr lang="en-US" sz="2600" b="1" dirty="0" smtClean="0">
                <a:solidFill>
                  <a:schemeClr val="tx1">
                    <a:lumMod val="75000"/>
                    <a:lumOff val="25000"/>
                  </a:schemeClr>
                </a:solidFill>
              </a:rPr>
              <a:t> “If you have raced with men on foot, and they have wearied you, how will you compete with horses? And if in a safe land you are so trusting, what will you do in the thickets of the Jordan?</a:t>
            </a:r>
          </a:p>
        </p:txBody>
      </p:sp>
    </p:spTree>
    <p:extLst>
      <p:ext uri="{BB962C8B-B14F-4D97-AF65-F5344CB8AC3E}">
        <p14:creationId xmlns:p14="http://schemas.microsoft.com/office/powerpoint/2010/main" val="70114363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971800"/>
            <a:ext cx="6480174" cy="3429000"/>
          </a:xfrm>
        </p:spPr>
        <p:txBody>
          <a:bodyPr>
            <a:noAutofit/>
          </a:bodyPr>
          <a:lstStyle/>
          <a:p>
            <a:pPr>
              <a:spcBef>
                <a:spcPts val="1200"/>
              </a:spcBef>
            </a:pPr>
            <a:r>
              <a:rPr lang="en-US" sz="3000" dirty="0" smtClean="0"/>
              <a:t>When you get thrown to the lions, don’t change a thing!</a:t>
            </a:r>
          </a:p>
        </p:txBody>
      </p:sp>
      <p:sp>
        <p:nvSpPr>
          <p:cNvPr id="3" name="Title 2"/>
          <p:cNvSpPr>
            <a:spLocks noGrp="1"/>
          </p:cNvSpPr>
          <p:nvPr>
            <p:ph type="title"/>
          </p:nvPr>
        </p:nvSpPr>
        <p:spPr/>
        <p:txBody>
          <a:bodyPr/>
          <a:lstStyle/>
          <a:p>
            <a:r>
              <a:rPr lang="en-US" b="1" dirty="0" smtClean="0"/>
              <a:t>Exhortation for Exiles</a:t>
            </a:r>
            <a:endParaRPr lang="en-US" b="1" dirty="0"/>
          </a:p>
        </p:txBody>
      </p:sp>
    </p:spTree>
    <p:extLst>
      <p:ext uri="{BB962C8B-B14F-4D97-AF65-F5344CB8AC3E}">
        <p14:creationId xmlns:p14="http://schemas.microsoft.com/office/powerpoint/2010/main" val="43629997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683547"/>
      </p:ext>
    </p:extLst>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447800"/>
            <a:ext cx="5929890" cy="4038600"/>
          </a:xfrm>
        </p:spPr>
        <p:txBody>
          <a:bodyPr>
            <a:normAutofit/>
          </a:bodyPr>
          <a:lstStyle/>
          <a:p>
            <a:pPr algn="l">
              <a:lnSpc>
                <a:spcPct val="80000"/>
              </a:lnSpc>
            </a:pPr>
            <a:r>
              <a:rPr lang="en-US" sz="6800" b="1" dirty="0" smtClean="0">
                <a:solidFill>
                  <a:srgbClr val="FFC000"/>
                </a:solidFill>
              </a:rPr>
              <a:t>The Book of </a:t>
            </a:r>
            <a:r>
              <a:rPr lang="en-US" sz="12800" b="1" dirty="0" smtClean="0">
                <a:solidFill>
                  <a:srgbClr val="FFC000"/>
                </a:solidFill>
              </a:rPr>
              <a:t>Daniel</a:t>
            </a:r>
            <a:endParaRPr lang="en-US" sz="12800" b="1" dirty="0">
              <a:solidFill>
                <a:srgbClr val="FFC000"/>
              </a:solidFill>
            </a:endParaRPr>
          </a:p>
        </p:txBody>
      </p:sp>
    </p:spTree>
    <p:extLst>
      <p:ext uri="{BB962C8B-B14F-4D97-AF65-F5344CB8AC3E}">
        <p14:creationId xmlns:p14="http://schemas.microsoft.com/office/powerpoint/2010/main" val="119565673"/>
      </p:ext>
    </p:extLst>
  </p:cSld>
  <p:clrMapOvr>
    <a:masterClrMapping/>
  </p:clrMapOvr>
  <p:transition spd="slow">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304800"/>
            <a:ext cx="5334000" cy="6248400"/>
          </a:xfrm>
        </p:spPr>
        <p:txBody>
          <a:bodyPr anchor="ctr">
            <a:normAutofit/>
          </a:bodyPr>
          <a:lstStyle/>
          <a:p>
            <a:pPr algn="l" defTabSz="400050">
              <a:spcBef>
                <a:spcPts val="1800"/>
              </a:spcBef>
            </a:pPr>
            <a:r>
              <a:rPr lang="en-US" sz="2800" dirty="0" smtClean="0">
                <a:solidFill>
                  <a:schemeClr val="bg1"/>
                </a:solidFill>
              </a:rPr>
              <a:t>Sun, class</a:t>
            </a:r>
            <a:r>
              <a:rPr lang="en-US" sz="2800" dirty="0">
                <a:solidFill>
                  <a:schemeClr val="bg1"/>
                </a:solidFill>
              </a:rPr>
              <a:t>	</a:t>
            </a:r>
            <a:r>
              <a:rPr lang="en-US" sz="2800" dirty="0" smtClean="0">
                <a:solidFill>
                  <a:schemeClr val="bg1"/>
                </a:solidFill>
              </a:rPr>
              <a:t>	</a:t>
            </a:r>
            <a:r>
              <a:rPr lang="en-US" sz="3400" b="1" dirty="0" smtClean="0">
                <a:solidFill>
                  <a:schemeClr val="bg1"/>
                </a:solidFill>
              </a:rPr>
              <a:t>Introduction</a:t>
            </a:r>
            <a:br>
              <a:rPr lang="en-US" sz="3400" b="1" dirty="0" smtClean="0">
                <a:solidFill>
                  <a:schemeClr val="bg1"/>
                </a:solidFill>
              </a:rPr>
            </a:br>
            <a:r>
              <a:rPr lang="en-US" sz="2800" dirty="0" smtClean="0">
                <a:solidFill>
                  <a:schemeClr val="bg1"/>
                </a:solidFill>
              </a:rPr>
              <a:t>Sun a.m. </a:t>
            </a:r>
            <a:r>
              <a:rPr lang="en-US" sz="3400" dirty="0" smtClean="0">
                <a:solidFill>
                  <a:schemeClr val="bg1"/>
                </a:solidFill>
              </a:rPr>
              <a:t> 		</a:t>
            </a:r>
            <a:r>
              <a:rPr lang="en-US" sz="3400" b="1" dirty="0" smtClean="0">
                <a:solidFill>
                  <a:schemeClr val="bg1"/>
                </a:solidFill>
              </a:rPr>
              <a:t>Chapter 1</a:t>
            </a:r>
            <a:br>
              <a:rPr lang="en-US" sz="3400" b="1" dirty="0" smtClean="0">
                <a:solidFill>
                  <a:schemeClr val="bg1"/>
                </a:solidFill>
              </a:rPr>
            </a:br>
            <a:r>
              <a:rPr lang="en-US" sz="2800" dirty="0" smtClean="0">
                <a:solidFill>
                  <a:schemeClr val="bg1"/>
                </a:solidFill>
              </a:rPr>
              <a:t>Sun p.m. </a:t>
            </a:r>
            <a:r>
              <a:rPr lang="en-US" sz="3400" dirty="0" smtClean="0">
                <a:solidFill>
                  <a:schemeClr val="bg1"/>
                </a:solidFill>
              </a:rPr>
              <a:t> 	 </a:t>
            </a:r>
            <a:r>
              <a:rPr lang="en-US" sz="3400" b="1" dirty="0" smtClean="0">
                <a:solidFill>
                  <a:schemeClr val="bg1"/>
                </a:solidFill>
              </a:rPr>
              <a:t> 	Chapter 2 </a:t>
            </a:r>
            <a:br>
              <a:rPr lang="en-US" sz="3400" b="1" dirty="0" smtClean="0">
                <a:solidFill>
                  <a:schemeClr val="bg1"/>
                </a:solidFill>
              </a:rPr>
            </a:br>
            <a:r>
              <a:rPr lang="en-US" sz="2800" dirty="0" smtClean="0">
                <a:solidFill>
                  <a:schemeClr val="bg1"/>
                </a:solidFill>
              </a:rPr>
              <a:t>Monday 	   </a:t>
            </a:r>
            <a:r>
              <a:rPr lang="en-US" sz="3400" dirty="0" smtClean="0">
                <a:solidFill>
                  <a:schemeClr val="bg1"/>
                </a:solidFill>
              </a:rPr>
              <a:t>	</a:t>
            </a:r>
            <a:r>
              <a:rPr lang="en-US" sz="3400" b="1" dirty="0" smtClean="0">
                <a:solidFill>
                  <a:schemeClr val="bg1"/>
                </a:solidFill>
              </a:rPr>
              <a:t>Chapter 3</a:t>
            </a:r>
            <a:br>
              <a:rPr lang="en-US" sz="3400" b="1" dirty="0" smtClean="0">
                <a:solidFill>
                  <a:schemeClr val="bg1"/>
                </a:solidFill>
              </a:rPr>
            </a:br>
            <a:r>
              <a:rPr lang="en-US" sz="2800" dirty="0" smtClean="0">
                <a:solidFill>
                  <a:schemeClr val="bg1"/>
                </a:solidFill>
              </a:rPr>
              <a:t>Tuesday </a:t>
            </a:r>
            <a:r>
              <a:rPr lang="en-US" sz="2800" b="1" dirty="0" smtClean="0">
                <a:solidFill>
                  <a:schemeClr val="bg1"/>
                </a:solidFill>
              </a:rPr>
              <a:t>	  </a:t>
            </a:r>
            <a:r>
              <a:rPr lang="en-US" sz="3400" b="1" dirty="0" smtClean="0">
                <a:solidFill>
                  <a:schemeClr val="bg1"/>
                </a:solidFill>
              </a:rPr>
              <a:t> 	Chapter 4</a:t>
            </a:r>
            <a:br>
              <a:rPr lang="en-US" sz="3400" b="1" dirty="0" smtClean="0">
                <a:solidFill>
                  <a:schemeClr val="bg1"/>
                </a:solidFill>
              </a:rPr>
            </a:br>
            <a:r>
              <a:rPr lang="en-US" sz="2800" dirty="0" smtClean="0">
                <a:solidFill>
                  <a:schemeClr val="bg1"/>
                </a:solidFill>
              </a:rPr>
              <a:t>Wednesday</a:t>
            </a:r>
            <a:r>
              <a:rPr lang="en-US" sz="3400" b="1" dirty="0" smtClean="0">
                <a:solidFill>
                  <a:schemeClr val="bg1"/>
                </a:solidFill>
              </a:rPr>
              <a:t>  	Chapter 5</a:t>
            </a:r>
            <a:br>
              <a:rPr lang="en-US" sz="3400" b="1" dirty="0" smtClean="0">
                <a:solidFill>
                  <a:schemeClr val="bg1"/>
                </a:solidFill>
              </a:rPr>
            </a:br>
            <a:r>
              <a:rPr lang="en-US" sz="2800" dirty="0" smtClean="0">
                <a:solidFill>
                  <a:schemeClr val="accent2"/>
                </a:solidFill>
              </a:rPr>
              <a:t>Thursday  </a:t>
            </a:r>
            <a:r>
              <a:rPr lang="en-US" sz="3400" b="1" dirty="0" smtClean="0">
                <a:solidFill>
                  <a:schemeClr val="accent2"/>
                </a:solidFill>
              </a:rPr>
              <a:t>  	Chapter 6</a:t>
            </a:r>
            <a:r>
              <a:rPr lang="en-US" sz="3400" b="1" dirty="0" smtClean="0">
                <a:solidFill>
                  <a:schemeClr val="bg1"/>
                </a:solidFill>
              </a:rPr>
              <a:t/>
            </a:r>
            <a:br>
              <a:rPr lang="en-US" sz="3400" b="1" dirty="0" smtClean="0">
                <a:solidFill>
                  <a:schemeClr val="bg1"/>
                </a:solidFill>
              </a:rPr>
            </a:br>
            <a:r>
              <a:rPr lang="en-US" sz="2800" dirty="0" smtClean="0">
                <a:solidFill>
                  <a:schemeClr val="bg1"/>
                </a:solidFill>
              </a:rPr>
              <a:t>Friday </a:t>
            </a:r>
            <a:r>
              <a:rPr lang="en-US" sz="2800" b="1" dirty="0" smtClean="0">
                <a:solidFill>
                  <a:schemeClr val="bg1"/>
                </a:solidFill>
              </a:rPr>
              <a:t>	   </a:t>
            </a:r>
            <a:r>
              <a:rPr lang="en-US" sz="3400" b="1" dirty="0" smtClean="0">
                <a:solidFill>
                  <a:schemeClr val="bg1"/>
                </a:solidFill>
              </a:rPr>
              <a:t>		Evangelism</a:t>
            </a:r>
            <a:endParaRPr lang="en-US" sz="3400" b="1" dirty="0">
              <a:solidFill>
                <a:schemeClr val="bg1"/>
              </a:solidFill>
            </a:endParaRPr>
          </a:p>
        </p:txBody>
      </p:sp>
    </p:spTree>
    <p:extLst>
      <p:ext uri="{BB962C8B-B14F-4D97-AF65-F5344CB8AC3E}">
        <p14:creationId xmlns:p14="http://schemas.microsoft.com/office/powerpoint/2010/main" val="958613020"/>
      </p:ext>
    </p:extLst>
  </p:cSld>
  <p:clrMapOvr>
    <a:masterClrMapping/>
  </p:clrMapOvr>
  <p:transition spd="slow">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3" name="Group 382"/>
          <p:cNvGrpSpPr/>
          <p:nvPr/>
        </p:nvGrpSpPr>
        <p:grpSpPr>
          <a:xfrm>
            <a:off x="701040" y="619363"/>
            <a:ext cx="1097280" cy="1294626"/>
            <a:chOff x="685800" y="619363"/>
            <a:chExt cx="1097280" cy="1294626"/>
          </a:xfrm>
        </p:grpSpPr>
        <p:grpSp>
          <p:nvGrpSpPr>
            <p:cNvPr id="349" name="Group 348"/>
            <p:cNvGrpSpPr/>
            <p:nvPr/>
          </p:nvGrpSpPr>
          <p:grpSpPr>
            <a:xfrm>
              <a:off x="685800" y="619363"/>
              <a:ext cx="1097280" cy="685800"/>
              <a:chOff x="685800" y="609600"/>
              <a:chExt cx="1097280" cy="914400"/>
            </a:xfrm>
            <a:effectLst>
              <a:outerShdw blurRad="50800" dist="38100" dir="2700000" algn="tl" rotWithShape="0">
                <a:prstClr val="black">
                  <a:alpha val="40000"/>
                </a:prstClr>
              </a:outerShdw>
            </a:effectLst>
          </p:grpSpPr>
          <p:sp>
            <p:nvSpPr>
              <p:cNvPr id="170" name="Flowchart: Predefined Process 169"/>
              <p:cNvSpPr/>
              <p:nvPr/>
            </p:nvSpPr>
            <p:spPr>
              <a:xfrm>
                <a:off x="685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6" name="Flowchart: Predefined Process 245"/>
              <p:cNvSpPr/>
              <p:nvPr/>
            </p:nvSpPr>
            <p:spPr>
              <a:xfrm>
                <a:off x="9144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7" name="Flowchart: Predefined Process 246"/>
              <p:cNvSpPr/>
              <p:nvPr/>
            </p:nvSpPr>
            <p:spPr>
              <a:xfrm>
                <a:off x="11430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8" name="Flowchart: Predefined Process 247"/>
              <p:cNvSpPr/>
              <p:nvPr/>
            </p:nvSpPr>
            <p:spPr>
              <a:xfrm>
                <a:off x="1371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9" name="Flowchart: Predefined Process 248"/>
              <p:cNvSpPr/>
              <p:nvPr/>
            </p:nvSpPr>
            <p:spPr>
              <a:xfrm>
                <a:off x="1600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56" name="Rounded Rectangle 355"/>
            <p:cNvSpPr/>
            <p:nvPr/>
          </p:nvSpPr>
          <p:spPr>
            <a:xfrm>
              <a:off x="914400" y="1544657"/>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57" name="TextBox 356"/>
            <p:cNvSpPr txBox="1"/>
            <p:nvPr/>
          </p:nvSpPr>
          <p:spPr>
            <a:xfrm>
              <a:off x="914400" y="1540192"/>
              <a:ext cx="6858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Law</a:t>
              </a:r>
              <a:endParaRPr lang="en-US" sz="1500" b="1" dirty="0">
                <a:solidFill>
                  <a:schemeClr val="bg1"/>
                </a:solidFill>
              </a:endParaRPr>
            </a:p>
          </p:txBody>
        </p:sp>
      </p:grpSp>
      <p:grpSp>
        <p:nvGrpSpPr>
          <p:cNvPr id="384" name="Group 383"/>
          <p:cNvGrpSpPr/>
          <p:nvPr/>
        </p:nvGrpSpPr>
        <p:grpSpPr>
          <a:xfrm>
            <a:off x="2301240" y="619363"/>
            <a:ext cx="2727960" cy="1295400"/>
            <a:chOff x="2331720" y="619363"/>
            <a:chExt cx="2727960" cy="1295400"/>
          </a:xfrm>
        </p:grpSpPr>
        <p:grpSp>
          <p:nvGrpSpPr>
            <p:cNvPr id="350" name="Group 349"/>
            <p:cNvGrpSpPr/>
            <p:nvPr/>
          </p:nvGrpSpPr>
          <p:grpSpPr>
            <a:xfrm>
              <a:off x="2331720" y="619363"/>
              <a:ext cx="2727960" cy="685800"/>
              <a:chOff x="2331720" y="609600"/>
              <a:chExt cx="2727960" cy="914400"/>
            </a:xfrm>
            <a:effectLst>
              <a:outerShdw blurRad="50800" dist="38100" dir="2700000" algn="tl" rotWithShape="0">
                <a:prstClr val="black">
                  <a:alpha val="40000"/>
                </a:prstClr>
              </a:outerShdw>
            </a:effectLst>
          </p:grpSpPr>
          <p:sp>
            <p:nvSpPr>
              <p:cNvPr id="250" name="Flowchart: Predefined Process 249"/>
              <p:cNvSpPr/>
              <p:nvPr/>
            </p:nvSpPr>
            <p:spPr>
              <a:xfrm>
                <a:off x="2331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1" name="Flowchart: Predefined Process 250"/>
              <p:cNvSpPr/>
              <p:nvPr/>
            </p:nvSpPr>
            <p:spPr>
              <a:xfrm>
                <a:off x="2560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2" name="Flowchart: Predefined Process 251"/>
              <p:cNvSpPr/>
              <p:nvPr/>
            </p:nvSpPr>
            <p:spPr>
              <a:xfrm>
                <a:off x="2788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3" name="Flowchart: Predefined Process 252"/>
              <p:cNvSpPr/>
              <p:nvPr/>
            </p:nvSpPr>
            <p:spPr>
              <a:xfrm>
                <a:off x="3017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4" name="Flowchart: Predefined Process 253"/>
              <p:cNvSpPr/>
              <p:nvPr/>
            </p:nvSpPr>
            <p:spPr>
              <a:xfrm>
                <a:off x="3246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4" name="Flowchart: Predefined Process 313"/>
              <p:cNvSpPr/>
              <p:nvPr/>
            </p:nvSpPr>
            <p:spPr>
              <a:xfrm>
                <a:off x="3474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5" name="Flowchart: Predefined Process 314"/>
              <p:cNvSpPr/>
              <p:nvPr/>
            </p:nvSpPr>
            <p:spPr>
              <a:xfrm>
                <a:off x="3703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6" name="Flowchart: Predefined Process 315"/>
              <p:cNvSpPr/>
              <p:nvPr/>
            </p:nvSpPr>
            <p:spPr>
              <a:xfrm>
                <a:off x="3931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7" name="Flowchart: Predefined Process 316"/>
              <p:cNvSpPr/>
              <p:nvPr/>
            </p:nvSpPr>
            <p:spPr>
              <a:xfrm>
                <a:off x="4160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8" name="Flowchart: Predefined Process 317"/>
              <p:cNvSpPr/>
              <p:nvPr/>
            </p:nvSpPr>
            <p:spPr>
              <a:xfrm>
                <a:off x="4419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9" name="Flowchart: Predefined Process 318"/>
              <p:cNvSpPr/>
              <p:nvPr/>
            </p:nvSpPr>
            <p:spPr>
              <a:xfrm>
                <a:off x="4648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20" name="Flowchart: Predefined Process 319"/>
              <p:cNvSpPr/>
              <p:nvPr/>
            </p:nvSpPr>
            <p:spPr>
              <a:xfrm>
                <a:off x="4876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58" name="Rounded Rectangle 357"/>
            <p:cNvSpPr/>
            <p:nvPr/>
          </p:nvSpPr>
          <p:spPr>
            <a:xfrm>
              <a:off x="3215640" y="1540966"/>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59" name="TextBox 358"/>
            <p:cNvSpPr txBox="1"/>
            <p:nvPr/>
          </p:nvSpPr>
          <p:spPr>
            <a:xfrm>
              <a:off x="3215640" y="1540966"/>
              <a:ext cx="89916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History</a:t>
              </a:r>
              <a:endParaRPr lang="en-US" sz="1500" b="1" dirty="0">
                <a:solidFill>
                  <a:schemeClr val="bg1"/>
                </a:solidFill>
              </a:endParaRPr>
            </a:p>
          </p:txBody>
        </p:sp>
      </p:grpSp>
      <p:grpSp>
        <p:nvGrpSpPr>
          <p:cNvPr id="385" name="Group 384"/>
          <p:cNvGrpSpPr/>
          <p:nvPr/>
        </p:nvGrpSpPr>
        <p:grpSpPr>
          <a:xfrm>
            <a:off x="5577840" y="619363"/>
            <a:ext cx="1097280" cy="1288197"/>
            <a:chOff x="5608320" y="619363"/>
            <a:chExt cx="1097280" cy="1288197"/>
          </a:xfrm>
        </p:grpSpPr>
        <p:grpSp>
          <p:nvGrpSpPr>
            <p:cNvPr id="351" name="Group 350"/>
            <p:cNvGrpSpPr/>
            <p:nvPr/>
          </p:nvGrpSpPr>
          <p:grpSpPr>
            <a:xfrm>
              <a:off x="5608320" y="619363"/>
              <a:ext cx="1097280" cy="685800"/>
              <a:chOff x="5608320" y="609600"/>
              <a:chExt cx="1097280" cy="914400"/>
            </a:xfrm>
            <a:effectLst>
              <a:outerShdw blurRad="50800" dist="38100" dir="2700000" algn="tl" rotWithShape="0">
                <a:prstClr val="black">
                  <a:alpha val="40000"/>
                </a:prstClr>
              </a:outerShdw>
            </a:effectLst>
          </p:grpSpPr>
          <p:sp>
            <p:nvSpPr>
              <p:cNvPr id="265" name="Flowchart: Predefined Process 264"/>
              <p:cNvSpPr/>
              <p:nvPr/>
            </p:nvSpPr>
            <p:spPr>
              <a:xfrm>
                <a:off x="5608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6" name="Flowchart: Predefined Process 265"/>
              <p:cNvSpPr/>
              <p:nvPr/>
            </p:nvSpPr>
            <p:spPr>
              <a:xfrm>
                <a:off x="5836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7" name="Flowchart: Predefined Process 266"/>
              <p:cNvSpPr/>
              <p:nvPr/>
            </p:nvSpPr>
            <p:spPr>
              <a:xfrm>
                <a:off x="6065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8" name="Flowchart: Predefined Process 267"/>
              <p:cNvSpPr/>
              <p:nvPr/>
            </p:nvSpPr>
            <p:spPr>
              <a:xfrm>
                <a:off x="6294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9" name="Flowchart: Predefined Process 268"/>
              <p:cNvSpPr/>
              <p:nvPr/>
            </p:nvSpPr>
            <p:spPr>
              <a:xfrm>
                <a:off x="6522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60" name="Rounded Rectangle 359"/>
            <p:cNvSpPr/>
            <p:nvPr/>
          </p:nvSpPr>
          <p:spPr>
            <a:xfrm>
              <a:off x="5715000" y="1533763"/>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1" name="TextBox 360"/>
            <p:cNvSpPr txBox="1"/>
            <p:nvPr/>
          </p:nvSpPr>
          <p:spPr>
            <a:xfrm>
              <a:off x="5715000" y="1533763"/>
              <a:ext cx="94488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Wisdom</a:t>
              </a:r>
              <a:endParaRPr lang="en-US" sz="1500" b="1" dirty="0">
                <a:solidFill>
                  <a:schemeClr val="bg1"/>
                </a:solidFill>
              </a:endParaRPr>
            </a:p>
          </p:txBody>
        </p:sp>
      </p:grpSp>
      <p:grpSp>
        <p:nvGrpSpPr>
          <p:cNvPr id="387" name="Group 386"/>
          <p:cNvGrpSpPr/>
          <p:nvPr/>
        </p:nvGrpSpPr>
        <p:grpSpPr>
          <a:xfrm>
            <a:off x="701040" y="2295763"/>
            <a:ext cx="1143000" cy="1524000"/>
            <a:chOff x="685800" y="2295763"/>
            <a:chExt cx="1143000" cy="1524000"/>
          </a:xfrm>
        </p:grpSpPr>
        <p:grpSp>
          <p:nvGrpSpPr>
            <p:cNvPr id="352" name="Group 351"/>
            <p:cNvGrpSpPr/>
            <p:nvPr/>
          </p:nvGrpSpPr>
          <p:grpSpPr>
            <a:xfrm>
              <a:off x="685800" y="2295763"/>
              <a:ext cx="1097280" cy="685800"/>
              <a:chOff x="685800" y="2438400"/>
              <a:chExt cx="1097280" cy="914400"/>
            </a:xfrm>
            <a:effectLst>
              <a:outerShdw blurRad="50800" dist="38100" dir="2700000" algn="tl" rotWithShape="0">
                <a:prstClr val="black">
                  <a:alpha val="40000"/>
                </a:prstClr>
              </a:outerShdw>
            </a:effectLst>
          </p:grpSpPr>
          <p:sp>
            <p:nvSpPr>
              <p:cNvPr id="270" name="Flowchart: Predefined Process 269"/>
              <p:cNvSpPr/>
              <p:nvPr/>
            </p:nvSpPr>
            <p:spPr>
              <a:xfrm>
                <a:off x="685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1" name="Flowchart: Predefined Process 270"/>
              <p:cNvSpPr/>
              <p:nvPr/>
            </p:nvSpPr>
            <p:spPr>
              <a:xfrm>
                <a:off x="914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2" name="Flowchart: Predefined Process 271"/>
              <p:cNvSpPr/>
              <p:nvPr/>
            </p:nvSpPr>
            <p:spPr>
              <a:xfrm>
                <a:off x="1143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3" name="Flowchart: Predefined Process 272"/>
              <p:cNvSpPr/>
              <p:nvPr/>
            </p:nvSpPr>
            <p:spPr>
              <a:xfrm>
                <a:off x="1371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4" name="Flowchart: Predefined Process 273"/>
              <p:cNvSpPr/>
              <p:nvPr/>
            </p:nvSpPr>
            <p:spPr>
              <a:xfrm>
                <a:off x="1600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grpSp>
        <p:sp>
          <p:nvSpPr>
            <p:cNvPr id="362" name="Rounded Rectangle 361"/>
            <p:cNvSpPr/>
            <p:nvPr/>
          </p:nvSpPr>
          <p:spPr>
            <a:xfrm>
              <a:off x="807720" y="3208674"/>
              <a:ext cx="91440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3" name="TextBox 362"/>
            <p:cNvSpPr txBox="1"/>
            <p:nvPr/>
          </p:nvSpPr>
          <p:spPr>
            <a:xfrm>
              <a:off x="731520" y="3172777"/>
              <a:ext cx="1097280" cy="61293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Major Prophets</a:t>
              </a:r>
              <a:endParaRPr lang="en-US" sz="1500" b="1" dirty="0">
                <a:solidFill>
                  <a:schemeClr val="bg1"/>
                </a:solidFill>
              </a:endParaRPr>
            </a:p>
          </p:txBody>
        </p:sp>
      </p:grpSp>
      <p:grpSp>
        <p:nvGrpSpPr>
          <p:cNvPr id="388" name="Group 387"/>
          <p:cNvGrpSpPr/>
          <p:nvPr/>
        </p:nvGrpSpPr>
        <p:grpSpPr>
          <a:xfrm>
            <a:off x="2301240" y="2295763"/>
            <a:ext cx="2727960" cy="1524000"/>
            <a:chOff x="2286000" y="2295763"/>
            <a:chExt cx="2727960" cy="1524000"/>
          </a:xfrm>
        </p:grpSpPr>
        <p:grpSp>
          <p:nvGrpSpPr>
            <p:cNvPr id="353" name="Group 352"/>
            <p:cNvGrpSpPr/>
            <p:nvPr/>
          </p:nvGrpSpPr>
          <p:grpSpPr>
            <a:xfrm>
              <a:off x="2286000" y="2295763"/>
              <a:ext cx="2727960" cy="685800"/>
              <a:chOff x="2286000" y="2438400"/>
              <a:chExt cx="2727960" cy="914400"/>
            </a:xfrm>
            <a:effectLst>
              <a:outerShdw blurRad="50800" dist="38100" dir="2700000" algn="tl" rotWithShape="0">
                <a:prstClr val="black">
                  <a:alpha val="40000"/>
                </a:prstClr>
              </a:outerShdw>
            </a:effectLst>
          </p:grpSpPr>
          <p:sp>
            <p:nvSpPr>
              <p:cNvPr id="321" name="Flowchart: Predefined Process 320"/>
              <p:cNvSpPr/>
              <p:nvPr/>
            </p:nvSpPr>
            <p:spPr>
              <a:xfrm>
                <a:off x="2286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2" name="Flowchart: Predefined Process 321"/>
              <p:cNvSpPr/>
              <p:nvPr/>
            </p:nvSpPr>
            <p:spPr>
              <a:xfrm>
                <a:off x="2514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3" name="Flowchart: Predefined Process 322"/>
              <p:cNvSpPr/>
              <p:nvPr/>
            </p:nvSpPr>
            <p:spPr>
              <a:xfrm>
                <a:off x="2743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4" name="Flowchart: Predefined Process 323"/>
              <p:cNvSpPr/>
              <p:nvPr/>
            </p:nvSpPr>
            <p:spPr>
              <a:xfrm>
                <a:off x="2971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5" name="Flowchart: Predefined Process 324"/>
              <p:cNvSpPr/>
              <p:nvPr/>
            </p:nvSpPr>
            <p:spPr>
              <a:xfrm>
                <a:off x="3200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6" name="Flowchart: Predefined Process 325"/>
              <p:cNvSpPr/>
              <p:nvPr/>
            </p:nvSpPr>
            <p:spPr>
              <a:xfrm>
                <a:off x="3429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7" name="Flowchart: Predefined Process 326"/>
              <p:cNvSpPr/>
              <p:nvPr/>
            </p:nvSpPr>
            <p:spPr>
              <a:xfrm>
                <a:off x="3657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8" name="Flowchart: Predefined Process 327"/>
              <p:cNvSpPr/>
              <p:nvPr/>
            </p:nvSpPr>
            <p:spPr>
              <a:xfrm>
                <a:off x="3886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9" name="Flowchart: Predefined Process 328"/>
              <p:cNvSpPr/>
              <p:nvPr/>
            </p:nvSpPr>
            <p:spPr>
              <a:xfrm>
                <a:off x="4114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0" name="Flowchart: Predefined Process 329"/>
              <p:cNvSpPr/>
              <p:nvPr/>
            </p:nvSpPr>
            <p:spPr>
              <a:xfrm>
                <a:off x="43738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1" name="Flowchart: Predefined Process 330"/>
              <p:cNvSpPr/>
              <p:nvPr/>
            </p:nvSpPr>
            <p:spPr>
              <a:xfrm>
                <a:off x="46024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2" name="Flowchart: Predefined Process 331"/>
              <p:cNvSpPr/>
              <p:nvPr/>
            </p:nvSpPr>
            <p:spPr>
              <a:xfrm>
                <a:off x="48310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grpSp>
        <p:sp>
          <p:nvSpPr>
            <p:cNvPr id="366" name="Rounded Rectangle 365"/>
            <p:cNvSpPr/>
            <p:nvPr/>
          </p:nvSpPr>
          <p:spPr>
            <a:xfrm>
              <a:off x="3169920" y="3208674"/>
              <a:ext cx="96012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7" name="TextBox 366"/>
            <p:cNvSpPr txBox="1"/>
            <p:nvPr/>
          </p:nvSpPr>
          <p:spPr>
            <a:xfrm>
              <a:off x="3108960" y="3172777"/>
              <a:ext cx="1082040" cy="61293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Minor Prophets</a:t>
              </a:r>
              <a:endParaRPr lang="en-US" sz="1500" b="1" dirty="0">
                <a:solidFill>
                  <a:schemeClr val="bg1"/>
                </a:solidFill>
              </a:endParaRPr>
            </a:p>
          </p:txBody>
        </p:sp>
      </p:grpSp>
      <p:grpSp>
        <p:nvGrpSpPr>
          <p:cNvPr id="389" name="Group 388"/>
          <p:cNvGrpSpPr/>
          <p:nvPr/>
        </p:nvGrpSpPr>
        <p:grpSpPr>
          <a:xfrm>
            <a:off x="701040" y="4581763"/>
            <a:ext cx="914400" cy="1280398"/>
            <a:chOff x="685800" y="4581763"/>
            <a:chExt cx="914400" cy="1280398"/>
          </a:xfrm>
        </p:grpSpPr>
        <p:grpSp>
          <p:nvGrpSpPr>
            <p:cNvPr id="354" name="Group 353"/>
            <p:cNvGrpSpPr/>
            <p:nvPr/>
          </p:nvGrpSpPr>
          <p:grpSpPr>
            <a:xfrm>
              <a:off x="685800" y="4581763"/>
              <a:ext cx="868680" cy="685800"/>
              <a:chOff x="685800" y="4419600"/>
              <a:chExt cx="868680" cy="914400"/>
            </a:xfrm>
            <a:effectLst>
              <a:outerShdw blurRad="50800" dist="38100" dir="2700000" algn="tl" rotWithShape="0">
                <a:prstClr val="black">
                  <a:alpha val="40000"/>
                </a:prstClr>
              </a:outerShdw>
            </a:effectLst>
          </p:grpSpPr>
          <p:sp>
            <p:nvSpPr>
              <p:cNvPr id="287" name="Flowchart: Predefined Process 286"/>
              <p:cNvSpPr/>
              <p:nvPr/>
            </p:nvSpPr>
            <p:spPr>
              <a:xfrm>
                <a:off x="685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88" name="Flowchart: Predefined Process 287"/>
              <p:cNvSpPr/>
              <p:nvPr/>
            </p:nvSpPr>
            <p:spPr>
              <a:xfrm>
                <a:off x="914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89" name="Flowchart: Predefined Process 288"/>
              <p:cNvSpPr/>
              <p:nvPr/>
            </p:nvSpPr>
            <p:spPr>
              <a:xfrm>
                <a:off x="1143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0" name="Flowchart: Predefined Process 289"/>
              <p:cNvSpPr/>
              <p:nvPr/>
            </p:nvSpPr>
            <p:spPr>
              <a:xfrm>
                <a:off x="1371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grpSp>
        <p:sp>
          <p:nvSpPr>
            <p:cNvPr id="368" name="Rounded Rectangle 367"/>
            <p:cNvSpPr/>
            <p:nvPr/>
          </p:nvSpPr>
          <p:spPr>
            <a:xfrm>
              <a:off x="701040" y="5492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b="1"/>
            </a:p>
          </p:txBody>
        </p:sp>
        <p:sp>
          <p:nvSpPr>
            <p:cNvPr id="369" name="TextBox 368"/>
            <p:cNvSpPr txBox="1"/>
            <p:nvPr/>
          </p:nvSpPr>
          <p:spPr>
            <a:xfrm>
              <a:off x="685800" y="5492829"/>
              <a:ext cx="9144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Gospels</a:t>
              </a:r>
              <a:endParaRPr lang="en-US" sz="1500" b="1" dirty="0">
                <a:solidFill>
                  <a:schemeClr val="bg1"/>
                </a:solidFill>
              </a:endParaRPr>
            </a:p>
          </p:txBody>
        </p:sp>
      </p:grpSp>
      <p:grpSp>
        <p:nvGrpSpPr>
          <p:cNvPr id="390" name="Group 389"/>
          <p:cNvGrpSpPr/>
          <p:nvPr/>
        </p:nvGrpSpPr>
        <p:grpSpPr>
          <a:xfrm>
            <a:off x="1844040" y="4581763"/>
            <a:ext cx="655320" cy="1278434"/>
            <a:chOff x="1905000" y="4581763"/>
            <a:chExt cx="655320" cy="1278434"/>
          </a:xfrm>
        </p:grpSpPr>
        <p:sp>
          <p:nvSpPr>
            <p:cNvPr id="291" name="Flowchart: Predefined Process 290"/>
            <p:cNvSpPr/>
            <p:nvPr/>
          </p:nvSpPr>
          <p:spPr>
            <a:xfrm>
              <a:off x="21031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70" name="Rounded Rectangle 369"/>
            <p:cNvSpPr/>
            <p:nvPr/>
          </p:nvSpPr>
          <p:spPr>
            <a:xfrm>
              <a:off x="1950720" y="5486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1" name="TextBox 370"/>
            <p:cNvSpPr txBox="1"/>
            <p:nvPr/>
          </p:nvSpPr>
          <p:spPr>
            <a:xfrm>
              <a:off x="1905000" y="5486400"/>
              <a:ext cx="6553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Acts</a:t>
              </a:r>
              <a:endParaRPr lang="en-US" sz="1500" b="1" dirty="0">
                <a:solidFill>
                  <a:schemeClr val="bg1"/>
                </a:solidFill>
              </a:endParaRPr>
            </a:p>
          </p:txBody>
        </p:sp>
      </p:grpSp>
      <p:grpSp>
        <p:nvGrpSpPr>
          <p:cNvPr id="391" name="Group 390"/>
          <p:cNvGrpSpPr/>
          <p:nvPr/>
        </p:nvGrpSpPr>
        <p:grpSpPr>
          <a:xfrm>
            <a:off x="2758440" y="4581763"/>
            <a:ext cx="4739640" cy="1285637"/>
            <a:chOff x="2834640" y="4581763"/>
            <a:chExt cx="4739640" cy="1285637"/>
          </a:xfrm>
        </p:grpSpPr>
        <p:grpSp>
          <p:nvGrpSpPr>
            <p:cNvPr id="355" name="Group 354"/>
            <p:cNvGrpSpPr/>
            <p:nvPr/>
          </p:nvGrpSpPr>
          <p:grpSpPr>
            <a:xfrm>
              <a:off x="2834640" y="4581763"/>
              <a:ext cx="4739640" cy="685800"/>
              <a:chOff x="2834640" y="4419600"/>
              <a:chExt cx="4739640" cy="914400"/>
            </a:xfrm>
            <a:effectLst>
              <a:outerShdw blurRad="50800" dist="38100" dir="2700000" algn="tl" rotWithShape="0">
                <a:prstClr val="black">
                  <a:alpha val="40000"/>
                </a:prstClr>
              </a:outerShdw>
            </a:effectLst>
          </p:grpSpPr>
          <p:sp>
            <p:nvSpPr>
              <p:cNvPr id="292" name="Flowchart: Predefined Process 291"/>
              <p:cNvSpPr/>
              <p:nvPr/>
            </p:nvSpPr>
            <p:spPr>
              <a:xfrm>
                <a:off x="28346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3" name="Flowchart: Predefined Process 292"/>
              <p:cNvSpPr/>
              <p:nvPr/>
            </p:nvSpPr>
            <p:spPr>
              <a:xfrm>
                <a:off x="30632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4" name="Flowchart: Predefined Process 293"/>
              <p:cNvSpPr/>
              <p:nvPr/>
            </p:nvSpPr>
            <p:spPr>
              <a:xfrm>
                <a:off x="32918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5" name="Flowchart: Predefined Process 294"/>
              <p:cNvSpPr/>
              <p:nvPr/>
            </p:nvSpPr>
            <p:spPr>
              <a:xfrm>
                <a:off x="35204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6" name="Flowchart: Predefined Process 295"/>
              <p:cNvSpPr/>
              <p:nvPr/>
            </p:nvSpPr>
            <p:spPr>
              <a:xfrm>
                <a:off x="37490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3" name="Flowchart: Predefined Process 332"/>
              <p:cNvSpPr/>
              <p:nvPr/>
            </p:nvSpPr>
            <p:spPr>
              <a:xfrm>
                <a:off x="3962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4" name="Flowchart: Predefined Process 333"/>
              <p:cNvSpPr/>
              <p:nvPr/>
            </p:nvSpPr>
            <p:spPr>
              <a:xfrm>
                <a:off x="4191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5" name="Flowchart: Predefined Process 334"/>
              <p:cNvSpPr/>
              <p:nvPr/>
            </p:nvSpPr>
            <p:spPr>
              <a:xfrm>
                <a:off x="4419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6" name="Flowchart: Predefined Process 335"/>
              <p:cNvSpPr/>
              <p:nvPr/>
            </p:nvSpPr>
            <p:spPr>
              <a:xfrm>
                <a:off x="4648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7" name="Flowchart: Predefined Process 336"/>
              <p:cNvSpPr/>
              <p:nvPr/>
            </p:nvSpPr>
            <p:spPr>
              <a:xfrm>
                <a:off x="4876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8" name="Flowchart: Predefined Process 337"/>
              <p:cNvSpPr/>
              <p:nvPr/>
            </p:nvSpPr>
            <p:spPr>
              <a:xfrm>
                <a:off x="5105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9" name="Flowchart: Predefined Process 338"/>
              <p:cNvSpPr/>
              <p:nvPr/>
            </p:nvSpPr>
            <p:spPr>
              <a:xfrm>
                <a:off x="5334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0" name="Flowchart: Predefined Process 339"/>
              <p:cNvSpPr/>
              <p:nvPr/>
            </p:nvSpPr>
            <p:spPr>
              <a:xfrm>
                <a:off x="5562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1" name="Flowchart: Predefined Process 340"/>
              <p:cNvSpPr/>
              <p:nvPr/>
            </p:nvSpPr>
            <p:spPr>
              <a:xfrm>
                <a:off x="5791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2" name="Flowchart: Predefined Process 341"/>
              <p:cNvSpPr/>
              <p:nvPr/>
            </p:nvSpPr>
            <p:spPr>
              <a:xfrm>
                <a:off x="6019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3" name="Flowchart: Predefined Process 342"/>
              <p:cNvSpPr/>
              <p:nvPr/>
            </p:nvSpPr>
            <p:spPr>
              <a:xfrm>
                <a:off x="6248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4" name="Flowchart: Predefined Process 343"/>
              <p:cNvSpPr/>
              <p:nvPr/>
            </p:nvSpPr>
            <p:spPr>
              <a:xfrm>
                <a:off x="6477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5" name="Flowchart: Predefined Process 344"/>
              <p:cNvSpPr/>
              <p:nvPr/>
            </p:nvSpPr>
            <p:spPr>
              <a:xfrm>
                <a:off x="6705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6" name="Flowchart: Predefined Process 345"/>
              <p:cNvSpPr/>
              <p:nvPr/>
            </p:nvSpPr>
            <p:spPr>
              <a:xfrm>
                <a:off x="6934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7" name="Flowchart: Predefined Process 346"/>
              <p:cNvSpPr/>
              <p:nvPr/>
            </p:nvSpPr>
            <p:spPr>
              <a:xfrm>
                <a:off x="7162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8" name="Flowchart: Predefined Process 347"/>
              <p:cNvSpPr/>
              <p:nvPr/>
            </p:nvSpPr>
            <p:spPr>
              <a:xfrm>
                <a:off x="7391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grpSp>
        <p:sp>
          <p:nvSpPr>
            <p:cNvPr id="372" name="Rounded Rectangle 371"/>
            <p:cNvSpPr/>
            <p:nvPr/>
          </p:nvSpPr>
          <p:spPr>
            <a:xfrm>
              <a:off x="4831080" y="5493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3" name="TextBox 372"/>
            <p:cNvSpPr txBox="1"/>
            <p:nvPr/>
          </p:nvSpPr>
          <p:spPr>
            <a:xfrm>
              <a:off x="4831080" y="5486400"/>
              <a:ext cx="8077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Letters</a:t>
              </a:r>
              <a:endParaRPr lang="en-US" sz="1500" b="1" dirty="0">
                <a:solidFill>
                  <a:schemeClr val="bg1"/>
                </a:solidFill>
              </a:endParaRPr>
            </a:p>
          </p:txBody>
        </p:sp>
      </p:grpSp>
      <p:grpSp>
        <p:nvGrpSpPr>
          <p:cNvPr id="392" name="Group 391"/>
          <p:cNvGrpSpPr/>
          <p:nvPr/>
        </p:nvGrpSpPr>
        <p:grpSpPr>
          <a:xfrm>
            <a:off x="7772400" y="4581763"/>
            <a:ext cx="609600" cy="1285637"/>
            <a:chOff x="7924800" y="4581763"/>
            <a:chExt cx="609600" cy="1285637"/>
          </a:xfrm>
        </p:grpSpPr>
        <p:sp>
          <p:nvSpPr>
            <p:cNvPr id="313" name="Flowchart: Predefined Process 312"/>
            <p:cNvSpPr/>
            <p:nvPr/>
          </p:nvSpPr>
          <p:spPr>
            <a:xfrm>
              <a:off x="81229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74" name="Rounded Rectangle 373"/>
            <p:cNvSpPr/>
            <p:nvPr/>
          </p:nvSpPr>
          <p:spPr>
            <a:xfrm>
              <a:off x="7924800" y="5493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5" name="TextBox 374"/>
            <p:cNvSpPr txBox="1"/>
            <p:nvPr/>
          </p:nvSpPr>
          <p:spPr>
            <a:xfrm>
              <a:off x="7924800" y="5493603"/>
              <a:ext cx="6096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Rev</a:t>
              </a:r>
              <a:endParaRPr lang="en-US" sz="1500" b="1" dirty="0">
                <a:solidFill>
                  <a:schemeClr val="bg1"/>
                </a:solidFill>
              </a:endParaRPr>
            </a:p>
          </p:txBody>
        </p:sp>
      </p:grpSp>
      <p:grpSp>
        <p:nvGrpSpPr>
          <p:cNvPr id="393" name="Group 392"/>
          <p:cNvGrpSpPr/>
          <p:nvPr/>
        </p:nvGrpSpPr>
        <p:grpSpPr>
          <a:xfrm>
            <a:off x="5943600" y="2448163"/>
            <a:ext cx="2377440" cy="1600200"/>
            <a:chOff x="5928360" y="2448163"/>
            <a:chExt cx="2377440" cy="1600200"/>
          </a:xfrm>
        </p:grpSpPr>
        <p:sp>
          <p:nvSpPr>
            <p:cNvPr id="376" name="Rectangle 375"/>
            <p:cNvSpPr/>
            <p:nvPr/>
          </p:nvSpPr>
          <p:spPr>
            <a:xfrm>
              <a:off x="5928360" y="2448163"/>
              <a:ext cx="2377440" cy="1600200"/>
            </a:xfrm>
            <a:prstGeom prst="rect">
              <a:avLst/>
            </a:prstGeom>
            <a:solidFill>
              <a:schemeClr val="bg1"/>
            </a:solidFill>
            <a:ln w="31750" cmpd="thickThi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cmpd="thickThin">
                  <a:solidFill>
                    <a:schemeClr val="tx1"/>
                  </a:solidFill>
                </a:ln>
              </a:endParaRPr>
            </a:p>
          </p:txBody>
        </p:sp>
        <p:sp>
          <p:nvSpPr>
            <p:cNvPr id="377" name="TextBox 376"/>
            <p:cNvSpPr txBox="1"/>
            <p:nvPr/>
          </p:nvSpPr>
          <p:spPr>
            <a:xfrm>
              <a:off x="6019800" y="2555647"/>
              <a:ext cx="2118360" cy="1354217"/>
            </a:xfrm>
            <a:prstGeom prst="rect">
              <a:avLst/>
            </a:prstGeom>
            <a:noFill/>
            <a:effectLst/>
          </p:spPr>
          <p:txBody>
            <a:bodyPr wrap="square" rtlCol="0">
              <a:spAutoFit/>
            </a:bodyPr>
            <a:lstStyle/>
            <a:p>
              <a:pPr algn="r">
                <a:lnSpc>
                  <a:spcPct val="150000"/>
                </a:lnSpc>
              </a:pPr>
              <a:r>
                <a:rPr lang="en-US" sz="1600" b="1" dirty="0" smtClean="0"/>
                <a:t>Old Testament – 39 </a:t>
              </a:r>
            </a:p>
            <a:p>
              <a:pPr algn="r">
                <a:lnSpc>
                  <a:spcPct val="150000"/>
                </a:lnSpc>
              </a:pPr>
              <a:r>
                <a:rPr lang="en-US" sz="1600" b="1" dirty="0" smtClean="0"/>
                <a:t>New Testament – 27</a:t>
              </a:r>
            </a:p>
            <a:p>
              <a:pPr algn="r">
                <a:lnSpc>
                  <a:spcPct val="150000"/>
                </a:lnSpc>
                <a:spcBef>
                  <a:spcPts val="1200"/>
                </a:spcBef>
              </a:pPr>
              <a:r>
                <a:rPr lang="en-US" sz="1600" b="1" dirty="0" smtClean="0"/>
                <a:t>Total – 66 </a:t>
              </a:r>
            </a:p>
          </p:txBody>
        </p:sp>
        <p:cxnSp>
          <p:nvCxnSpPr>
            <p:cNvPr id="379" name="Straight Connector 378"/>
            <p:cNvCxnSpPr/>
            <p:nvPr/>
          </p:nvCxnSpPr>
          <p:spPr>
            <a:xfrm>
              <a:off x="6202680" y="3438763"/>
              <a:ext cx="184404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106" name="Flowchart: Predefined Process 105"/>
          <p:cNvSpPr/>
          <p:nvPr/>
        </p:nvSpPr>
        <p:spPr>
          <a:xfrm>
            <a:off x="1615440" y="2057400"/>
            <a:ext cx="274320" cy="1143000"/>
          </a:xfrm>
          <a:prstGeom prst="flowChartPredefinedProcess">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107" name="TextBox 106"/>
          <p:cNvSpPr txBox="1"/>
          <p:nvPr/>
        </p:nvSpPr>
        <p:spPr>
          <a:xfrm>
            <a:off x="1676400" y="228600"/>
            <a:ext cx="1577340" cy="526564"/>
          </a:xfrm>
          <a:prstGeom prst="wedgeEllipseCallout">
            <a:avLst>
              <a:gd name="adj1" fmla="val -37579"/>
              <a:gd name="adj2" fmla="val 296427"/>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2600" b="1" dirty="0" smtClean="0">
                <a:solidFill>
                  <a:schemeClr val="bg1"/>
                </a:solidFill>
                <a:effectLst>
                  <a:outerShdw blurRad="38100" dist="38100" dir="2700000" algn="tl">
                    <a:srgbClr val="000000">
                      <a:alpha val="43137"/>
                    </a:srgbClr>
                  </a:outerShdw>
                </a:effectLst>
              </a:rPr>
              <a:t>Daniel</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0780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fade">
                                      <p:cBhvr>
                                        <p:cTn id="17" dur="500"/>
                                        <p:tgtEl>
                                          <p:spTgt spid="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500"/>
                                        <p:tgtEl>
                                          <p:spTgt spid="387"/>
                                        </p:tgtEl>
                                      </p:cBhvr>
                                    </p:animEffect>
                                  </p:childTnLst>
                                </p:cTn>
                              </p:par>
                              <p:par>
                                <p:cTn id="23" presetID="10" presetClass="entr" presetSubtype="0" fill="hold" nodeType="withEffect">
                                  <p:stCondLst>
                                    <p:cond delay="0"/>
                                  </p:stCondLst>
                                  <p:childTnLst>
                                    <p:set>
                                      <p:cBhvr>
                                        <p:cTn id="24" dur="1" fill="hold">
                                          <p:stCondLst>
                                            <p:cond delay="0"/>
                                          </p:stCondLst>
                                        </p:cTn>
                                        <p:tgtEl>
                                          <p:spTgt spid="388"/>
                                        </p:tgtEl>
                                        <p:attrNameLst>
                                          <p:attrName>style.visibility</p:attrName>
                                        </p:attrNameLst>
                                      </p:cBhvr>
                                      <p:to>
                                        <p:strVal val="visible"/>
                                      </p:to>
                                    </p:set>
                                    <p:animEffect transition="in" filter="fade">
                                      <p:cBhvr>
                                        <p:cTn id="25" dur="500"/>
                                        <p:tgtEl>
                                          <p:spTgt spid="3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9"/>
                                        </p:tgtEl>
                                        <p:attrNameLst>
                                          <p:attrName>style.visibility</p:attrName>
                                        </p:attrNameLst>
                                      </p:cBhvr>
                                      <p:to>
                                        <p:strVal val="visible"/>
                                      </p:to>
                                    </p:set>
                                    <p:animEffect transition="in" filter="fade">
                                      <p:cBhvr>
                                        <p:cTn id="30" dur="500"/>
                                        <p:tgtEl>
                                          <p:spTgt spid="38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0"/>
                                        </p:tgtEl>
                                        <p:attrNameLst>
                                          <p:attrName>style.visibility</p:attrName>
                                        </p:attrNameLst>
                                      </p:cBhvr>
                                      <p:to>
                                        <p:strVal val="visible"/>
                                      </p:to>
                                    </p:set>
                                    <p:animEffect transition="in" filter="fade">
                                      <p:cBhvr>
                                        <p:cTn id="35" dur="500"/>
                                        <p:tgtEl>
                                          <p:spTgt spid="39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1"/>
                                        </p:tgtEl>
                                        <p:attrNameLst>
                                          <p:attrName>style.visibility</p:attrName>
                                        </p:attrNameLst>
                                      </p:cBhvr>
                                      <p:to>
                                        <p:strVal val="visible"/>
                                      </p:to>
                                    </p:set>
                                    <p:animEffect transition="in" filter="fade">
                                      <p:cBhvr>
                                        <p:cTn id="40" dur="500"/>
                                        <p:tgtEl>
                                          <p:spTgt spid="39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2"/>
                                        </p:tgtEl>
                                        <p:attrNameLst>
                                          <p:attrName>style.visibility</p:attrName>
                                        </p:attrNameLst>
                                      </p:cBhvr>
                                      <p:to>
                                        <p:strVal val="visible"/>
                                      </p:to>
                                    </p:set>
                                    <p:animEffect transition="in" filter="fade">
                                      <p:cBhvr>
                                        <p:cTn id="45" dur="500"/>
                                        <p:tgtEl>
                                          <p:spTgt spid="39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93"/>
                                        </p:tgtEl>
                                        <p:attrNameLst>
                                          <p:attrName>style.visibility</p:attrName>
                                        </p:attrNameLst>
                                      </p:cBhvr>
                                      <p:to>
                                        <p:strVal val="visible"/>
                                      </p:to>
                                    </p:set>
                                    <p:animEffect transition="in" filter="fade">
                                      <p:cBhvr>
                                        <p:cTn id="50" dur="500"/>
                                        <p:tgtEl>
                                          <p:spTgt spid="39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500" fill="hold"/>
                                        <p:tgtEl>
                                          <p:spTgt spid="106"/>
                                        </p:tgtEl>
                                        <p:attrNameLst>
                                          <p:attrName>ppt_w</p:attrName>
                                        </p:attrNameLst>
                                      </p:cBhvr>
                                      <p:tavLst>
                                        <p:tav tm="0">
                                          <p:val>
                                            <p:fltVal val="0"/>
                                          </p:val>
                                        </p:tav>
                                        <p:tav tm="100000">
                                          <p:val>
                                            <p:strVal val="#ppt_w"/>
                                          </p:val>
                                        </p:tav>
                                      </p:tavLst>
                                    </p:anim>
                                    <p:anim calcmode="lin" valueType="num">
                                      <p:cBhvr>
                                        <p:cTn id="56" dur="500" fill="hold"/>
                                        <p:tgtEl>
                                          <p:spTgt spid="106"/>
                                        </p:tgtEl>
                                        <p:attrNameLst>
                                          <p:attrName>ppt_h</p:attrName>
                                        </p:attrNameLst>
                                      </p:cBhvr>
                                      <p:tavLst>
                                        <p:tav tm="0">
                                          <p:val>
                                            <p:fltVal val="0"/>
                                          </p:val>
                                        </p:tav>
                                        <p:tav tm="100000">
                                          <p:val>
                                            <p:strVal val="#ppt_h"/>
                                          </p:val>
                                        </p:tav>
                                      </p:tavLst>
                                    </p:anim>
                                    <p:animEffect transition="in" filter="fade">
                                      <p:cBhvr>
                                        <p:cTn id="57" dur="500"/>
                                        <p:tgtEl>
                                          <p:spTgt spid="106"/>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 y="4092992"/>
            <a:ext cx="8839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505200" y="2264192"/>
            <a:ext cx="1066800" cy="1905000"/>
            <a:chOff x="3505200" y="2971800"/>
            <a:chExt cx="1066800" cy="1905000"/>
          </a:xfrm>
        </p:grpSpPr>
        <p:grpSp>
          <p:nvGrpSpPr>
            <p:cNvPr id="28" name="Group 27"/>
            <p:cNvGrpSpPr/>
            <p:nvPr/>
          </p:nvGrpSpPr>
          <p:grpSpPr>
            <a:xfrm>
              <a:off x="3505200" y="2971800"/>
              <a:ext cx="1066800" cy="685800"/>
              <a:chOff x="685800" y="914400"/>
              <a:chExt cx="1371600" cy="737176"/>
            </a:xfrm>
          </p:grpSpPr>
          <p:sp>
            <p:nvSpPr>
              <p:cNvPr id="35" name="Rectangle 34"/>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8" name="TextBox 37"/>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The</a:t>
                </a:r>
              </a:p>
              <a:p>
                <a:pPr algn="ctr"/>
                <a:r>
                  <a:rPr lang="en-US" sz="1600" b="1" dirty="0" smtClean="0">
                    <a:solidFill>
                      <a:schemeClr val="bg1"/>
                    </a:solidFill>
                  </a:rPr>
                  <a:t>Judges</a:t>
                </a:r>
                <a:endParaRPr lang="en-US" sz="1600" b="1" dirty="0">
                  <a:solidFill>
                    <a:schemeClr val="bg1"/>
                  </a:solidFill>
                </a:endParaRPr>
              </a:p>
            </p:txBody>
          </p:sp>
        </p:grpSp>
        <p:sp>
          <p:nvSpPr>
            <p:cNvPr id="30" name="Line 9"/>
            <p:cNvSpPr>
              <a:spLocks noChangeShapeType="1"/>
            </p:cNvSpPr>
            <p:nvPr/>
          </p:nvSpPr>
          <p:spPr bwMode="auto">
            <a:xfrm>
              <a:off x="40386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34" name="Oval 10"/>
            <p:cNvSpPr>
              <a:spLocks noChangeArrowheads="1"/>
            </p:cNvSpPr>
            <p:nvPr/>
          </p:nvSpPr>
          <p:spPr bwMode="auto">
            <a:xfrm>
              <a:off x="39624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4" name="Group 13"/>
          <p:cNvGrpSpPr/>
          <p:nvPr/>
        </p:nvGrpSpPr>
        <p:grpSpPr>
          <a:xfrm>
            <a:off x="304800" y="1121192"/>
            <a:ext cx="1066800" cy="3048000"/>
            <a:chOff x="304800" y="1828800"/>
            <a:chExt cx="1066800" cy="3048000"/>
          </a:xfrm>
        </p:grpSpPr>
        <p:grpSp>
          <p:nvGrpSpPr>
            <p:cNvPr id="40" name="Group 39"/>
            <p:cNvGrpSpPr/>
            <p:nvPr/>
          </p:nvGrpSpPr>
          <p:grpSpPr>
            <a:xfrm>
              <a:off x="304800" y="1828800"/>
              <a:ext cx="1066800" cy="685800"/>
              <a:chOff x="685800" y="914400"/>
              <a:chExt cx="1371600" cy="737176"/>
            </a:xfrm>
          </p:grpSpPr>
          <p:sp>
            <p:nvSpPr>
              <p:cNvPr id="44" name="Rectangle 43"/>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 name="TextBox 44"/>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Creation &amp; Fall</a:t>
                </a:r>
                <a:endParaRPr lang="en-US" sz="1600" b="1" dirty="0">
                  <a:solidFill>
                    <a:schemeClr val="bg1"/>
                  </a:solidFill>
                </a:endParaRPr>
              </a:p>
            </p:txBody>
          </p:sp>
        </p:grpSp>
        <p:sp>
          <p:nvSpPr>
            <p:cNvPr id="42" name="Line 9"/>
            <p:cNvSpPr>
              <a:spLocks noChangeShapeType="1"/>
            </p:cNvSpPr>
            <p:nvPr/>
          </p:nvSpPr>
          <p:spPr bwMode="auto">
            <a:xfrm>
              <a:off x="8382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43" name="Oval 10"/>
            <p:cNvSpPr>
              <a:spLocks noChangeArrowheads="1"/>
            </p:cNvSpPr>
            <p:nvPr/>
          </p:nvSpPr>
          <p:spPr bwMode="auto">
            <a:xfrm>
              <a:off x="762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5" name="Group 14"/>
          <p:cNvGrpSpPr/>
          <p:nvPr/>
        </p:nvGrpSpPr>
        <p:grpSpPr>
          <a:xfrm>
            <a:off x="1371600" y="2264192"/>
            <a:ext cx="1066800" cy="1905000"/>
            <a:chOff x="1371600" y="2971800"/>
            <a:chExt cx="1066800" cy="1905000"/>
          </a:xfrm>
        </p:grpSpPr>
        <p:grpSp>
          <p:nvGrpSpPr>
            <p:cNvPr id="47" name="Group 46"/>
            <p:cNvGrpSpPr/>
            <p:nvPr/>
          </p:nvGrpSpPr>
          <p:grpSpPr>
            <a:xfrm>
              <a:off x="1371600" y="2971800"/>
              <a:ext cx="1066800" cy="685800"/>
              <a:chOff x="685800" y="914400"/>
              <a:chExt cx="1371600" cy="737176"/>
            </a:xfrm>
          </p:grpSpPr>
          <p:sp>
            <p:nvSpPr>
              <p:cNvPr id="51" name="Rectangle 5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2" name="TextBox 51"/>
              <p:cNvSpPr txBox="1"/>
              <p:nvPr/>
            </p:nvSpPr>
            <p:spPr>
              <a:xfrm>
                <a:off x="685800" y="965776"/>
                <a:ext cx="1371600" cy="595500"/>
              </a:xfrm>
              <a:prstGeom prst="rect">
                <a:avLst/>
              </a:prstGeom>
              <a:noFill/>
              <a:ln>
                <a:noFill/>
                <a:prstDash val="solid"/>
              </a:ln>
            </p:spPr>
            <p:txBody>
              <a:bodyPr wrap="square" rtlCol="0">
                <a:spAutoFit/>
              </a:bodyPr>
              <a:lstStyle/>
              <a:p>
                <a:pPr algn="ctr"/>
                <a:r>
                  <a:rPr lang="en-US" sz="1500" b="1" dirty="0" smtClean="0">
                    <a:solidFill>
                      <a:schemeClr val="bg1"/>
                    </a:solidFill>
                  </a:rPr>
                  <a:t>The Patriarchs</a:t>
                </a:r>
                <a:endParaRPr lang="en-US" sz="1500" b="1" dirty="0">
                  <a:solidFill>
                    <a:schemeClr val="bg1"/>
                  </a:solidFill>
                </a:endParaRPr>
              </a:p>
            </p:txBody>
          </p:sp>
        </p:grpSp>
        <p:sp>
          <p:nvSpPr>
            <p:cNvPr id="49" name="Line 9"/>
            <p:cNvSpPr>
              <a:spLocks noChangeShapeType="1"/>
            </p:cNvSpPr>
            <p:nvPr/>
          </p:nvSpPr>
          <p:spPr bwMode="auto">
            <a:xfrm>
              <a:off x="19050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50" name="Oval 10"/>
            <p:cNvSpPr>
              <a:spLocks noChangeArrowheads="1"/>
            </p:cNvSpPr>
            <p:nvPr/>
          </p:nvSpPr>
          <p:spPr bwMode="auto">
            <a:xfrm>
              <a:off x="18288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6" name="Group 15"/>
          <p:cNvGrpSpPr/>
          <p:nvPr/>
        </p:nvGrpSpPr>
        <p:grpSpPr>
          <a:xfrm>
            <a:off x="2438400" y="1121192"/>
            <a:ext cx="1066800" cy="3048000"/>
            <a:chOff x="2438400" y="1828800"/>
            <a:chExt cx="1066800" cy="3048000"/>
          </a:xfrm>
        </p:grpSpPr>
        <p:grpSp>
          <p:nvGrpSpPr>
            <p:cNvPr id="54" name="Group 53"/>
            <p:cNvGrpSpPr/>
            <p:nvPr/>
          </p:nvGrpSpPr>
          <p:grpSpPr>
            <a:xfrm>
              <a:off x="2438400" y="1828800"/>
              <a:ext cx="1066800" cy="685800"/>
              <a:chOff x="685800" y="914400"/>
              <a:chExt cx="1371600" cy="737176"/>
            </a:xfrm>
          </p:grpSpPr>
          <p:sp>
            <p:nvSpPr>
              <p:cNvPr id="58" name="Rectangle 5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9" name="TextBox 58"/>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Exodus &amp; Conquest</a:t>
                </a:r>
                <a:endParaRPr lang="en-US" sz="1600" b="1" dirty="0">
                  <a:solidFill>
                    <a:schemeClr val="bg1"/>
                  </a:solidFill>
                </a:endParaRPr>
              </a:p>
            </p:txBody>
          </p:sp>
        </p:grpSp>
        <p:sp>
          <p:nvSpPr>
            <p:cNvPr id="56" name="Line 9"/>
            <p:cNvSpPr>
              <a:spLocks noChangeShapeType="1"/>
            </p:cNvSpPr>
            <p:nvPr/>
          </p:nvSpPr>
          <p:spPr bwMode="auto">
            <a:xfrm>
              <a:off x="29718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57" name="Oval 10"/>
            <p:cNvSpPr>
              <a:spLocks noChangeArrowheads="1"/>
            </p:cNvSpPr>
            <p:nvPr/>
          </p:nvSpPr>
          <p:spPr bwMode="auto">
            <a:xfrm>
              <a:off x="28956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3" name="Group 12"/>
          <p:cNvGrpSpPr/>
          <p:nvPr/>
        </p:nvGrpSpPr>
        <p:grpSpPr>
          <a:xfrm>
            <a:off x="7391400" y="3445292"/>
            <a:ext cx="457200" cy="647700"/>
            <a:chOff x="7467600" y="3619500"/>
            <a:chExt cx="457200" cy="647700"/>
          </a:xfrm>
        </p:grpSpPr>
        <p:cxnSp>
          <p:nvCxnSpPr>
            <p:cNvPr id="33" name="Straight Connector 32"/>
            <p:cNvCxnSpPr/>
            <p:nvPr/>
          </p:nvCxnSpPr>
          <p:spPr>
            <a:xfrm>
              <a:off x="7696200" y="3619500"/>
              <a:ext cx="0" cy="6477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67600" y="3810000"/>
              <a:ext cx="4572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772400" y="2264192"/>
            <a:ext cx="1066800" cy="1905000"/>
            <a:chOff x="7772400" y="2971800"/>
            <a:chExt cx="1066800" cy="1905000"/>
          </a:xfrm>
        </p:grpSpPr>
        <p:grpSp>
          <p:nvGrpSpPr>
            <p:cNvPr id="60" name="Group 59"/>
            <p:cNvGrpSpPr/>
            <p:nvPr/>
          </p:nvGrpSpPr>
          <p:grpSpPr>
            <a:xfrm>
              <a:off x="7772400" y="2971800"/>
              <a:ext cx="1066800" cy="685800"/>
              <a:chOff x="685800" y="914400"/>
              <a:chExt cx="1371600" cy="737176"/>
            </a:xfrm>
          </p:grpSpPr>
          <p:sp>
            <p:nvSpPr>
              <p:cNvPr id="64" name="Rectangle 63"/>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5" name="TextBox 64"/>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Early Church</a:t>
                </a:r>
                <a:endParaRPr lang="en-US" sz="1600" b="1" dirty="0">
                  <a:solidFill>
                    <a:schemeClr val="bg1"/>
                  </a:solidFill>
                </a:endParaRPr>
              </a:p>
            </p:txBody>
          </p:sp>
        </p:grpSp>
        <p:sp>
          <p:nvSpPr>
            <p:cNvPr id="62" name="Line 9"/>
            <p:cNvSpPr>
              <a:spLocks noChangeShapeType="1"/>
            </p:cNvSpPr>
            <p:nvPr/>
          </p:nvSpPr>
          <p:spPr bwMode="auto">
            <a:xfrm>
              <a:off x="83058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63" name="Oval 10"/>
            <p:cNvSpPr>
              <a:spLocks noChangeArrowheads="1"/>
            </p:cNvSpPr>
            <p:nvPr/>
          </p:nvSpPr>
          <p:spPr bwMode="auto">
            <a:xfrm>
              <a:off x="82296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8" name="Group 17"/>
          <p:cNvGrpSpPr/>
          <p:nvPr/>
        </p:nvGrpSpPr>
        <p:grpSpPr>
          <a:xfrm>
            <a:off x="4572000" y="1121192"/>
            <a:ext cx="1066800" cy="3048000"/>
            <a:chOff x="4572000" y="1828800"/>
            <a:chExt cx="1066800" cy="3048000"/>
          </a:xfrm>
        </p:grpSpPr>
        <p:grpSp>
          <p:nvGrpSpPr>
            <p:cNvPr id="67" name="Group 66"/>
            <p:cNvGrpSpPr/>
            <p:nvPr/>
          </p:nvGrpSpPr>
          <p:grpSpPr>
            <a:xfrm>
              <a:off x="4572000" y="1828800"/>
              <a:ext cx="1066800" cy="685800"/>
              <a:chOff x="685800" y="914400"/>
              <a:chExt cx="1371600" cy="737176"/>
            </a:xfrm>
          </p:grpSpPr>
          <p:sp>
            <p:nvSpPr>
              <p:cNvPr id="71" name="Rectangle 7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2" name="TextBox 71"/>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Kings &amp; Prophets</a:t>
                </a:r>
                <a:endParaRPr lang="en-US" sz="1600" b="1" dirty="0">
                  <a:solidFill>
                    <a:schemeClr val="bg1"/>
                  </a:solidFill>
                </a:endParaRPr>
              </a:p>
            </p:txBody>
          </p:sp>
        </p:grpSp>
        <p:sp>
          <p:nvSpPr>
            <p:cNvPr id="69" name="Line 9"/>
            <p:cNvSpPr>
              <a:spLocks noChangeShapeType="1"/>
            </p:cNvSpPr>
            <p:nvPr/>
          </p:nvSpPr>
          <p:spPr bwMode="auto">
            <a:xfrm>
              <a:off x="51054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70" name="Oval 10"/>
            <p:cNvSpPr>
              <a:spLocks noChangeArrowheads="1"/>
            </p:cNvSpPr>
            <p:nvPr/>
          </p:nvSpPr>
          <p:spPr bwMode="auto">
            <a:xfrm>
              <a:off x="50292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9" name="Group 18"/>
          <p:cNvGrpSpPr/>
          <p:nvPr/>
        </p:nvGrpSpPr>
        <p:grpSpPr>
          <a:xfrm>
            <a:off x="5638800" y="2264192"/>
            <a:ext cx="1066800" cy="1905000"/>
            <a:chOff x="5638800" y="2971800"/>
            <a:chExt cx="1066800" cy="1905000"/>
          </a:xfrm>
        </p:grpSpPr>
        <p:grpSp>
          <p:nvGrpSpPr>
            <p:cNvPr id="74" name="Group 73"/>
            <p:cNvGrpSpPr/>
            <p:nvPr/>
          </p:nvGrpSpPr>
          <p:grpSpPr>
            <a:xfrm>
              <a:off x="5638800" y="2971800"/>
              <a:ext cx="1066800" cy="685800"/>
              <a:chOff x="685800" y="914400"/>
              <a:chExt cx="1371600" cy="737176"/>
            </a:xfrm>
          </p:grpSpPr>
          <p:sp>
            <p:nvSpPr>
              <p:cNvPr id="78" name="Rectangle 7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9" name="TextBox 78"/>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Exile &amp; Return</a:t>
                </a:r>
                <a:endParaRPr lang="en-US" sz="1600" b="1" dirty="0">
                  <a:solidFill>
                    <a:schemeClr val="bg1"/>
                  </a:solidFill>
                </a:endParaRPr>
              </a:p>
            </p:txBody>
          </p:sp>
        </p:grpSp>
        <p:sp>
          <p:nvSpPr>
            <p:cNvPr id="76" name="Line 9"/>
            <p:cNvSpPr>
              <a:spLocks noChangeShapeType="1"/>
            </p:cNvSpPr>
            <p:nvPr/>
          </p:nvSpPr>
          <p:spPr bwMode="auto">
            <a:xfrm>
              <a:off x="61722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77" name="Oval 10"/>
            <p:cNvSpPr>
              <a:spLocks noChangeArrowheads="1"/>
            </p:cNvSpPr>
            <p:nvPr/>
          </p:nvSpPr>
          <p:spPr bwMode="auto">
            <a:xfrm>
              <a:off x="6096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20" name="Group 19"/>
          <p:cNvGrpSpPr/>
          <p:nvPr/>
        </p:nvGrpSpPr>
        <p:grpSpPr>
          <a:xfrm>
            <a:off x="6705600" y="1121192"/>
            <a:ext cx="1066800" cy="3048000"/>
            <a:chOff x="6705600" y="1828800"/>
            <a:chExt cx="1066800" cy="3048000"/>
          </a:xfrm>
        </p:grpSpPr>
        <p:grpSp>
          <p:nvGrpSpPr>
            <p:cNvPr id="81" name="Group 80"/>
            <p:cNvGrpSpPr/>
            <p:nvPr/>
          </p:nvGrpSpPr>
          <p:grpSpPr>
            <a:xfrm>
              <a:off x="6705600" y="1828800"/>
              <a:ext cx="1066800" cy="685800"/>
              <a:chOff x="685800" y="914400"/>
              <a:chExt cx="1371600" cy="737176"/>
            </a:xfrm>
          </p:grpSpPr>
          <p:sp>
            <p:nvSpPr>
              <p:cNvPr id="85" name="Rectangle 84"/>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6" name="TextBox 85"/>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Life of Jesus</a:t>
                </a:r>
                <a:endParaRPr lang="en-US" sz="1600" b="1" dirty="0">
                  <a:solidFill>
                    <a:schemeClr val="bg1"/>
                  </a:solidFill>
                </a:endParaRPr>
              </a:p>
            </p:txBody>
          </p:sp>
        </p:grpSp>
        <p:sp>
          <p:nvSpPr>
            <p:cNvPr id="83" name="Line 9"/>
            <p:cNvSpPr>
              <a:spLocks noChangeShapeType="1"/>
            </p:cNvSpPr>
            <p:nvPr/>
          </p:nvSpPr>
          <p:spPr bwMode="auto">
            <a:xfrm>
              <a:off x="72390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84" name="Oval 10"/>
            <p:cNvSpPr>
              <a:spLocks noChangeArrowheads="1"/>
            </p:cNvSpPr>
            <p:nvPr/>
          </p:nvSpPr>
          <p:spPr bwMode="auto">
            <a:xfrm>
              <a:off x="71628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sp>
        <p:nvSpPr>
          <p:cNvPr id="108" name="TextBox 107"/>
          <p:cNvSpPr txBox="1"/>
          <p:nvPr/>
        </p:nvSpPr>
        <p:spPr>
          <a:xfrm>
            <a:off x="5890260" y="381000"/>
            <a:ext cx="1577340" cy="526564"/>
          </a:xfrm>
          <a:prstGeom prst="wedgeEllipseCallout">
            <a:avLst>
              <a:gd name="adj1" fmla="val -37579"/>
              <a:gd name="adj2" fmla="val 296427"/>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2600" b="1" dirty="0" smtClean="0">
                <a:solidFill>
                  <a:schemeClr val="bg1"/>
                </a:solidFill>
                <a:effectLst>
                  <a:outerShdw blurRad="38100" dist="38100" dir="2700000" algn="tl">
                    <a:srgbClr val="000000">
                      <a:alpha val="43137"/>
                    </a:srgbClr>
                  </a:outerShdw>
                </a:effectLst>
              </a:rPr>
              <a:t>Daniel</a:t>
            </a:r>
            <a:endParaRPr lang="en-US" sz="2600" b="1" dirty="0">
              <a:solidFill>
                <a:schemeClr val="bg1"/>
              </a:solidFill>
              <a:effectLst>
                <a:outerShdw blurRad="38100" dist="38100" dir="2700000" algn="tl">
                  <a:srgbClr val="000000">
                    <a:alpha val="43137"/>
                  </a:srgbClr>
                </a:outerShdw>
              </a:effectLst>
            </a:endParaRPr>
          </a:p>
        </p:txBody>
      </p:sp>
      <p:grpSp>
        <p:nvGrpSpPr>
          <p:cNvPr id="143" name="Group 142"/>
          <p:cNvGrpSpPr/>
          <p:nvPr/>
        </p:nvGrpSpPr>
        <p:grpSpPr>
          <a:xfrm>
            <a:off x="457200" y="4507587"/>
            <a:ext cx="2865120" cy="373797"/>
            <a:chOff x="1143000" y="5950029"/>
            <a:chExt cx="685800" cy="373797"/>
          </a:xfrm>
        </p:grpSpPr>
        <p:sp>
          <p:nvSpPr>
            <p:cNvPr id="111" name="Rounded Rectangle 110"/>
            <p:cNvSpPr/>
            <p:nvPr/>
          </p:nvSpPr>
          <p:spPr>
            <a:xfrm>
              <a:off x="1143000" y="5954494"/>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12" name="TextBox 111"/>
            <p:cNvSpPr txBox="1"/>
            <p:nvPr/>
          </p:nvSpPr>
          <p:spPr>
            <a:xfrm>
              <a:off x="1143000" y="5950029"/>
              <a:ext cx="6858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Law</a:t>
              </a:r>
              <a:endParaRPr lang="en-US" sz="1500" b="1" dirty="0">
                <a:solidFill>
                  <a:schemeClr val="bg1"/>
                </a:solidFill>
              </a:endParaRPr>
            </a:p>
          </p:txBody>
        </p:sp>
      </p:grpSp>
      <p:grpSp>
        <p:nvGrpSpPr>
          <p:cNvPr id="144" name="Group 143"/>
          <p:cNvGrpSpPr/>
          <p:nvPr/>
        </p:nvGrpSpPr>
        <p:grpSpPr>
          <a:xfrm>
            <a:off x="3512820" y="4507587"/>
            <a:ext cx="2964180" cy="373797"/>
            <a:chOff x="3398520" y="5950803"/>
            <a:chExt cx="899160" cy="373797"/>
          </a:xfrm>
        </p:grpSpPr>
        <p:sp>
          <p:nvSpPr>
            <p:cNvPr id="120" name="Rounded Rectangle 119"/>
            <p:cNvSpPr/>
            <p:nvPr/>
          </p:nvSpPr>
          <p:spPr>
            <a:xfrm>
              <a:off x="3398520" y="5950803"/>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21" name="TextBox 120"/>
            <p:cNvSpPr txBox="1"/>
            <p:nvPr/>
          </p:nvSpPr>
          <p:spPr>
            <a:xfrm>
              <a:off x="3398520" y="5950803"/>
              <a:ext cx="89916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History</a:t>
              </a:r>
              <a:endParaRPr lang="en-US" sz="1500" b="1" dirty="0">
                <a:solidFill>
                  <a:schemeClr val="bg1"/>
                </a:solidFill>
              </a:endParaRPr>
            </a:p>
          </p:txBody>
        </p:sp>
      </p:grpSp>
      <p:grpSp>
        <p:nvGrpSpPr>
          <p:cNvPr id="145" name="Group 144"/>
          <p:cNvGrpSpPr/>
          <p:nvPr/>
        </p:nvGrpSpPr>
        <p:grpSpPr>
          <a:xfrm>
            <a:off x="4572000" y="5105400"/>
            <a:ext cx="944880" cy="373797"/>
            <a:chOff x="5897880" y="5943600"/>
            <a:chExt cx="944880" cy="373797"/>
          </a:xfrm>
        </p:grpSpPr>
        <p:sp>
          <p:nvSpPr>
            <p:cNvPr id="136" name="Rounded Rectangle 135"/>
            <p:cNvSpPr/>
            <p:nvPr/>
          </p:nvSpPr>
          <p:spPr>
            <a:xfrm>
              <a:off x="5897880" y="5943600"/>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37" name="TextBox 136"/>
            <p:cNvSpPr txBox="1"/>
            <p:nvPr/>
          </p:nvSpPr>
          <p:spPr>
            <a:xfrm>
              <a:off x="5897880" y="5943600"/>
              <a:ext cx="94488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Wisdom</a:t>
              </a:r>
              <a:endParaRPr lang="en-US" sz="1500" b="1" dirty="0">
                <a:solidFill>
                  <a:schemeClr val="bg1"/>
                </a:solidFill>
              </a:endParaRPr>
            </a:p>
          </p:txBody>
        </p:sp>
      </p:grpSp>
      <p:grpSp>
        <p:nvGrpSpPr>
          <p:cNvPr id="172" name="Group 171"/>
          <p:cNvGrpSpPr/>
          <p:nvPr/>
        </p:nvGrpSpPr>
        <p:grpSpPr>
          <a:xfrm>
            <a:off x="4953000" y="5715000"/>
            <a:ext cx="1752600" cy="381000"/>
            <a:chOff x="5552364" y="5333999"/>
            <a:chExt cx="1915236" cy="373797"/>
          </a:xfrm>
        </p:grpSpPr>
        <p:sp>
          <p:nvSpPr>
            <p:cNvPr id="148" name="Rounded Rectangle 147"/>
            <p:cNvSpPr/>
            <p:nvPr/>
          </p:nvSpPr>
          <p:spPr>
            <a:xfrm>
              <a:off x="5685367" y="5333999"/>
              <a:ext cx="159603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49" name="TextBox 148"/>
            <p:cNvSpPr txBox="1"/>
            <p:nvPr/>
          </p:nvSpPr>
          <p:spPr>
            <a:xfrm>
              <a:off x="5552364" y="5334000"/>
              <a:ext cx="1915236"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Prophets</a:t>
              </a:r>
              <a:endParaRPr lang="en-US" sz="1500" b="1" dirty="0">
                <a:solidFill>
                  <a:schemeClr val="bg1"/>
                </a:solidFill>
              </a:endParaRPr>
            </a:p>
          </p:txBody>
        </p:sp>
      </p:grpSp>
      <p:grpSp>
        <p:nvGrpSpPr>
          <p:cNvPr id="214" name="Group 213"/>
          <p:cNvGrpSpPr/>
          <p:nvPr/>
        </p:nvGrpSpPr>
        <p:grpSpPr>
          <a:xfrm>
            <a:off x="6781800" y="4495800"/>
            <a:ext cx="914400" cy="369332"/>
            <a:chOff x="-914400" y="7397829"/>
            <a:chExt cx="914400" cy="369332"/>
          </a:xfrm>
        </p:grpSpPr>
        <p:sp>
          <p:nvSpPr>
            <p:cNvPr id="175" name="Rounded Rectangle 174"/>
            <p:cNvSpPr/>
            <p:nvPr/>
          </p:nvSpPr>
          <p:spPr>
            <a:xfrm>
              <a:off x="-899160" y="7397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b="1"/>
            </a:p>
          </p:txBody>
        </p:sp>
        <p:sp>
          <p:nvSpPr>
            <p:cNvPr id="176" name="TextBox 175"/>
            <p:cNvSpPr txBox="1"/>
            <p:nvPr/>
          </p:nvSpPr>
          <p:spPr>
            <a:xfrm>
              <a:off x="-914400" y="7397829"/>
              <a:ext cx="9144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Gospels</a:t>
              </a:r>
              <a:endParaRPr lang="en-US" sz="1500" b="1" dirty="0">
                <a:solidFill>
                  <a:schemeClr val="bg1"/>
                </a:solidFill>
              </a:endParaRPr>
            </a:p>
          </p:txBody>
        </p:sp>
      </p:grpSp>
      <p:grpSp>
        <p:nvGrpSpPr>
          <p:cNvPr id="215" name="Group 214"/>
          <p:cNvGrpSpPr/>
          <p:nvPr/>
        </p:nvGrpSpPr>
        <p:grpSpPr>
          <a:xfrm>
            <a:off x="7650480" y="4495800"/>
            <a:ext cx="655320" cy="373797"/>
            <a:chOff x="228600" y="7391400"/>
            <a:chExt cx="655320" cy="373797"/>
          </a:xfrm>
        </p:grpSpPr>
        <p:sp>
          <p:nvSpPr>
            <p:cNvPr id="183" name="Rounded Rectangle 182"/>
            <p:cNvSpPr/>
            <p:nvPr/>
          </p:nvSpPr>
          <p:spPr>
            <a:xfrm>
              <a:off x="274320" y="7391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84" name="TextBox 183"/>
            <p:cNvSpPr txBox="1"/>
            <p:nvPr/>
          </p:nvSpPr>
          <p:spPr>
            <a:xfrm>
              <a:off x="228600" y="7391400"/>
              <a:ext cx="6553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Acts</a:t>
              </a:r>
              <a:endParaRPr lang="en-US" sz="1500" b="1" dirty="0">
                <a:solidFill>
                  <a:schemeClr val="bg1"/>
                </a:solidFill>
              </a:endParaRPr>
            </a:p>
          </p:txBody>
        </p:sp>
      </p:grpSp>
      <p:grpSp>
        <p:nvGrpSpPr>
          <p:cNvPr id="216" name="Group 215"/>
          <p:cNvGrpSpPr/>
          <p:nvPr/>
        </p:nvGrpSpPr>
        <p:grpSpPr>
          <a:xfrm>
            <a:off x="8001000" y="5105400"/>
            <a:ext cx="838200" cy="381000"/>
            <a:chOff x="3139440" y="7391400"/>
            <a:chExt cx="807720" cy="381000"/>
          </a:xfrm>
        </p:grpSpPr>
        <p:sp>
          <p:nvSpPr>
            <p:cNvPr id="187" name="Rounded Rectangle 186"/>
            <p:cNvSpPr/>
            <p:nvPr/>
          </p:nvSpPr>
          <p:spPr>
            <a:xfrm>
              <a:off x="3139440" y="7398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88" name="TextBox 187"/>
            <p:cNvSpPr txBox="1"/>
            <p:nvPr/>
          </p:nvSpPr>
          <p:spPr>
            <a:xfrm>
              <a:off x="3139440" y="7391400"/>
              <a:ext cx="8077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Letters</a:t>
              </a:r>
              <a:endParaRPr lang="en-US" sz="1500" b="1" dirty="0">
                <a:solidFill>
                  <a:schemeClr val="bg1"/>
                </a:solidFill>
              </a:endParaRPr>
            </a:p>
          </p:txBody>
        </p:sp>
      </p:grpSp>
      <p:grpSp>
        <p:nvGrpSpPr>
          <p:cNvPr id="217" name="Group 216"/>
          <p:cNvGrpSpPr/>
          <p:nvPr/>
        </p:nvGrpSpPr>
        <p:grpSpPr>
          <a:xfrm>
            <a:off x="8382000" y="5722203"/>
            <a:ext cx="579120" cy="373797"/>
            <a:chOff x="6069871" y="7398603"/>
            <a:chExt cx="783771" cy="373797"/>
          </a:xfrm>
        </p:grpSpPr>
        <p:sp>
          <p:nvSpPr>
            <p:cNvPr id="212" name="Rounded Rectangle 211"/>
            <p:cNvSpPr/>
            <p:nvPr/>
          </p:nvSpPr>
          <p:spPr>
            <a:xfrm>
              <a:off x="6156960" y="7398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213" name="TextBox 212"/>
            <p:cNvSpPr txBox="1"/>
            <p:nvPr/>
          </p:nvSpPr>
          <p:spPr>
            <a:xfrm>
              <a:off x="6069871" y="7398603"/>
              <a:ext cx="783771"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Rev</a:t>
              </a:r>
              <a:endParaRPr lang="en-US" sz="1500" b="1" dirty="0">
                <a:solidFill>
                  <a:schemeClr val="bg1"/>
                </a:solidFill>
              </a:endParaRPr>
            </a:p>
          </p:txBody>
        </p:sp>
      </p:grpSp>
    </p:spTree>
    <p:extLst>
      <p:ext uri="{BB962C8B-B14F-4D97-AF65-F5344CB8AC3E}">
        <p14:creationId xmlns:p14="http://schemas.microsoft.com/office/powerpoint/2010/main" val="22911349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fade">
                                      <p:cBhvr>
                                        <p:cTn id="56" dur="500"/>
                                        <p:tgtEl>
                                          <p:spTgt spid="143"/>
                                        </p:tgtEl>
                                      </p:cBhvr>
                                    </p:animEffect>
                                  </p:childTnLst>
                                </p:cTn>
                              </p:par>
                              <p:par>
                                <p:cTn id="57" presetID="10" presetClass="entr" presetSubtype="0" fill="hold"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fade">
                                      <p:cBhvr>
                                        <p:cTn id="59" dur="500"/>
                                        <p:tgtEl>
                                          <p:spTgt spid="144"/>
                                        </p:tgtEl>
                                      </p:cBhvr>
                                    </p:animEffect>
                                  </p:childTnLst>
                                </p:cTn>
                              </p:par>
                              <p:par>
                                <p:cTn id="60" presetID="10" presetClass="entr" presetSubtype="0"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fade">
                                      <p:cBhvr>
                                        <p:cTn id="62" dur="500"/>
                                        <p:tgtEl>
                                          <p:spTgt spid="145"/>
                                        </p:tgtEl>
                                      </p:cBhvr>
                                    </p:animEffect>
                                  </p:childTnLst>
                                </p:cTn>
                              </p:par>
                              <p:par>
                                <p:cTn id="63" presetID="10" presetClass="entr" presetSubtype="0" fill="hold" nodeType="withEffect">
                                  <p:stCondLst>
                                    <p:cond delay="0"/>
                                  </p:stCondLst>
                                  <p:childTnLst>
                                    <p:set>
                                      <p:cBhvr>
                                        <p:cTn id="64" dur="1" fill="hold">
                                          <p:stCondLst>
                                            <p:cond delay="0"/>
                                          </p:stCondLst>
                                        </p:cTn>
                                        <p:tgtEl>
                                          <p:spTgt spid="172"/>
                                        </p:tgtEl>
                                        <p:attrNameLst>
                                          <p:attrName>style.visibility</p:attrName>
                                        </p:attrNameLst>
                                      </p:cBhvr>
                                      <p:to>
                                        <p:strVal val="visible"/>
                                      </p:to>
                                    </p:set>
                                    <p:animEffect transition="in" filter="fade">
                                      <p:cBhvr>
                                        <p:cTn id="65" dur="500"/>
                                        <p:tgtEl>
                                          <p:spTgt spid="172"/>
                                        </p:tgtEl>
                                      </p:cBhvr>
                                    </p:animEffect>
                                  </p:childTnLst>
                                </p:cTn>
                              </p:par>
                              <p:par>
                                <p:cTn id="66" presetID="10" presetClass="entr" presetSubtype="0" fill="hold" nodeType="with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500"/>
                                        <p:tgtEl>
                                          <p:spTgt spid="214"/>
                                        </p:tgtEl>
                                      </p:cBhvr>
                                    </p:animEffect>
                                  </p:childTnLst>
                                </p:cTn>
                              </p:par>
                              <p:par>
                                <p:cTn id="69" presetID="10" presetClass="entr" presetSubtype="0"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fade">
                                      <p:cBhvr>
                                        <p:cTn id="71" dur="500"/>
                                        <p:tgtEl>
                                          <p:spTgt spid="215"/>
                                        </p:tgtEl>
                                      </p:cBhvr>
                                    </p:animEffect>
                                  </p:childTnLst>
                                </p:cTn>
                              </p:par>
                              <p:par>
                                <p:cTn id="72" presetID="10" presetClass="entr" presetSubtype="0" fill="hold" nodeType="withEffect">
                                  <p:stCondLst>
                                    <p:cond delay="0"/>
                                  </p:stCondLst>
                                  <p:childTnLst>
                                    <p:set>
                                      <p:cBhvr>
                                        <p:cTn id="73" dur="1" fill="hold">
                                          <p:stCondLst>
                                            <p:cond delay="0"/>
                                          </p:stCondLst>
                                        </p:cTn>
                                        <p:tgtEl>
                                          <p:spTgt spid="216"/>
                                        </p:tgtEl>
                                        <p:attrNameLst>
                                          <p:attrName>style.visibility</p:attrName>
                                        </p:attrNameLst>
                                      </p:cBhvr>
                                      <p:to>
                                        <p:strVal val="visible"/>
                                      </p:to>
                                    </p:set>
                                    <p:animEffect transition="in" filter="fade">
                                      <p:cBhvr>
                                        <p:cTn id="74" dur="500"/>
                                        <p:tgtEl>
                                          <p:spTgt spid="216"/>
                                        </p:tgtEl>
                                      </p:cBhvr>
                                    </p:animEffect>
                                  </p:childTnLst>
                                </p:cTn>
                              </p:par>
                              <p:par>
                                <p:cTn id="75" presetID="10" presetClass="entr" presetSubtype="0" fill="hold" nodeType="withEffect">
                                  <p:stCondLst>
                                    <p:cond delay="0"/>
                                  </p:stCondLst>
                                  <p:childTnLst>
                                    <p:set>
                                      <p:cBhvr>
                                        <p:cTn id="76" dur="1" fill="hold">
                                          <p:stCondLst>
                                            <p:cond delay="0"/>
                                          </p:stCondLst>
                                        </p:cTn>
                                        <p:tgtEl>
                                          <p:spTgt spid="217"/>
                                        </p:tgtEl>
                                        <p:attrNameLst>
                                          <p:attrName>style.visibility</p:attrName>
                                        </p:attrNameLst>
                                      </p:cBhvr>
                                      <p:to>
                                        <p:strVal val="visible"/>
                                      </p:to>
                                    </p:set>
                                    <p:animEffect transition="in" filter="fade">
                                      <p:cBhvr>
                                        <p:cTn id="77" dur="500"/>
                                        <p:tgtEl>
                                          <p:spTgt spid="2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4269938"/>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04800" y="4572000"/>
            <a:ext cx="762000" cy="381000"/>
            <a:chOff x="152400" y="4495800"/>
            <a:chExt cx="762000" cy="381000"/>
          </a:xfrm>
        </p:grpSpPr>
        <p:sp>
          <p:nvSpPr>
            <p:cNvPr id="20" name="TextBox 19"/>
            <p:cNvSpPr txBox="1"/>
            <p:nvPr/>
          </p:nvSpPr>
          <p:spPr>
            <a:xfrm>
              <a:off x="152400" y="4495800"/>
              <a:ext cx="762000" cy="369332"/>
            </a:xfrm>
            <a:prstGeom prst="rect">
              <a:avLst/>
            </a:prstGeom>
            <a:noFill/>
          </p:spPr>
          <p:txBody>
            <a:bodyPr wrap="square" rtlCol="0">
              <a:spAutoFit/>
            </a:bodyPr>
            <a:lstStyle/>
            <a:p>
              <a:pPr algn="ctr"/>
              <a:r>
                <a:rPr lang="en-US" dirty="0" smtClean="0"/>
                <a:t>Saul</a:t>
              </a:r>
              <a:endParaRPr lang="en-US" dirty="0"/>
            </a:p>
          </p:txBody>
        </p:sp>
        <p:sp>
          <p:nvSpPr>
            <p:cNvPr id="26" name="Rounded Rectangle 25"/>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1219200" y="4572000"/>
            <a:ext cx="914400" cy="381000"/>
            <a:chOff x="1143000" y="4495800"/>
            <a:chExt cx="914400" cy="381000"/>
          </a:xfrm>
        </p:grpSpPr>
        <p:sp>
          <p:nvSpPr>
            <p:cNvPr id="24" name="TextBox 23"/>
            <p:cNvSpPr txBox="1"/>
            <p:nvPr/>
          </p:nvSpPr>
          <p:spPr>
            <a:xfrm>
              <a:off x="1143000" y="4495800"/>
              <a:ext cx="914400" cy="369332"/>
            </a:xfrm>
            <a:prstGeom prst="rect">
              <a:avLst/>
            </a:prstGeom>
            <a:noFill/>
          </p:spPr>
          <p:txBody>
            <a:bodyPr wrap="square" rtlCol="0">
              <a:spAutoFit/>
            </a:bodyPr>
            <a:lstStyle/>
            <a:p>
              <a:pPr algn="ctr"/>
              <a:r>
                <a:rPr lang="en-US" dirty="0" smtClean="0"/>
                <a:t>David</a:t>
              </a:r>
              <a:endParaRPr lang="en-US" dirty="0"/>
            </a:p>
          </p:txBody>
        </p:sp>
        <p:sp>
          <p:nvSpPr>
            <p:cNvPr id="27" name="Rounded Rectangle 26"/>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286000" y="4572000"/>
            <a:ext cx="1066800" cy="381000"/>
            <a:chOff x="2286000" y="4495800"/>
            <a:chExt cx="1066800" cy="381000"/>
          </a:xfrm>
        </p:grpSpPr>
        <p:sp>
          <p:nvSpPr>
            <p:cNvPr id="25" name="TextBox 24"/>
            <p:cNvSpPr txBox="1"/>
            <p:nvPr/>
          </p:nvSpPr>
          <p:spPr>
            <a:xfrm>
              <a:off x="2286000" y="4495800"/>
              <a:ext cx="1066800" cy="369332"/>
            </a:xfrm>
            <a:prstGeom prst="rect">
              <a:avLst/>
            </a:prstGeom>
            <a:noFill/>
          </p:spPr>
          <p:txBody>
            <a:bodyPr wrap="square" rtlCol="0">
              <a:spAutoFit/>
            </a:bodyPr>
            <a:lstStyle/>
            <a:p>
              <a:pPr algn="ctr"/>
              <a:r>
                <a:rPr lang="en-US" dirty="0" smtClean="0"/>
                <a:t>Solomon</a:t>
              </a:r>
              <a:endParaRPr lang="en-US" dirty="0"/>
            </a:p>
          </p:txBody>
        </p:sp>
        <p:sp>
          <p:nvSpPr>
            <p:cNvPr id="28" name="Rounded Rectangle 27"/>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3124200" y="2297668"/>
            <a:ext cx="990600" cy="369332"/>
          </a:xfrm>
          <a:prstGeom prst="rect">
            <a:avLst/>
          </a:prstGeom>
          <a:noFill/>
        </p:spPr>
        <p:txBody>
          <a:bodyPr wrap="square" rtlCol="0">
            <a:spAutoFit/>
          </a:bodyPr>
          <a:lstStyle/>
          <a:p>
            <a:pPr algn="ctr"/>
            <a:r>
              <a:rPr lang="en-US" dirty="0" smtClean="0"/>
              <a:t>931 BC</a:t>
            </a:r>
            <a:endParaRPr lang="en-US" dirty="0"/>
          </a:p>
        </p:txBody>
      </p:sp>
      <p:grpSp>
        <p:nvGrpSpPr>
          <p:cNvPr id="68" name="Group 67"/>
          <p:cNvGrpSpPr/>
          <p:nvPr/>
        </p:nvGrpSpPr>
        <p:grpSpPr>
          <a:xfrm>
            <a:off x="3581400" y="5297269"/>
            <a:ext cx="4953000" cy="874931"/>
            <a:chOff x="3581400" y="5105400"/>
            <a:chExt cx="5105400" cy="874931"/>
          </a:xfrm>
        </p:grpSpPr>
        <p:cxnSp>
          <p:nvCxnSpPr>
            <p:cNvPr id="11" name="Straight Connector 10"/>
            <p:cNvCxnSpPr/>
            <p:nvPr/>
          </p:nvCxnSpPr>
          <p:spPr>
            <a:xfrm>
              <a:off x="3581400" y="5105400"/>
              <a:ext cx="5105400" cy="116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800600" y="5334000"/>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876800" y="5334000"/>
              <a:ext cx="2514600" cy="646331"/>
            </a:xfrm>
            <a:prstGeom prst="rect">
              <a:avLst/>
            </a:prstGeom>
            <a:noFill/>
          </p:spPr>
          <p:txBody>
            <a:bodyPr wrap="square" rtlCol="0">
              <a:spAutoFit/>
            </a:bodyPr>
            <a:lstStyle/>
            <a:p>
              <a:pPr algn="ctr"/>
              <a:r>
                <a:rPr lang="en-US" dirty="0" smtClean="0"/>
                <a:t>Southern Kingdom:</a:t>
              </a:r>
            </a:p>
            <a:p>
              <a:pPr algn="ctr"/>
              <a:r>
                <a:rPr lang="en-US" b="1" dirty="0" smtClean="0"/>
                <a:t>JUDAH</a:t>
              </a:r>
              <a:endParaRPr lang="en-US" b="1" dirty="0"/>
            </a:p>
          </p:txBody>
        </p:sp>
      </p:grpSp>
      <p:grpSp>
        <p:nvGrpSpPr>
          <p:cNvPr id="67" name="Group 66"/>
          <p:cNvGrpSpPr/>
          <p:nvPr/>
        </p:nvGrpSpPr>
        <p:grpSpPr>
          <a:xfrm>
            <a:off x="3581400" y="3241238"/>
            <a:ext cx="3429000" cy="873562"/>
            <a:chOff x="3581400" y="3009900"/>
            <a:chExt cx="3429000" cy="873562"/>
          </a:xfrm>
        </p:grpSpPr>
        <p:cxnSp>
          <p:nvCxnSpPr>
            <p:cNvPr id="15" name="Straight Connector 14"/>
            <p:cNvCxnSpPr/>
            <p:nvPr/>
          </p:nvCxnSpPr>
          <p:spPr>
            <a:xfrm>
              <a:off x="3581400" y="30099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962400" y="3237131"/>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038600" y="3237131"/>
              <a:ext cx="2514600" cy="646331"/>
            </a:xfrm>
            <a:prstGeom prst="rect">
              <a:avLst/>
            </a:prstGeom>
            <a:noFill/>
          </p:spPr>
          <p:txBody>
            <a:bodyPr wrap="square" rtlCol="0">
              <a:spAutoFit/>
            </a:bodyPr>
            <a:lstStyle/>
            <a:p>
              <a:pPr algn="ctr"/>
              <a:r>
                <a:rPr lang="en-US" dirty="0" smtClean="0"/>
                <a:t>Northern Kingdom:</a:t>
              </a:r>
            </a:p>
            <a:p>
              <a:pPr algn="ctr"/>
              <a:r>
                <a:rPr lang="en-US" b="1" dirty="0" smtClean="0"/>
                <a:t>ISRAEL</a:t>
              </a:r>
              <a:endParaRPr lang="en-US" b="1" dirty="0"/>
            </a:p>
          </p:txBody>
        </p:sp>
      </p:grpSp>
      <p:grpSp>
        <p:nvGrpSpPr>
          <p:cNvPr id="66" name="Group 65"/>
          <p:cNvGrpSpPr/>
          <p:nvPr/>
        </p:nvGrpSpPr>
        <p:grpSpPr>
          <a:xfrm>
            <a:off x="3200400" y="2666999"/>
            <a:ext cx="762000" cy="2639204"/>
            <a:chOff x="3200400" y="2443071"/>
            <a:chExt cx="762000" cy="2662329"/>
          </a:xfrm>
        </p:grpSpPr>
        <p:cxnSp>
          <p:nvCxnSpPr>
            <p:cNvPr id="9" name="Straight Connector 8"/>
            <p:cNvCxnSpPr/>
            <p:nvPr/>
          </p:nvCxnSpPr>
          <p:spPr>
            <a:xfrm>
              <a:off x="3581400" y="3009900"/>
              <a:ext cx="0" cy="2095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81400" y="2485844"/>
              <a:ext cx="0" cy="49530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2443071"/>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553200" y="2297668"/>
            <a:ext cx="914400" cy="902732"/>
            <a:chOff x="6553200" y="2066330"/>
            <a:chExt cx="914400" cy="902732"/>
          </a:xfrm>
        </p:grpSpPr>
        <p:sp>
          <p:nvSpPr>
            <p:cNvPr id="51" name="TextBox 50"/>
            <p:cNvSpPr txBox="1"/>
            <p:nvPr/>
          </p:nvSpPr>
          <p:spPr>
            <a:xfrm>
              <a:off x="6553200" y="2066330"/>
              <a:ext cx="914400" cy="369332"/>
            </a:xfrm>
            <a:prstGeom prst="rect">
              <a:avLst/>
            </a:prstGeom>
            <a:noFill/>
          </p:spPr>
          <p:txBody>
            <a:bodyPr wrap="square" rtlCol="0">
              <a:spAutoFit/>
            </a:bodyPr>
            <a:lstStyle/>
            <a:p>
              <a:pPr algn="ctr"/>
              <a:r>
                <a:rPr lang="en-US" dirty="0" smtClean="0"/>
                <a:t>722 BC</a:t>
              </a:r>
              <a:endParaRPr lang="en-US" dirty="0"/>
            </a:p>
          </p:txBody>
        </p:sp>
        <p:cxnSp>
          <p:nvCxnSpPr>
            <p:cNvPr id="58" name="Straight Connector 57"/>
            <p:cNvCxnSpPr/>
            <p:nvPr/>
          </p:nvCxnSpPr>
          <p:spPr>
            <a:xfrm flipV="1">
              <a:off x="7010400" y="2473762"/>
              <a:ext cx="0" cy="49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29400" y="2435662"/>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8077200" y="3516868"/>
            <a:ext cx="914400" cy="1780402"/>
            <a:chOff x="8229600" y="3821668"/>
            <a:chExt cx="914400" cy="1780402"/>
          </a:xfrm>
        </p:grpSpPr>
        <p:sp>
          <p:nvSpPr>
            <p:cNvPr id="52" name="TextBox 51"/>
            <p:cNvSpPr txBox="1"/>
            <p:nvPr/>
          </p:nvSpPr>
          <p:spPr>
            <a:xfrm>
              <a:off x="8229600" y="3821668"/>
              <a:ext cx="914400" cy="369332"/>
            </a:xfrm>
            <a:prstGeom prst="rect">
              <a:avLst/>
            </a:prstGeom>
            <a:noFill/>
          </p:spPr>
          <p:txBody>
            <a:bodyPr wrap="square" rtlCol="0">
              <a:spAutoFit/>
            </a:bodyPr>
            <a:lstStyle/>
            <a:p>
              <a:pPr algn="ctr"/>
              <a:r>
                <a:rPr lang="en-US" b="1" dirty="0" smtClean="0"/>
                <a:t>586 BC</a:t>
              </a:r>
              <a:endParaRPr lang="en-US" b="1" dirty="0"/>
            </a:p>
          </p:txBody>
        </p:sp>
        <p:cxnSp>
          <p:nvCxnSpPr>
            <p:cNvPr id="59" name="Straight Connector 58"/>
            <p:cNvCxnSpPr/>
            <p:nvPr/>
          </p:nvCxnSpPr>
          <p:spPr>
            <a:xfrm flipV="1">
              <a:off x="8686800" y="4191000"/>
              <a:ext cx="0" cy="14110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90600" y="609600"/>
            <a:ext cx="6858000" cy="1427653"/>
            <a:chOff x="990600" y="-228600"/>
            <a:chExt cx="6858000" cy="1427653"/>
          </a:xfrm>
        </p:grpSpPr>
        <p:sp>
          <p:nvSpPr>
            <p:cNvPr id="4" name="Line Callout 2 3"/>
            <p:cNvSpPr/>
            <p:nvPr/>
          </p:nvSpPr>
          <p:spPr>
            <a:xfrm>
              <a:off x="990600" y="-228600"/>
              <a:ext cx="6858000" cy="1427653"/>
            </a:xfrm>
            <a:prstGeom prst="borderCallout2">
              <a:avLst>
                <a:gd name="adj1" fmla="val 111448"/>
                <a:gd name="adj2" fmla="val 3437"/>
                <a:gd name="adj3" fmla="val 146319"/>
                <a:gd name="adj4" fmla="val 1304"/>
                <a:gd name="adj5" fmla="val 272957"/>
                <a:gd name="adj6" fmla="val 976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124148"/>
              <a:ext cx="6477000" cy="1200329"/>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“And your house and your kingdom shall be made sure forever before me. Your throne shall be established forever.” 2 Samuel 7:16</a:t>
              </a:r>
              <a:endParaRPr lang="en-US" sz="2400" b="1" dirty="0">
                <a:solidFill>
                  <a:schemeClr val="bg1"/>
                </a:solidFill>
                <a:effectLst>
                  <a:outerShdw blurRad="38100" dist="38100" dir="2700000" algn="tl">
                    <a:srgbClr val="000000">
                      <a:alpha val="43137"/>
                    </a:srgbClr>
                  </a:outerShdw>
                </a:effectLst>
              </a:endParaRPr>
            </a:p>
          </p:txBody>
        </p:sp>
      </p:grpSp>
      <p:grpSp>
        <p:nvGrpSpPr>
          <p:cNvPr id="83" name="Group 82"/>
          <p:cNvGrpSpPr/>
          <p:nvPr/>
        </p:nvGrpSpPr>
        <p:grpSpPr>
          <a:xfrm>
            <a:off x="6934200" y="4507468"/>
            <a:ext cx="914400" cy="801469"/>
            <a:chOff x="8229600" y="3821668"/>
            <a:chExt cx="914400" cy="801469"/>
          </a:xfrm>
        </p:grpSpPr>
        <p:sp>
          <p:nvSpPr>
            <p:cNvPr id="84" name="TextBox 83"/>
            <p:cNvSpPr txBox="1"/>
            <p:nvPr/>
          </p:nvSpPr>
          <p:spPr>
            <a:xfrm>
              <a:off x="8229600" y="3821668"/>
              <a:ext cx="914400" cy="369332"/>
            </a:xfrm>
            <a:prstGeom prst="rect">
              <a:avLst/>
            </a:prstGeom>
            <a:noFill/>
          </p:spPr>
          <p:txBody>
            <a:bodyPr wrap="square" rtlCol="0">
              <a:spAutoFit/>
            </a:bodyPr>
            <a:lstStyle/>
            <a:p>
              <a:pPr algn="ctr"/>
              <a:r>
                <a:rPr lang="en-US" dirty="0" smtClean="0"/>
                <a:t>605 BC</a:t>
              </a:r>
              <a:endParaRPr lang="en-US" dirty="0"/>
            </a:p>
          </p:txBody>
        </p:sp>
        <p:cxnSp>
          <p:nvCxnSpPr>
            <p:cNvPr id="85" name="Straight Connector 84"/>
            <p:cNvCxnSpPr/>
            <p:nvPr/>
          </p:nvCxnSpPr>
          <p:spPr>
            <a:xfrm flipH="1" flipV="1">
              <a:off x="8686800" y="4226004"/>
              <a:ext cx="1" cy="3971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7543800" y="4050268"/>
            <a:ext cx="914400" cy="1258670"/>
            <a:chOff x="8229600" y="3847742"/>
            <a:chExt cx="914400" cy="1258670"/>
          </a:xfrm>
        </p:grpSpPr>
        <p:sp>
          <p:nvSpPr>
            <p:cNvPr id="88" name="TextBox 87"/>
            <p:cNvSpPr txBox="1"/>
            <p:nvPr/>
          </p:nvSpPr>
          <p:spPr>
            <a:xfrm>
              <a:off x="8229600" y="3847742"/>
              <a:ext cx="914400" cy="369332"/>
            </a:xfrm>
            <a:prstGeom prst="rect">
              <a:avLst/>
            </a:prstGeom>
            <a:noFill/>
          </p:spPr>
          <p:txBody>
            <a:bodyPr wrap="square" rtlCol="0">
              <a:spAutoFit/>
            </a:bodyPr>
            <a:lstStyle/>
            <a:p>
              <a:pPr algn="ctr"/>
              <a:r>
                <a:rPr lang="en-US" dirty="0" smtClean="0"/>
                <a:t>597 BC</a:t>
              </a:r>
              <a:endParaRPr lang="en-US" dirty="0"/>
            </a:p>
          </p:txBody>
        </p:sp>
        <p:cxnSp>
          <p:nvCxnSpPr>
            <p:cNvPr id="91" name="Straight Connector 90"/>
            <p:cNvCxnSpPr/>
            <p:nvPr/>
          </p:nvCxnSpPr>
          <p:spPr>
            <a:xfrm flipV="1">
              <a:off x="8686800" y="4217074"/>
              <a:ext cx="0" cy="8893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305800" y="4217074"/>
              <a:ext cx="762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a:off x="7315200" y="1905000"/>
            <a:ext cx="990600" cy="1436132"/>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962900" y="3417332"/>
            <a:ext cx="1104900" cy="632936"/>
          </a:xfrm>
          <a:prstGeom prst="ellipse">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76127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up)">
                                      <p:cBhvr>
                                        <p:cTn id="60" dur="500"/>
                                        <p:tgtEl>
                                          <p:spTgt spid="57"/>
                                        </p:tgtEl>
                                      </p:cBhvr>
                                    </p:animEffect>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heel(1)">
                                      <p:cBhvr>
                                        <p:cTn id="64"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5638800"/>
            <a:ext cx="9173873"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5597604"/>
            <a:ext cx="9906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2</a:t>
            </a:r>
            <a:endParaRPr lang="en-US" sz="6600" b="1" dirty="0">
              <a:effectLst>
                <a:outerShdw blurRad="38100" dist="38100" dir="2700000" algn="tl">
                  <a:srgbClr val="000000">
                    <a:alpha val="43137"/>
                  </a:srgbClr>
                </a:outerShdw>
              </a:effectLst>
            </a:endParaRPr>
          </a:p>
        </p:txBody>
      </p:sp>
      <p:sp>
        <p:nvSpPr>
          <p:cNvPr id="4" name="TextBox 3"/>
          <p:cNvSpPr txBox="1"/>
          <p:nvPr/>
        </p:nvSpPr>
        <p:spPr>
          <a:xfrm>
            <a:off x="1485900" y="5597603"/>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3</a:t>
            </a:r>
            <a:endParaRPr lang="en-US" sz="6600" b="1" dirty="0">
              <a:effectLst>
                <a:outerShdw blurRad="38100" dist="38100" dir="2700000" algn="tl">
                  <a:srgbClr val="000000">
                    <a:alpha val="43137"/>
                  </a:srgbClr>
                </a:outerShdw>
              </a:effectLst>
            </a:endParaRPr>
          </a:p>
        </p:txBody>
      </p:sp>
      <p:sp>
        <p:nvSpPr>
          <p:cNvPr id="5" name="TextBox 4"/>
          <p:cNvSpPr txBox="1"/>
          <p:nvPr/>
        </p:nvSpPr>
        <p:spPr>
          <a:xfrm>
            <a:off x="2486167" y="5597604"/>
            <a:ext cx="942833"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4</a:t>
            </a:r>
            <a:endParaRPr lang="en-US" sz="6600" b="1" dirty="0">
              <a:effectLst>
                <a:outerShdw blurRad="38100" dist="38100" dir="2700000" algn="tl">
                  <a:srgbClr val="000000">
                    <a:alpha val="43137"/>
                  </a:srgbClr>
                </a:outerShdw>
              </a:effectLst>
            </a:endParaRPr>
          </a:p>
        </p:txBody>
      </p:sp>
      <p:sp>
        <p:nvSpPr>
          <p:cNvPr id="6" name="TextBox 5"/>
          <p:cNvSpPr txBox="1"/>
          <p:nvPr/>
        </p:nvSpPr>
        <p:spPr>
          <a:xfrm>
            <a:off x="5791200" y="5597604"/>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5</a:t>
            </a:r>
            <a:endParaRPr lang="en-US" sz="6600" b="1" dirty="0">
              <a:effectLst>
                <a:outerShdw blurRad="38100" dist="38100" dir="2700000" algn="tl">
                  <a:srgbClr val="000000">
                    <a:alpha val="43137"/>
                  </a:srgbClr>
                </a:outerShdw>
              </a:effectLst>
            </a:endParaRPr>
          </a:p>
        </p:txBody>
      </p:sp>
      <p:sp>
        <p:nvSpPr>
          <p:cNvPr id="7" name="TextBox 6"/>
          <p:cNvSpPr txBox="1"/>
          <p:nvPr/>
        </p:nvSpPr>
        <p:spPr>
          <a:xfrm>
            <a:off x="6781800" y="5597604"/>
            <a:ext cx="9144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6</a:t>
            </a:r>
            <a:endParaRPr lang="en-US" sz="6600" b="1" dirty="0">
              <a:effectLst>
                <a:outerShdw blurRad="38100" dist="38100" dir="2700000" algn="tl">
                  <a:srgbClr val="000000">
                    <a:alpha val="43137"/>
                  </a:srgbClr>
                </a:outerShdw>
              </a:effectLst>
            </a:endParaRPr>
          </a:p>
        </p:txBody>
      </p:sp>
      <p:sp>
        <p:nvSpPr>
          <p:cNvPr id="8" name="TextBox 7"/>
          <p:cNvSpPr txBox="1"/>
          <p:nvPr/>
        </p:nvSpPr>
        <p:spPr>
          <a:xfrm>
            <a:off x="7848600" y="5597604"/>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7</a:t>
            </a:r>
            <a:endParaRPr lang="en-US" sz="6600" b="1" dirty="0">
              <a:effectLst>
                <a:outerShdw blurRad="38100" dist="38100" dir="2700000" algn="tl">
                  <a:srgbClr val="000000">
                    <a:alpha val="43137"/>
                  </a:srgbClr>
                </a:outerShdw>
              </a:effectLst>
            </a:endParaRPr>
          </a:p>
        </p:txBody>
      </p:sp>
      <p:sp>
        <p:nvSpPr>
          <p:cNvPr id="15" name="TextBox 14"/>
          <p:cNvSpPr txBox="1"/>
          <p:nvPr/>
        </p:nvSpPr>
        <p:spPr>
          <a:xfrm>
            <a:off x="533400" y="1240810"/>
            <a:ext cx="8077200" cy="2492990"/>
          </a:xfrm>
          <a:prstGeom prst="rect">
            <a:avLst/>
          </a:prstGeom>
          <a:noFill/>
        </p:spPr>
        <p:txBody>
          <a:bodyPr wrap="square" rtlCol="0">
            <a:spAutoFit/>
          </a:bodyPr>
          <a:lstStyle/>
          <a:p>
            <a:pPr algn="ctr"/>
            <a:endParaRPr lang="en-US" sz="4800" b="1" u="sng" dirty="0" smtClean="0">
              <a:solidFill>
                <a:schemeClr val="tx1">
                  <a:lumMod val="85000"/>
                  <a:lumOff val="15000"/>
                </a:schemeClr>
              </a:solidFill>
              <a:effectLst>
                <a:outerShdw blurRad="38100" dist="38100" dir="2700000" algn="tl">
                  <a:srgbClr val="000000">
                    <a:alpha val="43137"/>
                  </a:srgbClr>
                </a:outerShdw>
              </a:effectLst>
            </a:endParaRPr>
          </a:p>
          <a:p>
            <a:pPr algn="ctr"/>
            <a:endParaRPr lang="en-US" sz="4800" b="1" u="sng" dirty="0" smtClean="0">
              <a:solidFill>
                <a:schemeClr val="tx1">
                  <a:lumMod val="85000"/>
                  <a:lumOff val="15000"/>
                </a:schemeClr>
              </a:solidFill>
              <a:effectLst>
                <a:outerShdw blurRad="38100" dist="38100" dir="2700000" algn="tl">
                  <a:srgbClr val="000000">
                    <a:alpha val="43137"/>
                  </a:srgbClr>
                </a:outerShdw>
              </a:effectLst>
            </a:endParaRPr>
          </a:p>
          <a:p>
            <a:pPr algn="ctr"/>
            <a:r>
              <a:rPr lang="en-US" sz="6000" b="1" dirty="0" smtClean="0">
                <a:solidFill>
                  <a:schemeClr val="tx1">
                    <a:lumMod val="85000"/>
                    <a:lumOff val="15000"/>
                  </a:schemeClr>
                </a:solidFill>
                <a:effectLst>
                  <a:outerShdw blurRad="38100" dist="38100" dir="2700000" algn="tl">
                    <a:srgbClr val="000000">
                      <a:alpha val="43137"/>
                    </a:srgbClr>
                  </a:outerShdw>
                </a:effectLst>
              </a:rPr>
              <a:t>1 2 3 4 5 6 7 8 9 10 11 12</a:t>
            </a:r>
            <a:endParaRPr lang="en-US" sz="6000" b="1" dirty="0">
              <a:solidFill>
                <a:schemeClr val="tx1">
                  <a:lumMod val="85000"/>
                  <a:lumOff val="15000"/>
                </a:schemeClr>
              </a:solidFill>
              <a:effectLst>
                <a:outerShdw blurRad="38100" dist="38100" dir="2700000" algn="tl">
                  <a:srgbClr val="000000">
                    <a:alpha val="43137"/>
                  </a:srgbClr>
                </a:outerShdw>
              </a:effectLst>
            </a:endParaRPr>
          </a:p>
        </p:txBody>
      </p:sp>
      <p:sp>
        <p:nvSpPr>
          <p:cNvPr id="16" name="Right Brace 15"/>
          <p:cNvSpPr/>
          <p:nvPr/>
        </p:nvSpPr>
        <p:spPr>
          <a:xfrm rot="5400000">
            <a:off x="2514600" y="2209800"/>
            <a:ext cx="685800" cy="3276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066800" y="3962400"/>
            <a:ext cx="3581400" cy="1015663"/>
          </a:xfrm>
          <a:prstGeom prst="rect">
            <a:avLst/>
          </a:prstGeom>
          <a:noFill/>
        </p:spPr>
        <p:txBody>
          <a:bodyPr wrap="square" rtlCol="0">
            <a:spAutoFit/>
          </a:bodyPr>
          <a:lstStyle/>
          <a:p>
            <a:pPr algn="ctr"/>
            <a:r>
              <a:rPr lang="en-US" sz="6000" b="1" dirty="0" smtClean="0">
                <a:solidFill>
                  <a:schemeClr val="accent1"/>
                </a:solidFill>
                <a:effectLst>
                  <a:outerShdw blurRad="38100" dist="38100" dir="2700000" algn="tl">
                    <a:srgbClr val="000000">
                      <a:alpha val="43137"/>
                    </a:srgbClr>
                  </a:outerShdw>
                </a:effectLst>
              </a:rPr>
              <a:t>Aramaic</a:t>
            </a:r>
            <a:endParaRPr lang="en-US" sz="6000" b="1" dirty="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a:off x="1295400" y="2718137"/>
            <a:ext cx="381000"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2</a:t>
            </a:r>
            <a:endParaRPr lang="en-US" sz="6000" b="1" dirty="0">
              <a:effectLst>
                <a:outerShdw blurRad="38100" dist="38100" dir="2700000" algn="tl">
                  <a:srgbClr val="000000">
                    <a:alpha val="43137"/>
                  </a:srgbClr>
                </a:outerShdw>
              </a:effectLst>
            </a:endParaRPr>
          </a:p>
        </p:txBody>
      </p:sp>
      <p:sp>
        <p:nvSpPr>
          <p:cNvPr id="10" name="TextBox 9"/>
          <p:cNvSpPr txBox="1"/>
          <p:nvPr/>
        </p:nvSpPr>
        <p:spPr>
          <a:xfrm>
            <a:off x="1887415"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3</a:t>
            </a:r>
            <a:endParaRPr lang="en-US" sz="6000" b="1" dirty="0">
              <a:effectLst>
                <a:outerShdw blurRad="38100" dist="38100" dir="2700000" algn="tl">
                  <a:srgbClr val="000000">
                    <a:alpha val="43137"/>
                  </a:srgbClr>
                </a:outerShdw>
              </a:effectLst>
            </a:endParaRPr>
          </a:p>
        </p:txBody>
      </p:sp>
      <p:sp>
        <p:nvSpPr>
          <p:cNvPr id="11" name="TextBox 10"/>
          <p:cNvSpPr txBox="1"/>
          <p:nvPr/>
        </p:nvSpPr>
        <p:spPr>
          <a:xfrm>
            <a:off x="2380572" y="2718137"/>
            <a:ext cx="362628"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4</a:t>
            </a:r>
            <a:endParaRPr lang="en-US" sz="6000" b="1" dirty="0">
              <a:effectLst>
                <a:outerShdw blurRad="38100" dist="38100" dir="2700000" algn="tl">
                  <a:srgbClr val="000000">
                    <a:alpha val="43137"/>
                  </a:srgbClr>
                </a:outerShdw>
              </a:effectLst>
            </a:endParaRPr>
          </a:p>
        </p:txBody>
      </p:sp>
      <p:sp>
        <p:nvSpPr>
          <p:cNvPr id="12" name="TextBox 11"/>
          <p:cNvSpPr txBox="1"/>
          <p:nvPr/>
        </p:nvSpPr>
        <p:spPr>
          <a:xfrm>
            <a:off x="2971800"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5</a:t>
            </a:r>
            <a:endParaRPr lang="en-US" sz="6000" b="1" dirty="0">
              <a:effectLst>
                <a:outerShdw blurRad="38100" dist="38100" dir="2700000" algn="tl">
                  <a:srgbClr val="000000">
                    <a:alpha val="43137"/>
                  </a:srgbClr>
                </a:outerShdw>
              </a:effectLst>
            </a:endParaRPr>
          </a:p>
        </p:txBody>
      </p:sp>
      <p:sp>
        <p:nvSpPr>
          <p:cNvPr id="13" name="TextBox 12"/>
          <p:cNvSpPr txBox="1"/>
          <p:nvPr/>
        </p:nvSpPr>
        <p:spPr>
          <a:xfrm>
            <a:off x="3534508" y="2718137"/>
            <a:ext cx="351692"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6</a:t>
            </a:r>
            <a:endParaRPr lang="en-US" sz="6000" b="1" dirty="0">
              <a:effectLst>
                <a:outerShdw blurRad="38100" dist="38100" dir="2700000" algn="tl">
                  <a:srgbClr val="000000">
                    <a:alpha val="43137"/>
                  </a:srgbClr>
                </a:outerShdw>
              </a:effectLst>
            </a:endParaRPr>
          </a:p>
        </p:txBody>
      </p:sp>
      <p:sp>
        <p:nvSpPr>
          <p:cNvPr id="14" name="TextBox 13"/>
          <p:cNvSpPr txBox="1"/>
          <p:nvPr/>
        </p:nvSpPr>
        <p:spPr>
          <a:xfrm>
            <a:off x="4097215"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7</a:t>
            </a:r>
            <a:endParaRPr lang="en-US" sz="6000" b="1" dirty="0">
              <a:effectLst>
                <a:outerShdw blurRad="38100" dist="38100" dir="2700000" algn="tl">
                  <a:srgbClr val="000000">
                    <a:alpha val="43137"/>
                  </a:srgbClr>
                </a:outerShdw>
              </a:effectLst>
            </a:endParaRPr>
          </a:p>
        </p:txBody>
      </p:sp>
      <p:sp>
        <p:nvSpPr>
          <p:cNvPr id="18" name="Rectangle 17"/>
          <p:cNvSpPr/>
          <p:nvPr/>
        </p:nvSpPr>
        <p:spPr>
          <a:xfrm>
            <a:off x="0" y="-152400"/>
            <a:ext cx="9144000" cy="579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1240810"/>
            <a:ext cx="8077200" cy="830997"/>
          </a:xfrm>
          <a:prstGeom prst="rect">
            <a:avLst/>
          </a:prstGeom>
          <a:noFill/>
        </p:spPr>
        <p:txBody>
          <a:bodyPr wrap="square" rtlCol="0">
            <a:spAutoFit/>
          </a:bodyPr>
          <a:lstStyle/>
          <a:p>
            <a:pPr algn="ctr"/>
            <a:r>
              <a:rPr lang="en-US" sz="4800" b="1" u="sng" dirty="0" smtClean="0">
                <a:effectLst>
                  <a:outerShdw blurRad="38100" dist="38100" dir="2700000" algn="tl">
                    <a:srgbClr val="000000">
                      <a:alpha val="43137"/>
                    </a:srgbClr>
                  </a:outerShdw>
                </a:effectLst>
              </a:rPr>
              <a:t>The Book of Daniel</a:t>
            </a:r>
          </a:p>
        </p:txBody>
      </p:sp>
      <p:sp>
        <p:nvSpPr>
          <p:cNvPr id="21" name="TextBox 20"/>
          <p:cNvSpPr txBox="1"/>
          <p:nvPr/>
        </p:nvSpPr>
        <p:spPr>
          <a:xfrm>
            <a:off x="914400" y="1752600"/>
            <a:ext cx="7315200" cy="7467600"/>
          </a:xfrm>
          <a:prstGeom prst="rect">
            <a:avLst/>
          </a:prstGeom>
          <a:noFill/>
        </p:spPr>
        <p:txBody>
          <a:bodyPr wrap="square" rtlCol="0">
            <a:prstTxWarp prst="textArchUp">
              <a:avLst>
                <a:gd name="adj" fmla="val 10800000"/>
              </a:avLst>
            </a:prstTxWarp>
            <a:spAutoFit/>
          </a:bodyPr>
          <a:lstStyle/>
          <a:p>
            <a:r>
              <a:rPr lang="en-US" sz="3800" b="1" dirty="0" smtClean="0">
                <a:solidFill>
                  <a:schemeClr val="accent3"/>
                </a:solidFill>
              </a:rPr>
              <a:t>Four empires will rise &amp; fall before the everlasting kingdom.</a:t>
            </a:r>
            <a:endParaRPr lang="en-US" sz="3800" b="1" dirty="0">
              <a:solidFill>
                <a:schemeClr val="accent3"/>
              </a:solidFill>
            </a:endParaRPr>
          </a:p>
        </p:txBody>
      </p:sp>
      <p:sp>
        <p:nvSpPr>
          <p:cNvPr id="22" name="TextBox 21"/>
          <p:cNvSpPr txBox="1"/>
          <p:nvPr/>
        </p:nvSpPr>
        <p:spPr>
          <a:xfrm>
            <a:off x="1905000" y="2743200"/>
            <a:ext cx="5334000" cy="5410200"/>
          </a:xfrm>
          <a:prstGeom prst="rect">
            <a:avLst/>
          </a:prstGeom>
          <a:noFill/>
        </p:spPr>
        <p:txBody>
          <a:bodyPr wrap="square" rtlCol="0">
            <a:prstTxWarp prst="textArchUp">
              <a:avLst/>
            </a:prstTxWarp>
            <a:spAutoFit/>
          </a:bodyPr>
          <a:lstStyle/>
          <a:p>
            <a:r>
              <a:rPr lang="en-US" sz="3800" b="1" dirty="0" smtClean="0">
                <a:solidFill>
                  <a:srgbClr val="92D050"/>
                </a:solidFill>
              </a:rPr>
              <a:t>God rescues &amp; exalts those who are faithful.</a:t>
            </a:r>
            <a:endParaRPr lang="en-US" sz="3800" b="1" dirty="0">
              <a:solidFill>
                <a:srgbClr val="92D050"/>
              </a:solidFill>
            </a:endParaRPr>
          </a:p>
        </p:txBody>
      </p:sp>
      <p:sp>
        <p:nvSpPr>
          <p:cNvPr id="23" name="TextBox 22"/>
          <p:cNvSpPr txBox="1"/>
          <p:nvPr/>
        </p:nvSpPr>
        <p:spPr>
          <a:xfrm>
            <a:off x="3048000" y="3962400"/>
            <a:ext cx="3048000" cy="2971800"/>
          </a:xfrm>
          <a:prstGeom prst="rect">
            <a:avLst/>
          </a:prstGeom>
          <a:noFill/>
        </p:spPr>
        <p:txBody>
          <a:bodyPr wrap="square" rtlCol="0">
            <a:prstTxWarp prst="textArchUp">
              <a:avLst/>
            </a:prstTxWarp>
            <a:spAutoFit/>
          </a:bodyPr>
          <a:lstStyle/>
          <a:p>
            <a:r>
              <a:rPr lang="en-US" sz="3800" b="1" dirty="0" smtClean="0">
                <a:solidFill>
                  <a:srgbClr val="FFC000"/>
                </a:solidFill>
              </a:rPr>
              <a:t>God humbles the proud.</a:t>
            </a:r>
            <a:endParaRPr lang="en-US" sz="3800" b="1" dirty="0">
              <a:solidFill>
                <a:srgbClr val="FFC000"/>
              </a:solidFill>
            </a:endParaRPr>
          </a:p>
        </p:txBody>
      </p:sp>
      <p:sp>
        <p:nvSpPr>
          <p:cNvPr id="24" name="TextBox 23"/>
          <p:cNvSpPr txBox="1"/>
          <p:nvPr/>
        </p:nvSpPr>
        <p:spPr>
          <a:xfrm>
            <a:off x="2971800" y="3048000"/>
            <a:ext cx="3171092" cy="2431435"/>
          </a:xfrm>
          <a:prstGeom prst="rect">
            <a:avLst/>
          </a:prstGeom>
          <a:solidFill>
            <a:srgbClr val="FFFF00"/>
          </a:solidFill>
        </p:spPr>
        <p:txBody>
          <a:bodyPr wrap="square" rtlCol="0">
            <a:spAutoFit/>
          </a:bodyPr>
          <a:lstStyle/>
          <a:p>
            <a:pPr algn="ctr"/>
            <a:r>
              <a:rPr lang="en-US" sz="3800" b="1" dirty="0" smtClean="0"/>
              <a:t>Babylonian</a:t>
            </a:r>
          </a:p>
          <a:p>
            <a:pPr algn="ctr"/>
            <a:r>
              <a:rPr lang="en-US" sz="3800" b="1" dirty="0" err="1" smtClean="0"/>
              <a:t>Medo</a:t>
            </a:r>
            <a:r>
              <a:rPr lang="en-US" sz="3800" b="1" dirty="0" smtClean="0"/>
              <a:t>-Persian</a:t>
            </a:r>
          </a:p>
          <a:p>
            <a:pPr algn="ctr"/>
            <a:r>
              <a:rPr lang="en-US" sz="3800" b="1" dirty="0" smtClean="0"/>
              <a:t>Grecian</a:t>
            </a:r>
          </a:p>
          <a:p>
            <a:pPr algn="ctr"/>
            <a:r>
              <a:rPr lang="en-US" sz="3800" b="1" dirty="0" smtClean="0"/>
              <a:t>Roman</a:t>
            </a:r>
            <a:endParaRPr lang="en-US" sz="3800" b="1" dirty="0"/>
          </a:p>
        </p:txBody>
      </p:sp>
      <p:sp>
        <p:nvSpPr>
          <p:cNvPr id="26" name="TextBox 25"/>
          <p:cNvSpPr txBox="1"/>
          <p:nvPr/>
        </p:nvSpPr>
        <p:spPr>
          <a:xfrm>
            <a:off x="3048000" y="4224516"/>
            <a:ext cx="3048000" cy="1261884"/>
          </a:xfrm>
          <a:prstGeom prst="rect">
            <a:avLst/>
          </a:prstGeom>
          <a:solidFill>
            <a:srgbClr val="FFFF00"/>
          </a:solidFill>
        </p:spPr>
        <p:txBody>
          <a:bodyPr wrap="square" rtlCol="0">
            <a:spAutoFit/>
          </a:bodyPr>
          <a:lstStyle/>
          <a:p>
            <a:pPr algn="ctr"/>
            <a:r>
              <a:rPr lang="en-US" sz="3800" b="1" dirty="0" smtClean="0"/>
              <a:t>Fiery Furnace</a:t>
            </a:r>
          </a:p>
          <a:p>
            <a:pPr algn="ctr"/>
            <a:r>
              <a:rPr lang="en-US" sz="3800" b="1" dirty="0" smtClean="0"/>
              <a:t>Lion’s Den</a:t>
            </a:r>
            <a:endParaRPr lang="en-US" sz="3800" b="1" dirty="0"/>
          </a:p>
        </p:txBody>
      </p:sp>
      <p:sp>
        <p:nvSpPr>
          <p:cNvPr id="27" name="TextBox 26"/>
          <p:cNvSpPr txBox="1"/>
          <p:nvPr/>
        </p:nvSpPr>
        <p:spPr>
          <a:xfrm>
            <a:off x="3534508" y="4977384"/>
            <a:ext cx="1998784" cy="1575816"/>
          </a:xfrm>
          <a:prstGeom prst="rect">
            <a:avLst/>
          </a:prstGeom>
          <a:solidFill>
            <a:srgbClr val="FFFF00"/>
          </a:solidFill>
        </p:spPr>
        <p:txBody>
          <a:bodyPr wrap="square" rtlCol="0">
            <a:spAutoFit/>
          </a:bodyPr>
          <a:lstStyle/>
          <a:p>
            <a:pPr algn="ctr">
              <a:lnSpc>
                <a:spcPct val="70000"/>
              </a:lnSpc>
              <a:spcBef>
                <a:spcPts val="1200"/>
              </a:spcBef>
            </a:pPr>
            <a:endParaRPr lang="en-US" sz="400" b="1" dirty="0" smtClean="0"/>
          </a:p>
          <a:p>
            <a:pPr algn="ctr">
              <a:lnSpc>
                <a:spcPct val="60000"/>
              </a:lnSpc>
              <a:spcBef>
                <a:spcPts val="1200"/>
              </a:spcBef>
            </a:pPr>
            <a:r>
              <a:rPr lang="en-US" sz="3200" b="1" dirty="0" err="1" smtClean="0"/>
              <a:t>Nebuchad-nezzar</a:t>
            </a:r>
            <a:endParaRPr lang="en-US" sz="3200" b="1" dirty="0" smtClean="0"/>
          </a:p>
          <a:p>
            <a:pPr algn="ctr">
              <a:lnSpc>
                <a:spcPct val="60000"/>
              </a:lnSpc>
              <a:spcBef>
                <a:spcPts val="1200"/>
              </a:spcBef>
            </a:pPr>
            <a:r>
              <a:rPr lang="en-US" sz="3200" b="1" dirty="0" smtClean="0"/>
              <a:t>Belshazzar</a:t>
            </a:r>
          </a:p>
          <a:p>
            <a:pPr algn="ctr">
              <a:lnSpc>
                <a:spcPct val="60000"/>
              </a:lnSpc>
              <a:spcBef>
                <a:spcPts val="1200"/>
              </a:spcBef>
            </a:pPr>
            <a:endParaRPr lang="en-US" sz="400" b="1" dirty="0"/>
          </a:p>
        </p:txBody>
      </p:sp>
      <p:pic>
        <p:nvPicPr>
          <p:cNvPr id="2050" name="Picture 2" descr="http://www.tedmontgomery.com/bblovrvw/Beasts/images/statue-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06" b="4422"/>
          <a:stretch/>
        </p:blipFill>
        <p:spPr bwMode="auto">
          <a:xfrm>
            <a:off x="-228599" y="-398085"/>
            <a:ext cx="1905000" cy="32936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hatischurch.org/wp-content/uploads/2013/07/daniel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44" t="15211" r="21939" b="51990"/>
          <a:stretch/>
        </p:blipFill>
        <p:spPr bwMode="auto">
          <a:xfrm>
            <a:off x="-627501" y="-76200"/>
            <a:ext cx="3585084" cy="27393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rt-prints-on-demand.com/kunst/briton_riviere/daniel-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41" t="18253" r="34087" b="31097"/>
          <a:stretch/>
        </p:blipFill>
        <p:spPr bwMode="auto">
          <a:xfrm>
            <a:off x="5299978" y="-24021"/>
            <a:ext cx="4669522" cy="24908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ditoriallapaz.org/daniel_cuatro_bestias_ilus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222" t="38686" r="8778" b="5508"/>
          <a:stretch/>
        </p:blipFill>
        <p:spPr bwMode="auto">
          <a:xfrm>
            <a:off x="6324600" y="-152400"/>
            <a:ext cx="323799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d/db/William_Blake_-_Nebuchadnezzar_-_WGA0221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2652" t="24748" r="2715" b="7805"/>
          <a:stretch/>
        </p:blipFill>
        <p:spPr bwMode="auto">
          <a:xfrm>
            <a:off x="-171817" y="-76201"/>
            <a:ext cx="3466001" cy="37312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7/7b/Rembrandt_-_Belshazzar's_Feast_-_WGA1912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970" t="2059" r="7314" b="33959"/>
          <a:stretch/>
        </p:blipFill>
        <p:spPr bwMode="auto">
          <a:xfrm>
            <a:off x="4831179" y="-152401"/>
            <a:ext cx="4388541"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92935"/>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grpId="0"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42" presetClass="path" presetSubtype="0" accel="50000" decel="50000" fill="hold" grpId="0" nodeType="withEffect">
                                  <p:stCondLst>
                                    <p:cond delay="0"/>
                                  </p:stCondLst>
                                  <p:childTnLst>
                                    <p:animMotion origin="layout" path="M 5E-6 -2.49769E-7 L 0.43438 0.42923 " pathEditMode="relative" rAng="0" ptsTypes="AA">
                                      <p:cBhvr>
                                        <p:cTn id="46" dur="2000" fill="hold"/>
                                        <p:tgtEl>
                                          <p:spTgt spid="14"/>
                                        </p:tgtEl>
                                        <p:attrNameLst>
                                          <p:attrName>ppt_x</p:attrName>
                                          <p:attrName>ppt_y</p:attrName>
                                        </p:attrNameLst>
                                      </p:cBhvr>
                                      <p:rCtr x="21719" y="21462"/>
                                    </p:animMotion>
                                  </p:childTnLst>
                                </p:cTn>
                              </p:par>
                              <p:par>
                                <p:cTn id="47" presetID="42" presetClass="path" presetSubtype="0" accel="50000" decel="50000" fill="hold" grpId="0" nodeType="withEffect">
                                  <p:stCondLst>
                                    <p:cond delay="0"/>
                                  </p:stCondLst>
                                  <p:childTnLst>
                                    <p:animMotion origin="layout" path="M 2.77556E-17 -2.49769E-7 L -0.0625 0.42923 " pathEditMode="relative" rAng="0" ptsTypes="AA">
                                      <p:cBhvr>
                                        <p:cTn id="48" dur="2000" fill="hold"/>
                                        <p:tgtEl>
                                          <p:spTgt spid="9"/>
                                        </p:tgtEl>
                                        <p:attrNameLst>
                                          <p:attrName>ppt_x</p:attrName>
                                          <p:attrName>ppt_y</p:attrName>
                                        </p:attrNameLst>
                                      </p:cBhvr>
                                      <p:rCtr x="-3125" y="21462"/>
                                    </p:animMotion>
                                  </p:childTnLst>
                                </p:cTn>
                              </p:par>
                              <p:par>
                                <p:cTn id="49" presetID="42" presetClass="path" presetSubtype="0" accel="50000" decel="50000" fill="hold" grpId="1" nodeType="withEffect">
                                  <p:stCondLst>
                                    <p:cond delay="0"/>
                                  </p:stCondLst>
                                  <p:childTnLst>
                                    <p:animMotion origin="layout" path="M 1.66667E-6 -2.49769E-7 L -0.01563 0.42923 " pathEditMode="relative" rAng="0" ptsTypes="AA">
                                      <p:cBhvr>
                                        <p:cTn id="50" dur="2000" fill="hold"/>
                                        <p:tgtEl>
                                          <p:spTgt spid="10"/>
                                        </p:tgtEl>
                                        <p:attrNameLst>
                                          <p:attrName>ppt_x</p:attrName>
                                          <p:attrName>ppt_y</p:attrName>
                                        </p:attrNameLst>
                                      </p:cBhvr>
                                      <p:rCtr x="-781" y="21462"/>
                                    </p:animMotion>
                                  </p:childTnLst>
                                </p:cTn>
                              </p:par>
                              <p:par>
                                <p:cTn id="51" presetID="42" presetClass="path" presetSubtype="0" accel="50000" decel="50000" fill="hold" grpId="1" nodeType="withEffect">
                                  <p:stCondLst>
                                    <p:cond delay="0"/>
                                  </p:stCondLst>
                                  <p:childTnLst>
                                    <p:animMotion origin="layout" path="M 1.66667E-6 -2.49769E-7 L 0.04479 0.42923 " pathEditMode="relative" rAng="0" ptsTypes="AA">
                                      <p:cBhvr>
                                        <p:cTn id="52" dur="2000" fill="hold"/>
                                        <p:tgtEl>
                                          <p:spTgt spid="11"/>
                                        </p:tgtEl>
                                        <p:attrNameLst>
                                          <p:attrName>ppt_x</p:attrName>
                                          <p:attrName>ppt_y</p:attrName>
                                        </p:attrNameLst>
                                      </p:cBhvr>
                                      <p:rCtr x="2240" y="21462"/>
                                    </p:animMotion>
                                  </p:childTnLst>
                                </p:cTn>
                              </p:par>
                              <p:par>
                                <p:cTn id="53" presetID="42" presetClass="path" presetSubtype="0" accel="50000" decel="50000" fill="hold" grpId="1" nodeType="withEffect">
                                  <p:stCondLst>
                                    <p:cond delay="0"/>
                                  </p:stCondLst>
                                  <p:childTnLst>
                                    <p:animMotion origin="layout" path="M -4.72222E-6 -2.49769E-7 L 0.33247 0.42923 " pathEditMode="relative" rAng="0" ptsTypes="AA">
                                      <p:cBhvr>
                                        <p:cTn id="54" dur="2000" fill="hold"/>
                                        <p:tgtEl>
                                          <p:spTgt spid="12"/>
                                        </p:tgtEl>
                                        <p:attrNameLst>
                                          <p:attrName>ppt_x</p:attrName>
                                          <p:attrName>ppt_y</p:attrName>
                                        </p:attrNameLst>
                                      </p:cBhvr>
                                      <p:rCtr x="16615" y="21462"/>
                                    </p:animMotion>
                                  </p:childTnLst>
                                </p:cTn>
                              </p:par>
                              <p:par>
                                <p:cTn id="55" presetID="42" presetClass="path" presetSubtype="0" accel="50000" decel="50000" fill="hold" grpId="1" nodeType="withEffect">
                                  <p:stCondLst>
                                    <p:cond delay="0"/>
                                  </p:stCondLst>
                                  <p:childTnLst>
                                    <p:animMotion origin="layout" path="M 8.33333E-7 -2.49769E-7 L 0.38594 0.42923 " pathEditMode="relative" rAng="0" ptsTypes="AA">
                                      <p:cBhvr>
                                        <p:cTn id="56" dur="2000" fill="hold"/>
                                        <p:tgtEl>
                                          <p:spTgt spid="13"/>
                                        </p:tgtEl>
                                        <p:attrNameLst>
                                          <p:attrName>ppt_x</p:attrName>
                                          <p:attrName>ppt_y</p:attrName>
                                        </p:attrNameLst>
                                      </p:cBhvr>
                                      <p:rCtr x="19288" y="21462"/>
                                    </p:animMotion>
                                  </p:childTnLst>
                                </p:cTn>
                              </p:par>
                            </p:childTnLst>
                          </p:cTn>
                        </p:par>
                        <p:par>
                          <p:cTn id="57" fill="hold">
                            <p:stCondLst>
                              <p:cond delay="2000"/>
                            </p:stCondLst>
                            <p:childTnLst>
                              <p:par>
                                <p:cTn id="58" presetID="10" presetClass="exit" presetSubtype="0" fill="hold" grpId="3" nodeType="after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childTnLst>
                          </p:cTn>
                        </p:par>
                        <p:par>
                          <p:cTn id="103" fill="hold">
                            <p:stCondLst>
                              <p:cond delay="2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4">
                                            <p:bg/>
                                          </p:spTgt>
                                        </p:tgtEl>
                                        <p:attrNameLst>
                                          <p:attrName>style.visibility</p:attrName>
                                        </p:attrNameLst>
                                      </p:cBhvr>
                                      <p:to>
                                        <p:strVal val="visible"/>
                                      </p:to>
                                    </p:set>
                                    <p:animEffect transition="in" filter="fade">
                                      <p:cBhvr>
                                        <p:cTn id="113" dur="500"/>
                                        <p:tgtEl>
                                          <p:spTgt spid="24">
                                            <p:bg/>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visible"/>
                                      </p:to>
                                    </p:set>
                                    <p:animEffect transition="in" filter="fade">
                                      <p:cBhvr>
                                        <p:cTn id="116" dur="500"/>
                                        <p:tgtEl>
                                          <p:spTgt spid="2050"/>
                                        </p:tgtEl>
                                      </p:cBhvr>
                                    </p:animEffect>
                                  </p:childTnLst>
                                </p:cTn>
                              </p:par>
                              <p:par>
                                <p:cTn id="117" presetID="10" presetClass="entr" presetSubtype="0" fill="hold" nodeType="withEffect">
                                  <p:stCondLst>
                                    <p:cond delay="0"/>
                                  </p:stCondLst>
                                  <p:childTnLst>
                                    <p:set>
                                      <p:cBhvr>
                                        <p:cTn id="118" dur="1" fill="hold">
                                          <p:stCondLst>
                                            <p:cond delay="0"/>
                                          </p:stCondLst>
                                        </p:cTn>
                                        <p:tgtEl>
                                          <p:spTgt spid="2056"/>
                                        </p:tgtEl>
                                        <p:attrNameLst>
                                          <p:attrName>style.visibility</p:attrName>
                                        </p:attrNameLst>
                                      </p:cBhvr>
                                      <p:to>
                                        <p:strVal val="visible"/>
                                      </p:to>
                                    </p:set>
                                    <p:animEffect transition="in" filter="fade">
                                      <p:cBhvr>
                                        <p:cTn id="119" dur="500"/>
                                        <p:tgtEl>
                                          <p:spTgt spid="205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xEl>
                                              <p:pRg st="0" end="0"/>
                                            </p:txEl>
                                          </p:spTgt>
                                        </p:tgtEl>
                                        <p:attrNameLst>
                                          <p:attrName>style.visibility</p:attrName>
                                        </p:attrNameLst>
                                      </p:cBhvr>
                                      <p:to>
                                        <p:strVal val="visible"/>
                                      </p:to>
                                    </p:set>
                                    <p:animEffect transition="in" filter="fade">
                                      <p:cBhvr>
                                        <p:cTn id="124" dur="500"/>
                                        <p:tgtEl>
                                          <p:spTgt spid="2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4">
                                            <p:txEl>
                                              <p:pRg st="1" end="1"/>
                                            </p:txEl>
                                          </p:spTgt>
                                        </p:tgtEl>
                                        <p:attrNameLst>
                                          <p:attrName>style.visibility</p:attrName>
                                        </p:attrNameLst>
                                      </p:cBhvr>
                                      <p:to>
                                        <p:strVal val="visible"/>
                                      </p:to>
                                    </p:set>
                                    <p:animEffect transition="in" filter="fade">
                                      <p:cBhvr>
                                        <p:cTn id="129" dur="500"/>
                                        <p:tgtEl>
                                          <p:spTgt spid="24">
                                            <p:txEl>
                                              <p:pRg st="1" end="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4">
                                            <p:txEl>
                                              <p:pRg st="2" end="2"/>
                                            </p:txEl>
                                          </p:spTgt>
                                        </p:tgtEl>
                                        <p:attrNameLst>
                                          <p:attrName>style.visibility</p:attrName>
                                        </p:attrNameLst>
                                      </p:cBhvr>
                                      <p:to>
                                        <p:strVal val="visible"/>
                                      </p:to>
                                    </p:set>
                                    <p:animEffect transition="in" filter="fade">
                                      <p:cBhvr>
                                        <p:cTn id="134" dur="500"/>
                                        <p:tgtEl>
                                          <p:spTgt spid="24">
                                            <p:txEl>
                                              <p:pRg st="2" end="2"/>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4">
                                            <p:txEl>
                                              <p:pRg st="3" end="3"/>
                                            </p:txEl>
                                          </p:spTgt>
                                        </p:tgtEl>
                                        <p:attrNameLst>
                                          <p:attrName>style.visibility</p:attrName>
                                        </p:attrNameLst>
                                      </p:cBhvr>
                                      <p:to>
                                        <p:strVal val="visible"/>
                                      </p:to>
                                    </p:set>
                                    <p:animEffect transition="in" filter="fade">
                                      <p:cBhvr>
                                        <p:cTn id="139" dur="500"/>
                                        <p:tgtEl>
                                          <p:spTgt spid="24">
                                            <p:txEl>
                                              <p:pRg st="3" end="3"/>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2056"/>
                                        </p:tgtEl>
                                      </p:cBhvr>
                                    </p:animEffect>
                                    <p:set>
                                      <p:cBhvr>
                                        <p:cTn id="144" dur="1" fill="hold">
                                          <p:stCondLst>
                                            <p:cond delay="499"/>
                                          </p:stCondLst>
                                        </p:cTn>
                                        <p:tgtEl>
                                          <p:spTgt spid="205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4">
                                            <p:txEl>
                                              <p:pRg st="0" end="0"/>
                                            </p:txEl>
                                          </p:spTgt>
                                        </p:tgtEl>
                                      </p:cBhvr>
                                    </p:animEffect>
                                    <p:set>
                                      <p:cBhvr>
                                        <p:cTn id="147" dur="1" fill="hold">
                                          <p:stCondLst>
                                            <p:cond delay="499"/>
                                          </p:stCondLst>
                                        </p:cTn>
                                        <p:tgtEl>
                                          <p:spTgt spid="24">
                                            <p:txEl>
                                              <p:pRg st="0" end="0"/>
                                            </p:txEl>
                                          </p:spTgt>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4">
                                            <p:txEl>
                                              <p:pRg st="1" end="1"/>
                                            </p:txEl>
                                          </p:spTgt>
                                        </p:tgtEl>
                                      </p:cBhvr>
                                    </p:animEffect>
                                    <p:set>
                                      <p:cBhvr>
                                        <p:cTn id="150" dur="1" fill="hold">
                                          <p:stCondLst>
                                            <p:cond delay="499"/>
                                          </p:stCondLst>
                                        </p:cTn>
                                        <p:tgtEl>
                                          <p:spTgt spid="24">
                                            <p:txEl>
                                              <p:pRg st="1" end="1"/>
                                            </p:txEl>
                                          </p:spTgt>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4">
                                            <p:txEl>
                                              <p:pRg st="2" end="2"/>
                                            </p:txEl>
                                          </p:spTgt>
                                        </p:tgtEl>
                                      </p:cBhvr>
                                    </p:animEffect>
                                    <p:set>
                                      <p:cBhvr>
                                        <p:cTn id="153" dur="1" fill="hold">
                                          <p:stCondLst>
                                            <p:cond delay="499"/>
                                          </p:stCondLst>
                                        </p:cTn>
                                        <p:tgtEl>
                                          <p:spTgt spid="24">
                                            <p:txEl>
                                              <p:pRg st="2" end="2"/>
                                            </p:txEl>
                                          </p:spTgt>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4">
                                            <p:txEl>
                                              <p:pRg st="3" end="3"/>
                                            </p:txEl>
                                          </p:spTgt>
                                        </p:tgtEl>
                                      </p:cBhvr>
                                    </p:animEffect>
                                    <p:set>
                                      <p:cBhvr>
                                        <p:cTn id="156" dur="1" fill="hold">
                                          <p:stCondLst>
                                            <p:cond delay="499"/>
                                          </p:stCondLst>
                                        </p:cTn>
                                        <p:tgtEl>
                                          <p:spTgt spid="24">
                                            <p:txEl>
                                              <p:pRg st="3" end="3"/>
                                            </p:txEl>
                                          </p:spTgt>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24">
                                            <p:bg/>
                                          </p:spTgt>
                                        </p:tgtEl>
                                      </p:cBhvr>
                                    </p:animEffect>
                                    <p:set>
                                      <p:cBhvr>
                                        <p:cTn id="159" dur="1" fill="hold">
                                          <p:stCondLst>
                                            <p:cond delay="499"/>
                                          </p:stCondLst>
                                        </p:cTn>
                                        <p:tgtEl>
                                          <p:spTgt spid="24">
                                            <p:bg/>
                                          </p:spTgt>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2050"/>
                                        </p:tgtEl>
                                      </p:cBhvr>
                                    </p:animEffect>
                                    <p:set>
                                      <p:cBhvr>
                                        <p:cTn id="162" dur="1" fill="hold">
                                          <p:stCondLst>
                                            <p:cond delay="499"/>
                                          </p:stCondLst>
                                        </p:cTn>
                                        <p:tgtEl>
                                          <p:spTgt spid="205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22"/>
                                        </p:tgtEl>
                                        <p:attrNameLst>
                                          <p:attrName>style.visibility</p:attrName>
                                        </p:attrNameLst>
                                      </p:cBhvr>
                                      <p:to>
                                        <p:strVal val="visible"/>
                                      </p:to>
                                    </p:set>
                                    <p:animEffect transition="in" filter="fade">
                                      <p:cBhvr>
                                        <p:cTn id="167" dur="1000"/>
                                        <p:tgtEl>
                                          <p:spTgt spid="22"/>
                                        </p:tgtEl>
                                      </p:cBhvr>
                                    </p:animEffect>
                                    <p:anim calcmode="lin" valueType="num">
                                      <p:cBhvr>
                                        <p:cTn id="168" dur="1000" fill="hold"/>
                                        <p:tgtEl>
                                          <p:spTgt spid="22"/>
                                        </p:tgtEl>
                                        <p:attrNameLst>
                                          <p:attrName>ppt_x</p:attrName>
                                        </p:attrNameLst>
                                      </p:cBhvr>
                                      <p:tavLst>
                                        <p:tav tm="0">
                                          <p:val>
                                            <p:strVal val="#ppt_x"/>
                                          </p:val>
                                        </p:tav>
                                        <p:tav tm="100000">
                                          <p:val>
                                            <p:strVal val="#ppt_x"/>
                                          </p:val>
                                        </p:tav>
                                      </p:tavLst>
                                    </p:anim>
                                    <p:anim calcmode="lin" valueType="num">
                                      <p:cBhvr>
                                        <p:cTn id="1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6">
                                            <p:bg/>
                                          </p:spTgt>
                                        </p:tgtEl>
                                        <p:attrNameLst>
                                          <p:attrName>style.visibility</p:attrName>
                                        </p:attrNameLst>
                                      </p:cBhvr>
                                      <p:to>
                                        <p:strVal val="visible"/>
                                      </p:to>
                                    </p:set>
                                    <p:animEffect transition="in" filter="fade">
                                      <p:cBhvr>
                                        <p:cTn id="174" dur="500"/>
                                        <p:tgtEl>
                                          <p:spTgt spid="26">
                                            <p:bg/>
                                          </p:spTgt>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26">
                                            <p:txEl>
                                              <p:pRg st="0" end="0"/>
                                            </p:txEl>
                                          </p:spTgt>
                                        </p:tgtEl>
                                        <p:attrNameLst>
                                          <p:attrName>style.visibility</p:attrName>
                                        </p:attrNameLst>
                                      </p:cBhvr>
                                      <p:to>
                                        <p:strVal val="visible"/>
                                      </p:to>
                                    </p:set>
                                    <p:animEffect transition="in" filter="fade">
                                      <p:cBhvr>
                                        <p:cTn id="179" dur="500"/>
                                        <p:tgtEl>
                                          <p:spTgt spid="26">
                                            <p:txEl>
                                              <p:pRg st="0" end="0"/>
                                            </p:txEl>
                                          </p:spTgt>
                                        </p:tgtEl>
                                      </p:cBhvr>
                                    </p:animEffect>
                                  </p:childTnLst>
                                </p:cTn>
                              </p:par>
                              <p:par>
                                <p:cTn id="180" presetID="10" presetClass="entr" presetSubtype="0" fill="hold" nodeType="withEffect">
                                  <p:stCondLst>
                                    <p:cond delay="0"/>
                                  </p:stCondLst>
                                  <p:childTnLst>
                                    <p:set>
                                      <p:cBhvr>
                                        <p:cTn id="181" dur="1" fill="hold">
                                          <p:stCondLst>
                                            <p:cond delay="0"/>
                                          </p:stCondLst>
                                        </p:cTn>
                                        <p:tgtEl>
                                          <p:spTgt spid="2052"/>
                                        </p:tgtEl>
                                        <p:attrNameLst>
                                          <p:attrName>style.visibility</p:attrName>
                                        </p:attrNameLst>
                                      </p:cBhvr>
                                      <p:to>
                                        <p:strVal val="visible"/>
                                      </p:to>
                                    </p:set>
                                    <p:animEffect transition="in" filter="fade">
                                      <p:cBhvr>
                                        <p:cTn id="182" dur="500"/>
                                        <p:tgtEl>
                                          <p:spTgt spid="205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6">
                                            <p:txEl>
                                              <p:pRg st="1" end="1"/>
                                            </p:txEl>
                                          </p:spTgt>
                                        </p:tgtEl>
                                        <p:attrNameLst>
                                          <p:attrName>style.visibility</p:attrName>
                                        </p:attrNameLst>
                                      </p:cBhvr>
                                      <p:to>
                                        <p:strVal val="visible"/>
                                      </p:to>
                                    </p:set>
                                    <p:animEffect transition="in" filter="fade">
                                      <p:cBhvr>
                                        <p:cTn id="187" dur="500"/>
                                        <p:tgtEl>
                                          <p:spTgt spid="26">
                                            <p:txEl>
                                              <p:pRg st="1" end="1"/>
                                            </p:txEl>
                                          </p:spTgt>
                                        </p:tgtEl>
                                      </p:cBhvr>
                                    </p:animEffect>
                                  </p:childTnLst>
                                </p:cTn>
                              </p:par>
                              <p:par>
                                <p:cTn id="188" presetID="10" presetClass="entr" presetSubtype="0" fill="hold" nodeType="withEffect">
                                  <p:stCondLst>
                                    <p:cond delay="0"/>
                                  </p:stCondLst>
                                  <p:childTnLst>
                                    <p:set>
                                      <p:cBhvr>
                                        <p:cTn id="189" dur="1" fill="hold">
                                          <p:stCondLst>
                                            <p:cond delay="0"/>
                                          </p:stCondLst>
                                        </p:cTn>
                                        <p:tgtEl>
                                          <p:spTgt spid="2054"/>
                                        </p:tgtEl>
                                        <p:attrNameLst>
                                          <p:attrName>style.visibility</p:attrName>
                                        </p:attrNameLst>
                                      </p:cBhvr>
                                      <p:to>
                                        <p:strVal val="visible"/>
                                      </p:to>
                                    </p:set>
                                    <p:animEffect transition="in" filter="fade">
                                      <p:cBhvr>
                                        <p:cTn id="190" dur="500"/>
                                        <p:tgtEl>
                                          <p:spTgt spid="205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26">
                                            <p:txEl>
                                              <p:pRg st="0" end="0"/>
                                            </p:txEl>
                                          </p:spTgt>
                                        </p:tgtEl>
                                      </p:cBhvr>
                                    </p:animEffect>
                                    <p:set>
                                      <p:cBhvr>
                                        <p:cTn id="195" dur="1" fill="hold">
                                          <p:stCondLst>
                                            <p:cond delay="499"/>
                                          </p:stCondLst>
                                        </p:cTn>
                                        <p:tgtEl>
                                          <p:spTgt spid="26">
                                            <p:txEl>
                                              <p:pRg st="0" end="0"/>
                                            </p:txEl>
                                          </p:spTgt>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26">
                                            <p:txEl>
                                              <p:pRg st="1" end="1"/>
                                            </p:txEl>
                                          </p:spTgt>
                                        </p:tgtEl>
                                      </p:cBhvr>
                                    </p:animEffect>
                                    <p:set>
                                      <p:cBhvr>
                                        <p:cTn id="198" dur="1" fill="hold">
                                          <p:stCondLst>
                                            <p:cond delay="499"/>
                                          </p:stCondLst>
                                        </p:cTn>
                                        <p:tgtEl>
                                          <p:spTgt spid="26">
                                            <p:txEl>
                                              <p:pRg st="1" end="1"/>
                                            </p:txEl>
                                          </p:spTgt>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26">
                                            <p:bg/>
                                          </p:spTgt>
                                        </p:tgtEl>
                                      </p:cBhvr>
                                    </p:animEffect>
                                    <p:set>
                                      <p:cBhvr>
                                        <p:cTn id="201" dur="1" fill="hold">
                                          <p:stCondLst>
                                            <p:cond delay="499"/>
                                          </p:stCondLst>
                                        </p:cTn>
                                        <p:tgtEl>
                                          <p:spTgt spid="26">
                                            <p:bg/>
                                          </p:spTgt>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052"/>
                                        </p:tgtEl>
                                      </p:cBhvr>
                                    </p:animEffect>
                                    <p:set>
                                      <p:cBhvr>
                                        <p:cTn id="204" dur="1" fill="hold">
                                          <p:stCondLst>
                                            <p:cond delay="499"/>
                                          </p:stCondLst>
                                        </p:cTn>
                                        <p:tgtEl>
                                          <p:spTgt spid="2052"/>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2054"/>
                                        </p:tgtEl>
                                      </p:cBhvr>
                                    </p:animEffect>
                                    <p:set>
                                      <p:cBhvr>
                                        <p:cTn id="207" dur="1" fill="hold">
                                          <p:stCondLst>
                                            <p:cond delay="499"/>
                                          </p:stCondLst>
                                        </p:cTn>
                                        <p:tgtEl>
                                          <p:spTgt spid="2054"/>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grpId="0" nodeType="clickEffect">
                                  <p:stCondLst>
                                    <p:cond delay="0"/>
                                  </p:stCondLst>
                                  <p:childTnLst>
                                    <p:set>
                                      <p:cBhvr>
                                        <p:cTn id="211" dur="1" fill="hold">
                                          <p:stCondLst>
                                            <p:cond delay="0"/>
                                          </p:stCondLst>
                                        </p:cTn>
                                        <p:tgtEl>
                                          <p:spTgt spid="23"/>
                                        </p:tgtEl>
                                        <p:attrNameLst>
                                          <p:attrName>style.visibility</p:attrName>
                                        </p:attrNameLst>
                                      </p:cBhvr>
                                      <p:to>
                                        <p:strVal val="visible"/>
                                      </p:to>
                                    </p:set>
                                    <p:animEffect transition="in" filter="fade">
                                      <p:cBhvr>
                                        <p:cTn id="212" dur="1000"/>
                                        <p:tgtEl>
                                          <p:spTgt spid="23"/>
                                        </p:tgtEl>
                                      </p:cBhvr>
                                    </p:animEffect>
                                    <p:anim calcmode="lin" valueType="num">
                                      <p:cBhvr>
                                        <p:cTn id="213" dur="1000" fill="hold"/>
                                        <p:tgtEl>
                                          <p:spTgt spid="23"/>
                                        </p:tgtEl>
                                        <p:attrNameLst>
                                          <p:attrName>ppt_x</p:attrName>
                                        </p:attrNameLst>
                                      </p:cBhvr>
                                      <p:tavLst>
                                        <p:tav tm="0">
                                          <p:val>
                                            <p:strVal val="#ppt_x"/>
                                          </p:val>
                                        </p:tav>
                                        <p:tav tm="100000">
                                          <p:val>
                                            <p:strVal val="#ppt_x"/>
                                          </p:val>
                                        </p:tav>
                                      </p:tavLst>
                                    </p:anim>
                                    <p:anim calcmode="lin" valueType="num">
                                      <p:cBhvr>
                                        <p:cTn id="2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27">
                                            <p:bg/>
                                          </p:spTgt>
                                        </p:tgtEl>
                                        <p:attrNameLst>
                                          <p:attrName>style.visibility</p:attrName>
                                        </p:attrNameLst>
                                      </p:cBhvr>
                                      <p:to>
                                        <p:strVal val="visible"/>
                                      </p:to>
                                    </p:set>
                                    <p:animEffect transition="in" filter="fade">
                                      <p:cBhvr>
                                        <p:cTn id="219" dur="500"/>
                                        <p:tgtEl>
                                          <p:spTgt spid="27">
                                            <p:bg/>
                                          </p:spTgt>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27">
                                            <p:txEl>
                                              <p:pRg st="1" end="1"/>
                                            </p:txEl>
                                          </p:spTgt>
                                        </p:tgtEl>
                                        <p:attrNameLst>
                                          <p:attrName>style.visibility</p:attrName>
                                        </p:attrNameLst>
                                      </p:cBhvr>
                                      <p:to>
                                        <p:strVal val="visible"/>
                                      </p:to>
                                    </p:set>
                                    <p:animEffect transition="in" filter="fade">
                                      <p:cBhvr>
                                        <p:cTn id="224" dur="500"/>
                                        <p:tgtEl>
                                          <p:spTgt spid="27">
                                            <p:txEl>
                                              <p:pRg st="1" end="1"/>
                                            </p:txEl>
                                          </p:spTgt>
                                        </p:tgtEl>
                                      </p:cBhvr>
                                    </p:animEffect>
                                  </p:childTnLst>
                                </p:cTn>
                              </p:par>
                              <p:par>
                                <p:cTn id="225" presetID="10" presetClass="entr" presetSubtype="0" fill="hold" nodeType="withEffect">
                                  <p:stCondLst>
                                    <p:cond delay="0"/>
                                  </p:stCondLst>
                                  <p:childTnLst>
                                    <p:set>
                                      <p:cBhvr>
                                        <p:cTn id="226" dur="1" fill="hold">
                                          <p:stCondLst>
                                            <p:cond delay="0"/>
                                          </p:stCondLst>
                                        </p:cTn>
                                        <p:tgtEl>
                                          <p:spTgt spid="2058"/>
                                        </p:tgtEl>
                                        <p:attrNameLst>
                                          <p:attrName>style.visibility</p:attrName>
                                        </p:attrNameLst>
                                      </p:cBhvr>
                                      <p:to>
                                        <p:strVal val="visible"/>
                                      </p:to>
                                    </p:set>
                                    <p:animEffect transition="in" filter="fade">
                                      <p:cBhvr>
                                        <p:cTn id="227" dur="500"/>
                                        <p:tgtEl>
                                          <p:spTgt spid="205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27">
                                            <p:txEl>
                                              <p:pRg st="2" end="2"/>
                                            </p:txEl>
                                          </p:spTgt>
                                        </p:tgtEl>
                                        <p:attrNameLst>
                                          <p:attrName>style.visibility</p:attrName>
                                        </p:attrNameLst>
                                      </p:cBhvr>
                                      <p:to>
                                        <p:strVal val="visible"/>
                                      </p:to>
                                    </p:set>
                                    <p:animEffect transition="in" filter="fade">
                                      <p:cBhvr>
                                        <p:cTn id="232" dur="500"/>
                                        <p:tgtEl>
                                          <p:spTgt spid="27">
                                            <p:txEl>
                                              <p:pRg st="2" end="2"/>
                                            </p:txEl>
                                          </p:spTgt>
                                        </p:tgtEl>
                                      </p:cBhvr>
                                    </p:animEffect>
                                  </p:childTnLst>
                                </p:cTn>
                              </p:par>
                              <p:par>
                                <p:cTn id="233" presetID="10" presetClass="entr" presetSubtype="0" fill="hold" nodeType="withEffect">
                                  <p:stCondLst>
                                    <p:cond delay="0"/>
                                  </p:stCondLst>
                                  <p:childTnLst>
                                    <p:set>
                                      <p:cBhvr>
                                        <p:cTn id="234" dur="1" fill="hold">
                                          <p:stCondLst>
                                            <p:cond delay="0"/>
                                          </p:stCondLst>
                                        </p:cTn>
                                        <p:tgtEl>
                                          <p:spTgt spid="2060"/>
                                        </p:tgtEl>
                                        <p:attrNameLst>
                                          <p:attrName>style.visibility</p:attrName>
                                        </p:attrNameLst>
                                      </p:cBhvr>
                                      <p:to>
                                        <p:strVal val="visible"/>
                                      </p:to>
                                    </p:set>
                                    <p:animEffect transition="in" filter="fade">
                                      <p:cBhvr>
                                        <p:cTn id="235"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p:bldP spid="4" grpId="0"/>
      <p:bldP spid="5" grpId="0"/>
      <p:bldP spid="6" grpId="0"/>
      <p:bldP spid="7" grpId="0"/>
      <p:bldP spid="8" grpId="0"/>
      <p:bldP spid="15" grpId="0"/>
      <p:bldP spid="16" grpId="0" animBg="1"/>
      <p:bldP spid="16" grpId="1" animBg="1"/>
      <p:bldP spid="17" grpId="0"/>
      <p:bldP spid="17" grpId="1"/>
      <p:bldP spid="9" grpId="0"/>
      <p:bldP spid="9" grpId="1"/>
      <p:bldP spid="9" grpId="2"/>
      <p:bldP spid="9" grpId="3"/>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8" grpId="0" animBg="1"/>
      <p:bldP spid="19" grpId="0"/>
      <p:bldP spid="21" grpId="0"/>
      <p:bldP spid="22" grpId="0"/>
      <p:bldP spid="23" grpId="0"/>
      <p:bldP spid="24" grpId="0" uiExpand="1" build="p" animBg="1"/>
      <p:bldP spid="24" grpId="1" uiExpand="1" build="allAtOnce" animBg="1"/>
      <p:bldP spid="26" grpId="0" uiExpand="1" build="p" animBg="1"/>
      <p:bldP spid="26" grpId="1" uiExpand="1" build="allAtOnce" animBg="1"/>
      <p:bldP spid="27"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jimbeckelmusic.com/images/DanielInTheLionsD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94" r="8182"/>
          <a:stretch/>
        </p:blipFill>
        <p:spPr bwMode="auto">
          <a:xfrm>
            <a:off x="-808767" y="10236"/>
            <a:ext cx="10761533" cy="683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40353"/>
      </p:ext>
    </p:extLst>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Daniel didn’t change his behavior</a:t>
            </a:r>
            <a:endParaRPr lang="en-US" sz="4400" b="1" dirty="0"/>
          </a:p>
        </p:txBody>
      </p:sp>
      <p:sp>
        <p:nvSpPr>
          <p:cNvPr id="6" name="TextBox 5"/>
          <p:cNvSpPr txBox="1"/>
          <p:nvPr/>
        </p:nvSpPr>
        <p:spPr>
          <a:xfrm>
            <a:off x="762000" y="1932563"/>
            <a:ext cx="7620000" cy="1877437"/>
          </a:xfrm>
          <a:prstGeom prst="rect">
            <a:avLst/>
          </a:prstGeom>
          <a:noFill/>
        </p:spPr>
        <p:txBody>
          <a:bodyPr wrap="square" rtlCol="0">
            <a:spAutoFit/>
          </a:bodyPr>
          <a:lstStyle/>
          <a:p>
            <a:pPr algn="ctr"/>
            <a:r>
              <a:rPr lang="en-US" sz="2100" b="1" dirty="0" smtClean="0">
                <a:solidFill>
                  <a:schemeClr val="tx1">
                    <a:lumMod val="75000"/>
                    <a:lumOff val="25000"/>
                  </a:schemeClr>
                </a:solidFill>
              </a:rPr>
              <a:t>1 Peter 2:12</a:t>
            </a:r>
            <a:r>
              <a:rPr lang="en-US" sz="2600" b="1" dirty="0" smtClean="0">
                <a:solidFill>
                  <a:schemeClr val="tx1">
                    <a:lumMod val="75000"/>
                    <a:lumOff val="25000"/>
                  </a:schemeClr>
                </a:solidFill>
              </a:rPr>
              <a:t> </a:t>
            </a:r>
            <a:r>
              <a:rPr lang="en-US" sz="2900" b="1" dirty="0" smtClean="0">
                <a:solidFill>
                  <a:schemeClr val="tx1">
                    <a:lumMod val="75000"/>
                    <a:lumOff val="25000"/>
                  </a:schemeClr>
                </a:solidFill>
              </a:rPr>
              <a:t>Keep your conduct among the Gentiles honorable, so that when they speak against you as evildoers, they may see your good deeds and glorify God on the day of visitation.</a:t>
            </a:r>
          </a:p>
        </p:txBody>
      </p:sp>
    </p:spTree>
    <p:extLst>
      <p:ext uri="{BB962C8B-B14F-4D97-AF65-F5344CB8AC3E}">
        <p14:creationId xmlns:p14="http://schemas.microsoft.com/office/powerpoint/2010/main" val="2472847037"/>
      </p:ext>
    </p:extLst>
  </p:cSld>
  <p:clrMapOvr>
    <a:masterClrMapping/>
  </p:clrMapOvr>
  <p:transition spd="slow">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7491</TotalTime>
  <Words>441</Words>
  <Application>Microsoft Office PowerPoint</Application>
  <PresentationFormat>On-screen Show (4:3)</PresentationFormat>
  <Paragraphs>92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Wingdings 2</vt:lpstr>
      <vt:lpstr>Wingdings</vt:lpstr>
      <vt:lpstr>Calibri</vt:lpstr>
      <vt:lpstr>Civic</vt:lpstr>
      <vt:lpstr>PowerPoint Presentation</vt:lpstr>
      <vt:lpstr>The Book of Daniel</vt:lpstr>
      <vt:lpstr>Sun, class  Introduction Sun a.m.    Chapter 1 Sun p.m.      Chapter 2  Monday      Chapter 3 Tuesday      Chapter 4 Wednesday   Chapter 5 Thursday     Chapter 6 Friday       Evangelism</vt:lpstr>
      <vt:lpstr>PowerPoint Presentation</vt:lpstr>
      <vt:lpstr>PowerPoint Presentation</vt:lpstr>
      <vt:lpstr>PowerPoint Presentation</vt:lpstr>
      <vt:lpstr>PowerPoint Presentation</vt:lpstr>
      <vt:lpstr>PowerPoint Presentation</vt:lpstr>
      <vt:lpstr>Daniel didn’t change his behavior</vt:lpstr>
      <vt:lpstr>Daniel didn’t change his prayers.</vt:lpstr>
      <vt:lpstr>Daniel didn’t change his prayers.</vt:lpstr>
      <vt:lpstr>Daniel didn’t change his God.</vt:lpstr>
      <vt:lpstr>Daniel didn’t change his God.</vt:lpstr>
      <vt:lpstr>Exhortation for Exiles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GCK</cp:lastModifiedBy>
  <cp:revision>113</cp:revision>
  <dcterms:created xsi:type="dcterms:W3CDTF">2014-03-13T10:56:08Z</dcterms:created>
  <dcterms:modified xsi:type="dcterms:W3CDTF">2014-08-27T22:51:27Z</dcterms:modified>
</cp:coreProperties>
</file>