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77" r:id="rId2"/>
    <p:sldId id="256" r:id="rId3"/>
    <p:sldId id="267" r:id="rId4"/>
    <p:sldId id="271" r:id="rId5"/>
    <p:sldId id="272" r:id="rId6"/>
    <p:sldId id="269" r:id="rId7"/>
    <p:sldId id="260" r:id="rId8"/>
    <p:sldId id="274" r:id="rId9"/>
    <p:sldId id="273" r:id="rId10"/>
    <p:sldId id="275" r:id="rId11"/>
    <p:sldId id="276" r:id="rId12"/>
    <p:sldId id="257" r:id="rId13"/>
    <p:sldId id="258" r:id="rId14"/>
    <p:sldId id="259" r:id="rId15"/>
    <p:sldId id="278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080" y="-498"/>
      </p:cViewPr>
      <p:guideLst>
        <p:guide orient="horz" pos="34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42934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Outline of Daniel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527175"/>
            <a:ext cx="8229600" cy="457200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Ch</a:t>
            </a:r>
            <a:r>
              <a:rPr lang="en-US" sz="3000" dirty="0" smtClean="0"/>
              <a:t> 1 – Introduction</a:t>
            </a:r>
          </a:p>
          <a:p>
            <a:pPr marL="1195388" lvl="1" indent="-273050"/>
            <a:r>
              <a:rPr lang="en-US" sz="3000" dirty="0" err="1" smtClean="0">
                <a:solidFill>
                  <a:schemeClr val="tx1"/>
                </a:solidFill>
              </a:rPr>
              <a:t>Ch</a:t>
            </a:r>
            <a:r>
              <a:rPr lang="en-US" sz="3000" dirty="0" smtClean="0">
                <a:solidFill>
                  <a:schemeClr val="tx1"/>
                </a:solidFill>
              </a:rPr>
              <a:t> 2 – Four World Empires</a:t>
            </a:r>
          </a:p>
          <a:p>
            <a:pPr marL="2060575" lvl="2"/>
            <a:r>
              <a:rPr lang="en-US" sz="3000" dirty="0" err="1" smtClean="0"/>
              <a:t>Ch</a:t>
            </a:r>
            <a:r>
              <a:rPr lang="en-US" sz="3000" dirty="0" smtClean="0"/>
              <a:t> 3 – God Rescues the Faithful</a:t>
            </a:r>
          </a:p>
          <a:p>
            <a:pPr marL="2963863" lvl="3"/>
            <a:r>
              <a:rPr lang="en-US" sz="3000" dirty="0" err="1" smtClean="0">
                <a:solidFill>
                  <a:schemeClr val="tx1"/>
                </a:solidFill>
              </a:rPr>
              <a:t>Ch</a:t>
            </a:r>
            <a:r>
              <a:rPr lang="en-US" sz="3000" dirty="0" smtClean="0">
                <a:solidFill>
                  <a:schemeClr val="tx1"/>
                </a:solidFill>
              </a:rPr>
              <a:t> 4 – God Humbles the Proud</a:t>
            </a:r>
          </a:p>
          <a:p>
            <a:pPr marL="2963863" lvl="3"/>
            <a:r>
              <a:rPr lang="en-US" sz="3000" dirty="0" err="1" smtClean="0">
                <a:solidFill>
                  <a:schemeClr val="tx1"/>
                </a:solidFill>
              </a:rPr>
              <a:t>Ch</a:t>
            </a:r>
            <a:r>
              <a:rPr lang="en-US" sz="3000" dirty="0" smtClean="0">
                <a:solidFill>
                  <a:schemeClr val="tx1"/>
                </a:solidFill>
              </a:rPr>
              <a:t> 5 – God Humbles the Proud</a:t>
            </a:r>
          </a:p>
          <a:p>
            <a:pPr marL="2060575" lvl="2"/>
            <a:r>
              <a:rPr lang="en-US" sz="3000" dirty="0" err="1" smtClean="0"/>
              <a:t>Ch</a:t>
            </a:r>
            <a:r>
              <a:rPr lang="en-US" sz="3000" dirty="0" smtClean="0"/>
              <a:t> 6 – God Rescues the Faithful</a:t>
            </a:r>
          </a:p>
          <a:p>
            <a:pPr marL="1195388" lvl="1" indent="-273050"/>
            <a:r>
              <a:rPr lang="en-US" sz="3000" dirty="0" err="1" smtClean="0">
                <a:solidFill>
                  <a:schemeClr val="tx1"/>
                </a:solidFill>
              </a:rPr>
              <a:t>Ch</a:t>
            </a:r>
            <a:r>
              <a:rPr lang="en-US" sz="3000" dirty="0" smtClean="0">
                <a:solidFill>
                  <a:schemeClr val="tx1"/>
                </a:solidFill>
              </a:rPr>
              <a:t> 7 – Four World Empires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2514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Outline of Daniel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527175"/>
            <a:ext cx="7818438" cy="457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Ch</a:t>
            </a:r>
            <a:r>
              <a:rPr lang="en-US" sz="3200" dirty="0" smtClean="0"/>
              <a:t> 8 – </a:t>
            </a:r>
            <a:r>
              <a:rPr lang="en-US" sz="3200" dirty="0" err="1" smtClean="0"/>
              <a:t>Medo</a:t>
            </a:r>
            <a:r>
              <a:rPr lang="en-US" sz="3200" dirty="0" smtClean="0"/>
              <a:t>-Persian &amp; Grecian Empires</a:t>
            </a:r>
          </a:p>
          <a:p>
            <a:r>
              <a:rPr lang="en-US" sz="3200" dirty="0" err="1" smtClean="0"/>
              <a:t>Ch</a:t>
            </a:r>
            <a:r>
              <a:rPr lang="en-US" sz="3200" dirty="0" smtClean="0"/>
              <a:t> 9 –  70 Years &amp; 70 Weeks</a:t>
            </a:r>
          </a:p>
          <a:p>
            <a:r>
              <a:rPr lang="en-US" sz="3200" dirty="0" err="1" smtClean="0"/>
              <a:t>Ch</a:t>
            </a:r>
            <a:r>
              <a:rPr lang="en-US" sz="3200" dirty="0" smtClean="0"/>
              <a:t> 10-12 – Outline of Jewish Destiny in the Latter Days</a:t>
            </a:r>
          </a:p>
        </p:txBody>
      </p:sp>
    </p:spTree>
    <p:extLst>
      <p:ext uri="{BB962C8B-B14F-4D97-AF65-F5344CB8AC3E}">
        <p14:creationId xmlns:p14="http://schemas.microsoft.com/office/powerpoint/2010/main" val="47385183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enraggio.com/Daniel-11-Prophec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81578" cy="7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8615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enraggio.com/Daniel-11-North-Ptolemy-South-Seleuc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-1138"/>
            <a:ext cx="9263777" cy="68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2751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secondcomingofchrist.org/images/graphic-tl-dan11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335"/>
            <a:ext cx="8991600" cy="68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7539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05349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5929890" cy="4038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800" b="1" dirty="0" smtClean="0">
                <a:solidFill>
                  <a:srgbClr val="FFC000"/>
                </a:solidFill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</a:rPr>
              <a:t>Daniel</a:t>
            </a:r>
            <a:endParaRPr lang="en-US" sz="1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5334000" cy="6248400"/>
          </a:xfrm>
        </p:spPr>
        <p:txBody>
          <a:bodyPr anchor="ctr">
            <a:normAutofit/>
          </a:bodyPr>
          <a:lstStyle/>
          <a:p>
            <a:pPr algn="l" defTabSz="400050">
              <a:spcBef>
                <a:spcPts val="18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Sun, class</a:t>
            </a: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3400" b="1" dirty="0" smtClean="0">
                <a:solidFill>
                  <a:schemeClr val="accent2"/>
                </a:solidFill>
              </a:rPr>
              <a:t>Introduction</a:t>
            </a:r>
            <a:r>
              <a:rPr lang="en-US" sz="3400" b="1" dirty="0" smtClean="0">
                <a:solidFill>
                  <a:schemeClr val="bg1"/>
                </a:solidFill>
              </a:rPr>
              <a:t/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Sun a.m. </a:t>
            </a:r>
            <a:r>
              <a:rPr lang="en-US" sz="3400" dirty="0" smtClean="0">
                <a:solidFill>
                  <a:schemeClr val="bg1"/>
                </a:solidFill>
              </a:rPr>
              <a:t> 		</a:t>
            </a:r>
            <a:r>
              <a:rPr lang="en-US" sz="3400" b="1" dirty="0" smtClean="0">
                <a:solidFill>
                  <a:schemeClr val="bg1"/>
                </a:solidFill>
              </a:rPr>
              <a:t>Chapter 1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Sun p.m. </a:t>
            </a:r>
            <a:r>
              <a:rPr lang="en-US" sz="3400" dirty="0" smtClean="0">
                <a:solidFill>
                  <a:schemeClr val="bg1"/>
                </a:solidFill>
              </a:rPr>
              <a:t> 	 </a:t>
            </a:r>
            <a:r>
              <a:rPr lang="en-US" sz="3400" b="1" dirty="0" smtClean="0">
                <a:solidFill>
                  <a:schemeClr val="bg1"/>
                </a:solidFill>
              </a:rPr>
              <a:t> 	Chapter 2 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Monday 	   </a:t>
            </a:r>
            <a:r>
              <a:rPr lang="en-US" sz="3400" dirty="0" smtClean="0">
                <a:solidFill>
                  <a:schemeClr val="bg1"/>
                </a:solidFill>
              </a:rPr>
              <a:t>	</a:t>
            </a:r>
            <a:r>
              <a:rPr lang="en-US" sz="3400" b="1" dirty="0" smtClean="0">
                <a:solidFill>
                  <a:schemeClr val="bg1"/>
                </a:solidFill>
              </a:rPr>
              <a:t>Chapter 3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Tuesday </a:t>
            </a:r>
            <a:r>
              <a:rPr lang="en-US" sz="2800" b="1" dirty="0" smtClean="0">
                <a:solidFill>
                  <a:schemeClr val="bg1"/>
                </a:solidFill>
              </a:rPr>
              <a:t>	  </a:t>
            </a:r>
            <a:r>
              <a:rPr lang="en-US" sz="3400" b="1" dirty="0" smtClean="0">
                <a:solidFill>
                  <a:schemeClr val="bg1"/>
                </a:solidFill>
              </a:rPr>
              <a:t> 	Chapter 4</a:t>
            </a:r>
            <a:r>
              <a:rPr lang="en-US" sz="3400" b="1" smtClean="0">
                <a:solidFill>
                  <a:schemeClr val="bg1"/>
                </a:solidFill>
              </a:rPr>
              <a:t/>
            </a:r>
            <a:br>
              <a:rPr lang="en-US" sz="3400" b="1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Wednesday</a:t>
            </a:r>
            <a:r>
              <a:rPr lang="en-US" sz="3400" b="1" smtClean="0">
                <a:solidFill>
                  <a:schemeClr val="bg1"/>
                </a:solidFill>
              </a:rPr>
              <a:t>  </a:t>
            </a:r>
            <a:r>
              <a:rPr lang="en-US" sz="3400" b="1" dirty="0" smtClean="0">
                <a:solidFill>
                  <a:schemeClr val="bg1"/>
                </a:solidFill>
              </a:rPr>
              <a:t>	Chapter 5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Thursday  </a:t>
            </a:r>
            <a:r>
              <a:rPr lang="en-US" sz="3400" b="1" dirty="0" smtClean="0">
                <a:solidFill>
                  <a:schemeClr val="bg1"/>
                </a:solidFill>
              </a:rPr>
              <a:t>  	Chapter 6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Friday </a:t>
            </a:r>
            <a:r>
              <a:rPr lang="en-US" sz="2800" b="1" dirty="0" smtClean="0">
                <a:solidFill>
                  <a:schemeClr val="bg1"/>
                </a:solidFill>
              </a:rPr>
              <a:t>	   </a:t>
            </a:r>
            <a:r>
              <a:rPr lang="en-US" sz="3400" b="1" dirty="0" smtClean="0">
                <a:solidFill>
                  <a:schemeClr val="bg1"/>
                </a:solidFill>
              </a:rPr>
              <a:t>		Evangelism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1302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382"/>
          <p:cNvGrpSpPr/>
          <p:nvPr/>
        </p:nvGrpSpPr>
        <p:grpSpPr>
          <a:xfrm>
            <a:off x="701040" y="619363"/>
            <a:ext cx="1097280" cy="1294626"/>
            <a:chOff x="685800" y="619363"/>
            <a:chExt cx="1097280" cy="1294626"/>
          </a:xfrm>
        </p:grpSpPr>
        <p:grpSp>
          <p:nvGrpSpPr>
            <p:cNvPr id="349" name="Group 348"/>
            <p:cNvGrpSpPr/>
            <p:nvPr/>
          </p:nvGrpSpPr>
          <p:grpSpPr>
            <a:xfrm>
              <a:off x="685800" y="619363"/>
              <a:ext cx="1097280" cy="685800"/>
              <a:chOff x="68580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Flowchart: Predefined Process 169"/>
              <p:cNvSpPr/>
              <p:nvPr/>
            </p:nvSpPr>
            <p:spPr>
              <a:xfrm>
                <a:off x="685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6" name="Flowchart: Predefined Process 245"/>
              <p:cNvSpPr/>
              <p:nvPr/>
            </p:nvSpPr>
            <p:spPr>
              <a:xfrm>
                <a:off x="9144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7" name="Flowchart: Predefined Process 246"/>
              <p:cNvSpPr/>
              <p:nvPr/>
            </p:nvSpPr>
            <p:spPr>
              <a:xfrm>
                <a:off x="11430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8" name="Flowchart: Predefined Process 247"/>
              <p:cNvSpPr/>
              <p:nvPr/>
            </p:nvSpPr>
            <p:spPr>
              <a:xfrm>
                <a:off x="1371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9" name="Flowchart: Predefined Process 248"/>
              <p:cNvSpPr/>
              <p:nvPr/>
            </p:nvSpPr>
            <p:spPr>
              <a:xfrm>
                <a:off x="1600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6" name="Rounded Rectangle 355"/>
            <p:cNvSpPr/>
            <p:nvPr/>
          </p:nvSpPr>
          <p:spPr>
            <a:xfrm>
              <a:off x="914400" y="1544657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914400" y="1540192"/>
              <a:ext cx="68580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Law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301240" y="619363"/>
            <a:ext cx="2727960" cy="1295400"/>
            <a:chOff x="2331720" y="619363"/>
            <a:chExt cx="2727960" cy="1295400"/>
          </a:xfrm>
        </p:grpSpPr>
        <p:grpSp>
          <p:nvGrpSpPr>
            <p:cNvPr id="350" name="Group 349"/>
            <p:cNvGrpSpPr/>
            <p:nvPr/>
          </p:nvGrpSpPr>
          <p:grpSpPr>
            <a:xfrm>
              <a:off x="2331720" y="619363"/>
              <a:ext cx="2727960" cy="685800"/>
              <a:chOff x="2331720" y="6096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0" name="Flowchart: Predefined Process 249"/>
              <p:cNvSpPr/>
              <p:nvPr/>
            </p:nvSpPr>
            <p:spPr>
              <a:xfrm>
                <a:off x="2331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1" name="Flowchart: Predefined Process 250"/>
              <p:cNvSpPr/>
              <p:nvPr/>
            </p:nvSpPr>
            <p:spPr>
              <a:xfrm>
                <a:off x="2560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2" name="Flowchart: Predefined Process 251"/>
              <p:cNvSpPr/>
              <p:nvPr/>
            </p:nvSpPr>
            <p:spPr>
              <a:xfrm>
                <a:off x="2788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3" name="Flowchart: Predefined Process 252"/>
              <p:cNvSpPr/>
              <p:nvPr/>
            </p:nvSpPr>
            <p:spPr>
              <a:xfrm>
                <a:off x="3017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4" name="Flowchart: Predefined Process 253"/>
              <p:cNvSpPr/>
              <p:nvPr/>
            </p:nvSpPr>
            <p:spPr>
              <a:xfrm>
                <a:off x="3246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4" name="Flowchart: Predefined Process 313"/>
              <p:cNvSpPr/>
              <p:nvPr/>
            </p:nvSpPr>
            <p:spPr>
              <a:xfrm>
                <a:off x="3474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5" name="Flowchart: Predefined Process 314"/>
              <p:cNvSpPr/>
              <p:nvPr/>
            </p:nvSpPr>
            <p:spPr>
              <a:xfrm>
                <a:off x="3703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6" name="Flowchart: Predefined Process 315"/>
              <p:cNvSpPr/>
              <p:nvPr/>
            </p:nvSpPr>
            <p:spPr>
              <a:xfrm>
                <a:off x="3931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7" name="Flowchart: Predefined Process 316"/>
              <p:cNvSpPr/>
              <p:nvPr/>
            </p:nvSpPr>
            <p:spPr>
              <a:xfrm>
                <a:off x="4160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8" name="Flowchart: Predefined Process 317"/>
              <p:cNvSpPr/>
              <p:nvPr/>
            </p:nvSpPr>
            <p:spPr>
              <a:xfrm>
                <a:off x="4419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9" name="Flowchart: Predefined Process 318"/>
              <p:cNvSpPr/>
              <p:nvPr/>
            </p:nvSpPr>
            <p:spPr>
              <a:xfrm>
                <a:off x="4648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0" name="Flowchart: Predefined Process 319"/>
              <p:cNvSpPr/>
              <p:nvPr/>
            </p:nvSpPr>
            <p:spPr>
              <a:xfrm>
                <a:off x="4876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8" name="Rounded Rectangle 357"/>
            <p:cNvSpPr/>
            <p:nvPr/>
          </p:nvSpPr>
          <p:spPr>
            <a:xfrm>
              <a:off x="3215640" y="1540966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215640" y="1540966"/>
              <a:ext cx="89916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History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5577840" y="619363"/>
            <a:ext cx="1097280" cy="1288197"/>
            <a:chOff x="5608320" y="619363"/>
            <a:chExt cx="1097280" cy="1288197"/>
          </a:xfrm>
        </p:grpSpPr>
        <p:grpSp>
          <p:nvGrpSpPr>
            <p:cNvPr id="351" name="Group 350"/>
            <p:cNvGrpSpPr/>
            <p:nvPr/>
          </p:nvGrpSpPr>
          <p:grpSpPr>
            <a:xfrm>
              <a:off x="5608320" y="619363"/>
              <a:ext cx="1097280" cy="685800"/>
              <a:chOff x="560832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5" name="Flowchart: Predefined Process 264"/>
              <p:cNvSpPr/>
              <p:nvPr/>
            </p:nvSpPr>
            <p:spPr>
              <a:xfrm>
                <a:off x="5608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6" name="Flowchart: Predefined Process 265"/>
              <p:cNvSpPr/>
              <p:nvPr/>
            </p:nvSpPr>
            <p:spPr>
              <a:xfrm>
                <a:off x="5836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7" name="Flowchart: Predefined Process 266"/>
              <p:cNvSpPr/>
              <p:nvPr/>
            </p:nvSpPr>
            <p:spPr>
              <a:xfrm>
                <a:off x="6065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8" name="Flowchart: Predefined Process 267"/>
              <p:cNvSpPr/>
              <p:nvPr/>
            </p:nvSpPr>
            <p:spPr>
              <a:xfrm>
                <a:off x="6294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9" name="Flowchart: Predefined Process 268"/>
              <p:cNvSpPr/>
              <p:nvPr/>
            </p:nvSpPr>
            <p:spPr>
              <a:xfrm>
                <a:off x="6522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60" name="Rounded Rectangle 359"/>
            <p:cNvSpPr/>
            <p:nvPr/>
          </p:nvSpPr>
          <p:spPr>
            <a:xfrm>
              <a:off x="5715000" y="1533763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5715000" y="1533763"/>
              <a:ext cx="94488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Wisdom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701040" y="2295763"/>
            <a:ext cx="1143000" cy="1524000"/>
            <a:chOff x="685800" y="2295763"/>
            <a:chExt cx="1143000" cy="1524000"/>
          </a:xfrm>
        </p:grpSpPr>
        <p:grpSp>
          <p:nvGrpSpPr>
            <p:cNvPr id="352" name="Group 351"/>
            <p:cNvGrpSpPr/>
            <p:nvPr/>
          </p:nvGrpSpPr>
          <p:grpSpPr>
            <a:xfrm>
              <a:off x="685800" y="2295763"/>
              <a:ext cx="1097280" cy="685800"/>
              <a:chOff x="685800" y="24384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0" name="Flowchart: Predefined Process 269"/>
              <p:cNvSpPr/>
              <p:nvPr/>
            </p:nvSpPr>
            <p:spPr>
              <a:xfrm>
                <a:off x="685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1" name="Flowchart: Predefined Process 270"/>
              <p:cNvSpPr/>
              <p:nvPr/>
            </p:nvSpPr>
            <p:spPr>
              <a:xfrm>
                <a:off x="914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2" name="Flowchart: Predefined Process 271"/>
              <p:cNvSpPr/>
              <p:nvPr/>
            </p:nvSpPr>
            <p:spPr>
              <a:xfrm>
                <a:off x="1143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3" name="Flowchart: Predefined Process 272"/>
              <p:cNvSpPr/>
              <p:nvPr/>
            </p:nvSpPr>
            <p:spPr>
              <a:xfrm>
                <a:off x="1371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4" name="Flowchart: Predefined Process 273"/>
              <p:cNvSpPr/>
              <p:nvPr/>
            </p:nvSpPr>
            <p:spPr>
              <a:xfrm>
                <a:off x="1600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2" name="Rounded Rectangle 361"/>
            <p:cNvSpPr/>
            <p:nvPr/>
          </p:nvSpPr>
          <p:spPr>
            <a:xfrm>
              <a:off x="807720" y="3208674"/>
              <a:ext cx="91440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31520" y="3172777"/>
              <a:ext cx="1097280" cy="61293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Major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2301240" y="2295763"/>
            <a:ext cx="2727960" cy="1524000"/>
            <a:chOff x="2286000" y="2295763"/>
            <a:chExt cx="2727960" cy="1524000"/>
          </a:xfrm>
        </p:grpSpPr>
        <p:grpSp>
          <p:nvGrpSpPr>
            <p:cNvPr id="353" name="Group 352"/>
            <p:cNvGrpSpPr/>
            <p:nvPr/>
          </p:nvGrpSpPr>
          <p:grpSpPr>
            <a:xfrm>
              <a:off x="2286000" y="2295763"/>
              <a:ext cx="2727960" cy="685800"/>
              <a:chOff x="2286000" y="24384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Flowchart: Predefined Process 320"/>
              <p:cNvSpPr/>
              <p:nvPr/>
            </p:nvSpPr>
            <p:spPr>
              <a:xfrm>
                <a:off x="2286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2" name="Flowchart: Predefined Process 321"/>
              <p:cNvSpPr/>
              <p:nvPr/>
            </p:nvSpPr>
            <p:spPr>
              <a:xfrm>
                <a:off x="2514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3" name="Flowchart: Predefined Process 322"/>
              <p:cNvSpPr/>
              <p:nvPr/>
            </p:nvSpPr>
            <p:spPr>
              <a:xfrm>
                <a:off x="2743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4" name="Flowchart: Predefined Process 323"/>
              <p:cNvSpPr/>
              <p:nvPr/>
            </p:nvSpPr>
            <p:spPr>
              <a:xfrm>
                <a:off x="2971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5" name="Flowchart: Predefined Process 324"/>
              <p:cNvSpPr/>
              <p:nvPr/>
            </p:nvSpPr>
            <p:spPr>
              <a:xfrm>
                <a:off x="3200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6" name="Flowchart: Predefined Process 325"/>
              <p:cNvSpPr/>
              <p:nvPr/>
            </p:nvSpPr>
            <p:spPr>
              <a:xfrm>
                <a:off x="3429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7" name="Flowchart: Predefined Process 326"/>
              <p:cNvSpPr/>
              <p:nvPr/>
            </p:nvSpPr>
            <p:spPr>
              <a:xfrm>
                <a:off x="3657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8" name="Flowchart: Predefined Process 327"/>
              <p:cNvSpPr/>
              <p:nvPr/>
            </p:nvSpPr>
            <p:spPr>
              <a:xfrm>
                <a:off x="3886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9" name="Flowchart: Predefined Process 328"/>
              <p:cNvSpPr/>
              <p:nvPr/>
            </p:nvSpPr>
            <p:spPr>
              <a:xfrm>
                <a:off x="4114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0" name="Flowchart: Predefined Process 329"/>
              <p:cNvSpPr/>
              <p:nvPr/>
            </p:nvSpPr>
            <p:spPr>
              <a:xfrm>
                <a:off x="43738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1" name="Flowchart: Predefined Process 330"/>
              <p:cNvSpPr/>
              <p:nvPr/>
            </p:nvSpPr>
            <p:spPr>
              <a:xfrm>
                <a:off x="46024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2" name="Flowchart: Predefined Process 331"/>
              <p:cNvSpPr/>
              <p:nvPr/>
            </p:nvSpPr>
            <p:spPr>
              <a:xfrm>
                <a:off x="48310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6" name="Rounded Rectangle 365"/>
            <p:cNvSpPr/>
            <p:nvPr/>
          </p:nvSpPr>
          <p:spPr>
            <a:xfrm>
              <a:off x="3169920" y="3208674"/>
              <a:ext cx="96012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108960" y="3172777"/>
              <a:ext cx="1082040" cy="61293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Minor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701040" y="4581763"/>
            <a:ext cx="914400" cy="1280398"/>
            <a:chOff x="685800" y="4581763"/>
            <a:chExt cx="914400" cy="1280398"/>
          </a:xfrm>
        </p:grpSpPr>
        <p:grpSp>
          <p:nvGrpSpPr>
            <p:cNvPr id="354" name="Group 353"/>
            <p:cNvGrpSpPr/>
            <p:nvPr/>
          </p:nvGrpSpPr>
          <p:grpSpPr>
            <a:xfrm>
              <a:off x="685800" y="4581763"/>
              <a:ext cx="868680" cy="685800"/>
              <a:chOff x="685800" y="4419600"/>
              <a:chExt cx="8686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7" name="Flowchart: Predefined Process 286"/>
              <p:cNvSpPr/>
              <p:nvPr/>
            </p:nvSpPr>
            <p:spPr>
              <a:xfrm>
                <a:off x="685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8" name="Flowchart: Predefined Process 287"/>
              <p:cNvSpPr/>
              <p:nvPr/>
            </p:nvSpPr>
            <p:spPr>
              <a:xfrm>
                <a:off x="914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9" name="Flowchart: Predefined Process 288"/>
              <p:cNvSpPr/>
              <p:nvPr/>
            </p:nvSpPr>
            <p:spPr>
              <a:xfrm>
                <a:off x="1143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0" name="Flowchart: Predefined Process 289"/>
              <p:cNvSpPr/>
              <p:nvPr/>
            </p:nvSpPr>
            <p:spPr>
              <a:xfrm>
                <a:off x="1371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68" name="Rounded Rectangle 367"/>
            <p:cNvSpPr/>
            <p:nvPr/>
          </p:nvSpPr>
          <p:spPr>
            <a:xfrm>
              <a:off x="701040" y="5492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685800" y="5492829"/>
              <a:ext cx="91440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Gospels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844040" y="4581763"/>
            <a:ext cx="655320" cy="1278434"/>
            <a:chOff x="1905000" y="4581763"/>
            <a:chExt cx="655320" cy="1278434"/>
          </a:xfrm>
        </p:grpSpPr>
        <p:sp>
          <p:nvSpPr>
            <p:cNvPr id="291" name="Flowchart: Predefined Process 290"/>
            <p:cNvSpPr/>
            <p:nvPr/>
          </p:nvSpPr>
          <p:spPr>
            <a:xfrm>
              <a:off x="21031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1950720" y="5486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1905000" y="5486400"/>
              <a:ext cx="65532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Acts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758440" y="4581763"/>
            <a:ext cx="4739640" cy="1285637"/>
            <a:chOff x="2834640" y="4581763"/>
            <a:chExt cx="4739640" cy="1285637"/>
          </a:xfrm>
        </p:grpSpPr>
        <p:grpSp>
          <p:nvGrpSpPr>
            <p:cNvPr id="355" name="Group 354"/>
            <p:cNvGrpSpPr/>
            <p:nvPr/>
          </p:nvGrpSpPr>
          <p:grpSpPr>
            <a:xfrm>
              <a:off x="2834640" y="4581763"/>
              <a:ext cx="4739640" cy="685800"/>
              <a:chOff x="2834640" y="4419600"/>
              <a:chExt cx="473964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Flowchart: Predefined Process 291"/>
              <p:cNvSpPr/>
              <p:nvPr/>
            </p:nvSpPr>
            <p:spPr>
              <a:xfrm>
                <a:off x="28346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3" name="Flowchart: Predefined Process 292"/>
              <p:cNvSpPr/>
              <p:nvPr/>
            </p:nvSpPr>
            <p:spPr>
              <a:xfrm>
                <a:off x="30632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4" name="Flowchart: Predefined Process 293"/>
              <p:cNvSpPr/>
              <p:nvPr/>
            </p:nvSpPr>
            <p:spPr>
              <a:xfrm>
                <a:off x="32918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5" name="Flowchart: Predefined Process 294"/>
              <p:cNvSpPr/>
              <p:nvPr/>
            </p:nvSpPr>
            <p:spPr>
              <a:xfrm>
                <a:off x="35204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6" name="Flowchart: Predefined Process 295"/>
              <p:cNvSpPr/>
              <p:nvPr/>
            </p:nvSpPr>
            <p:spPr>
              <a:xfrm>
                <a:off x="37490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3" name="Flowchart: Predefined Process 332"/>
              <p:cNvSpPr/>
              <p:nvPr/>
            </p:nvSpPr>
            <p:spPr>
              <a:xfrm>
                <a:off x="3962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4" name="Flowchart: Predefined Process 333"/>
              <p:cNvSpPr/>
              <p:nvPr/>
            </p:nvSpPr>
            <p:spPr>
              <a:xfrm>
                <a:off x="4191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5" name="Flowchart: Predefined Process 334"/>
              <p:cNvSpPr/>
              <p:nvPr/>
            </p:nvSpPr>
            <p:spPr>
              <a:xfrm>
                <a:off x="4419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6" name="Flowchart: Predefined Process 335"/>
              <p:cNvSpPr/>
              <p:nvPr/>
            </p:nvSpPr>
            <p:spPr>
              <a:xfrm>
                <a:off x="4648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7" name="Flowchart: Predefined Process 336"/>
              <p:cNvSpPr/>
              <p:nvPr/>
            </p:nvSpPr>
            <p:spPr>
              <a:xfrm>
                <a:off x="4876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8" name="Flowchart: Predefined Process 337"/>
              <p:cNvSpPr/>
              <p:nvPr/>
            </p:nvSpPr>
            <p:spPr>
              <a:xfrm>
                <a:off x="5105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9" name="Flowchart: Predefined Process 338"/>
              <p:cNvSpPr/>
              <p:nvPr/>
            </p:nvSpPr>
            <p:spPr>
              <a:xfrm>
                <a:off x="5334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0" name="Flowchart: Predefined Process 339"/>
              <p:cNvSpPr/>
              <p:nvPr/>
            </p:nvSpPr>
            <p:spPr>
              <a:xfrm>
                <a:off x="5562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1" name="Flowchart: Predefined Process 340"/>
              <p:cNvSpPr/>
              <p:nvPr/>
            </p:nvSpPr>
            <p:spPr>
              <a:xfrm>
                <a:off x="5791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2" name="Flowchart: Predefined Process 341"/>
              <p:cNvSpPr/>
              <p:nvPr/>
            </p:nvSpPr>
            <p:spPr>
              <a:xfrm>
                <a:off x="6019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3" name="Flowchart: Predefined Process 342"/>
              <p:cNvSpPr/>
              <p:nvPr/>
            </p:nvSpPr>
            <p:spPr>
              <a:xfrm>
                <a:off x="6248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4" name="Flowchart: Predefined Process 343"/>
              <p:cNvSpPr/>
              <p:nvPr/>
            </p:nvSpPr>
            <p:spPr>
              <a:xfrm>
                <a:off x="6477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5" name="Flowchart: Predefined Process 344"/>
              <p:cNvSpPr/>
              <p:nvPr/>
            </p:nvSpPr>
            <p:spPr>
              <a:xfrm>
                <a:off x="6705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6" name="Flowchart: Predefined Process 345"/>
              <p:cNvSpPr/>
              <p:nvPr/>
            </p:nvSpPr>
            <p:spPr>
              <a:xfrm>
                <a:off x="6934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7" name="Flowchart: Predefined Process 346"/>
              <p:cNvSpPr/>
              <p:nvPr/>
            </p:nvSpPr>
            <p:spPr>
              <a:xfrm>
                <a:off x="7162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8" name="Flowchart: Predefined Process 347"/>
              <p:cNvSpPr/>
              <p:nvPr/>
            </p:nvSpPr>
            <p:spPr>
              <a:xfrm>
                <a:off x="7391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72" name="Rounded Rectangle 371"/>
            <p:cNvSpPr/>
            <p:nvPr/>
          </p:nvSpPr>
          <p:spPr>
            <a:xfrm>
              <a:off x="4831080" y="5493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4831080" y="5486400"/>
              <a:ext cx="80772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Letters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7772400" y="4581763"/>
            <a:ext cx="609600" cy="1285637"/>
            <a:chOff x="7924800" y="4581763"/>
            <a:chExt cx="609600" cy="1285637"/>
          </a:xfrm>
        </p:grpSpPr>
        <p:sp>
          <p:nvSpPr>
            <p:cNvPr id="313" name="Flowchart: Predefined Process 312"/>
            <p:cNvSpPr/>
            <p:nvPr/>
          </p:nvSpPr>
          <p:spPr>
            <a:xfrm>
              <a:off x="81229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4" name="Rounded Rectangle 373"/>
            <p:cNvSpPr/>
            <p:nvPr/>
          </p:nvSpPr>
          <p:spPr>
            <a:xfrm>
              <a:off x="7924800" y="5493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7924800" y="5493603"/>
              <a:ext cx="60960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Rev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5943600" y="2448163"/>
            <a:ext cx="2377440" cy="1600200"/>
            <a:chOff x="5928360" y="2448163"/>
            <a:chExt cx="2377440" cy="1600200"/>
          </a:xfrm>
        </p:grpSpPr>
        <p:sp>
          <p:nvSpPr>
            <p:cNvPr id="376" name="Rectangle 375"/>
            <p:cNvSpPr/>
            <p:nvPr/>
          </p:nvSpPr>
          <p:spPr>
            <a:xfrm>
              <a:off x="5928360" y="2448163"/>
              <a:ext cx="2377440" cy="1600200"/>
            </a:xfrm>
            <a:prstGeom prst="rect">
              <a:avLst/>
            </a:prstGeom>
            <a:solidFill>
              <a:schemeClr val="bg1"/>
            </a:solidFill>
            <a:ln w="31750" cmpd="thickThin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cmpd="thickThin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019800" y="2555647"/>
              <a:ext cx="2118360" cy="135421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Old Testament – 39 </a:t>
              </a:r>
            </a:p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New Testament – 27</a:t>
              </a: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 smtClean="0"/>
                <a:t>Total – 66 </a:t>
              </a:r>
            </a:p>
          </p:txBody>
        </p:sp>
        <p:cxnSp>
          <p:nvCxnSpPr>
            <p:cNvPr id="379" name="Straight Connector 378"/>
            <p:cNvCxnSpPr/>
            <p:nvPr/>
          </p:nvCxnSpPr>
          <p:spPr>
            <a:xfrm>
              <a:off x="6202680" y="3438763"/>
              <a:ext cx="18440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Flowchart: Predefined Process 105"/>
          <p:cNvSpPr/>
          <p:nvPr/>
        </p:nvSpPr>
        <p:spPr>
          <a:xfrm>
            <a:off x="1615440" y="2057400"/>
            <a:ext cx="274320" cy="1143000"/>
          </a:xfrm>
          <a:prstGeom prst="flowChartPredefinedProcess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/>
          </a:p>
        </p:txBody>
      </p:sp>
      <p:sp>
        <p:nvSpPr>
          <p:cNvPr id="107" name="TextBox 106"/>
          <p:cNvSpPr txBox="1"/>
          <p:nvPr/>
        </p:nvSpPr>
        <p:spPr>
          <a:xfrm>
            <a:off x="1676400" y="228600"/>
            <a:ext cx="1577340" cy="526564"/>
          </a:xfrm>
          <a:prstGeom prst="wedgeEllipseCallout">
            <a:avLst>
              <a:gd name="adj1" fmla="val -37579"/>
              <a:gd name="adj2" fmla="val 296427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780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" y="4092992"/>
            <a:ext cx="8839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505200" y="2264192"/>
            <a:ext cx="1066800" cy="1905000"/>
            <a:chOff x="3505200" y="2971800"/>
            <a:chExt cx="1066800" cy="1905000"/>
          </a:xfrm>
        </p:grpSpPr>
        <p:grpSp>
          <p:nvGrpSpPr>
            <p:cNvPr id="28" name="Group 27"/>
            <p:cNvGrpSpPr/>
            <p:nvPr/>
          </p:nvGrpSpPr>
          <p:grpSpPr>
            <a:xfrm>
              <a:off x="3505200" y="2971800"/>
              <a:ext cx="1066800" cy="685800"/>
              <a:chOff x="685800" y="914400"/>
              <a:chExt cx="1371600" cy="7371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85800" y="965776"/>
                <a:ext cx="1371600" cy="628583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The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Judges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0386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9624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1121192"/>
            <a:ext cx="1066800" cy="3048000"/>
            <a:chOff x="304800" y="1828800"/>
            <a:chExt cx="1066800" cy="3048000"/>
          </a:xfrm>
        </p:grpSpPr>
        <p:grpSp>
          <p:nvGrpSpPr>
            <p:cNvPr id="40" name="Group 39"/>
            <p:cNvGrpSpPr/>
            <p:nvPr/>
          </p:nvGrpSpPr>
          <p:grpSpPr>
            <a:xfrm>
              <a:off x="304800" y="1828800"/>
              <a:ext cx="1066800" cy="685800"/>
              <a:chOff x="685800" y="914400"/>
              <a:chExt cx="1371600" cy="73717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5800" y="965776"/>
                <a:ext cx="1371600" cy="628583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Creation &amp; Fall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8382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762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2264192"/>
            <a:ext cx="1066800" cy="1905000"/>
            <a:chOff x="1371600" y="2971800"/>
            <a:chExt cx="1066800" cy="1905000"/>
          </a:xfrm>
        </p:grpSpPr>
        <p:grpSp>
          <p:nvGrpSpPr>
            <p:cNvPr id="47" name="Group 46"/>
            <p:cNvGrpSpPr/>
            <p:nvPr/>
          </p:nvGrpSpPr>
          <p:grpSpPr>
            <a:xfrm>
              <a:off x="1371600" y="2971800"/>
              <a:ext cx="1066800" cy="685800"/>
              <a:chOff x="685800" y="914400"/>
              <a:chExt cx="1371600" cy="7371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5800" y="965776"/>
                <a:ext cx="1371600" cy="59550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The Patriarchs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19050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8288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1121192"/>
            <a:ext cx="1066800" cy="3048000"/>
            <a:chOff x="2438400" y="1828800"/>
            <a:chExt cx="1066800" cy="3048000"/>
          </a:xfrm>
        </p:grpSpPr>
        <p:grpSp>
          <p:nvGrpSpPr>
            <p:cNvPr id="54" name="Group 53"/>
            <p:cNvGrpSpPr/>
            <p:nvPr/>
          </p:nvGrpSpPr>
          <p:grpSpPr>
            <a:xfrm>
              <a:off x="2438400" y="1828800"/>
              <a:ext cx="1066800" cy="685800"/>
              <a:chOff x="685800" y="914400"/>
              <a:chExt cx="1371600" cy="73717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85800" y="965776"/>
                <a:ext cx="1371600" cy="628583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Exodus &amp; Conquest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9718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28956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1400" y="3445292"/>
            <a:ext cx="457200" cy="647700"/>
            <a:chOff x="7467600" y="3619500"/>
            <a:chExt cx="457200" cy="6477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696200" y="3619500"/>
              <a:ext cx="0" cy="6477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67600" y="3810000"/>
              <a:ext cx="457200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772400" y="2264192"/>
            <a:ext cx="1066800" cy="1905000"/>
            <a:chOff x="7772400" y="2971800"/>
            <a:chExt cx="1066800" cy="1905000"/>
          </a:xfrm>
        </p:grpSpPr>
        <p:grpSp>
          <p:nvGrpSpPr>
            <p:cNvPr id="60" name="Group 59"/>
            <p:cNvGrpSpPr/>
            <p:nvPr/>
          </p:nvGrpSpPr>
          <p:grpSpPr>
            <a:xfrm>
              <a:off x="7772400" y="2971800"/>
              <a:ext cx="1066800" cy="685800"/>
              <a:chOff x="685800" y="914400"/>
              <a:chExt cx="1371600" cy="73717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85800" y="965776"/>
                <a:ext cx="1371600" cy="628583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Early Church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83058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82296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121192"/>
            <a:ext cx="1066800" cy="3048000"/>
            <a:chOff x="4572000" y="1828800"/>
            <a:chExt cx="1066800" cy="3048000"/>
          </a:xfrm>
        </p:grpSpPr>
        <p:grpSp>
          <p:nvGrpSpPr>
            <p:cNvPr id="67" name="Group 66"/>
            <p:cNvGrpSpPr/>
            <p:nvPr/>
          </p:nvGrpSpPr>
          <p:grpSpPr>
            <a:xfrm>
              <a:off x="4572000" y="1828800"/>
              <a:ext cx="1066800" cy="685800"/>
              <a:chOff x="685800" y="914400"/>
              <a:chExt cx="1371600" cy="737176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85800" y="965776"/>
                <a:ext cx="1371600" cy="628583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Kings &amp; Prophets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51054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0" name="Oval 10"/>
            <p:cNvSpPr>
              <a:spLocks noChangeArrowheads="1"/>
            </p:cNvSpPr>
            <p:nvPr/>
          </p:nvSpPr>
          <p:spPr bwMode="auto">
            <a:xfrm>
              <a:off x="50292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8800" y="2264192"/>
            <a:ext cx="1066800" cy="1905000"/>
            <a:chOff x="5638800" y="2971800"/>
            <a:chExt cx="1066800" cy="1905000"/>
          </a:xfrm>
        </p:grpSpPr>
        <p:grpSp>
          <p:nvGrpSpPr>
            <p:cNvPr id="74" name="Group 73"/>
            <p:cNvGrpSpPr/>
            <p:nvPr/>
          </p:nvGrpSpPr>
          <p:grpSpPr>
            <a:xfrm>
              <a:off x="5638800" y="2971800"/>
              <a:ext cx="1066800" cy="685800"/>
              <a:chOff x="685800" y="914400"/>
              <a:chExt cx="1371600" cy="73717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5800" y="965776"/>
                <a:ext cx="1371600" cy="628583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Exile &amp; Return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Line 9"/>
            <p:cNvSpPr>
              <a:spLocks noChangeShapeType="1"/>
            </p:cNvSpPr>
            <p:nvPr/>
          </p:nvSpPr>
          <p:spPr bwMode="auto">
            <a:xfrm>
              <a:off x="61722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7" name="Oval 10"/>
            <p:cNvSpPr>
              <a:spLocks noChangeArrowheads="1"/>
            </p:cNvSpPr>
            <p:nvPr/>
          </p:nvSpPr>
          <p:spPr bwMode="auto">
            <a:xfrm>
              <a:off x="6096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1121192"/>
            <a:ext cx="1066800" cy="3048000"/>
            <a:chOff x="6705600" y="1828800"/>
            <a:chExt cx="1066800" cy="3048000"/>
          </a:xfrm>
        </p:grpSpPr>
        <p:grpSp>
          <p:nvGrpSpPr>
            <p:cNvPr id="81" name="Group 80"/>
            <p:cNvGrpSpPr/>
            <p:nvPr/>
          </p:nvGrpSpPr>
          <p:grpSpPr>
            <a:xfrm>
              <a:off x="6705600" y="1828800"/>
              <a:ext cx="1066800" cy="685800"/>
              <a:chOff x="685800" y="914400"/>
              <a:chExt cx="1371600" cy="73717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85800" y="965776"/>
                <a:ext cx="1371600" cy="628583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Life of Jesus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72390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71628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890260" y="381000"/>
            <a:ext cx="1577340" cy="526564"/>
          </a:xfrm>
          <a:prstGeom prst="wedgeEllipseCallout">
            <a:avLst>
              <a:gd name="adj1" fmla="val -37579"/>
              <a:gd name="adj2" fmla="val 296427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57200" y="4507587"/>
            <a:ext cx="2865120" cy="373797"/>
            <a:chOff x="1143000" y="5950029"/>
            <a:chExt cx="685800" cy="373797"/>
          </a:xfrm>
        </p:grpSpPr>
        <p:sp>
          <p:nvSpPr>
            <p:cNvPr id="111" name="Rounded Rectangle 110"/>
            <p:cNvSpPr/>
            <p:nvPr/>
          </p:nvSpPr>
          <p:spPr>
            <a:xfrm>
              <a:off x="1143000" y="5954494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143000" y="5950029"/>
              <a:ext cx="68580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Law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2820" y="4507587"/>
            <a:ext cx="2964180" cy="373797"/>
            <a:chOff x="3398520" y="5950803"/>
            <a:chExt cx="899160" cy="373797"/>
          </a:xfrm>
        </p:grpSpPr>
        <p:sp>
          <p:nvSpPr>
            <p:cNvPr id="120" name="Rounded Rectangle 119"/>
            <p:cNvSpPr/>
            <p:nvPr/>
          </p:nvSpPr>
          <p:spPr>
            <a:xfrm>
              <a:off x="3398520" y="5950803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98520" y="5950803"/>
              <a:ext cx="89916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History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572000" y="5105400"/>
            <a:ext cx="944880" cy="373797"/>
            <a:chOff x="5897880" y="5943600"/>
            <a:chExt cx="944880" cy="373797"/>
          </a:xfrm>
        </p:grpSpPr>
        <p:sp>
          <p:nvSpPr>
            <p:cNvPr id="136" name="Rounded Rectangle 135"/>
            <p:cNvSpPr/>
            <p:nvPr/>
          </p:nvSpPr>
          <p:spPr>
            <a:xfrm>
              <a:off x="5897880" y="5943600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97880" y="5943600"/>
              <a:ext cx="94488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Wisdom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953000" y="5715000"/>
            <a:ext cx="1752600" cy="381000"/>
            <a:chOff x="5552364" y="5333999"/>
            <a:chExt cx="1915236" cy="373797"/>
          </a:xfrm>
        </p:grpSpPr>
        <p:sp>
          <p:nvSpPr>
            <p:cNvPr id="148" name="Rounded Rectangle 147"/>
            <p:cNvSpPr/>
            <p:nvPr/>
          </p:nvSpPr>
          <p:spPr>
            <a:xfrm>
              <a:off x="5685367" y="5333999"/>
              <a:ext cx="159603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52364" y="5334000"/>
              <a:ext cx="1915236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781800" y="4495800"/>
            <a:ext cx="914400" cy="369332"/>
            <a:chOff x="-914400" y="7397829"/>
            <a:chExt cx="914400" cy="369332"/>
          </a:xfrm>
        </p:grpSpPr>
        <p:sp>
          <p:nvSpPr>
            <p:cNvPr id="175" name="Rounded Rectangle 174"/>
            <p:cNvSpPr/>
            <p:nvPr/>
          </p:nvSpPr>
          <p:spPr>
            <a:xfrm>
              <a:off x="-899160" y="7397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-914400" y="7397829"/>
              <a:ext cx="91440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Gospels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650480" y="4495800"/>
            <a:ext cx="655320" cy="373797"/>
            <a:chOff x="228600" y="7391400"/>
            <a:chExt cx="655320" cy="373797"/>
          </a:xfrm>
        </p:grpSpPr>
        <p:sp>
          <p:nvSpPr>
            <p:cNvPr id="183" name="Rounded Rectangle 182"/>
            <p:cNvSpPr/>
            <p:nvPr/>
          </p:nvSpPr>
          <p:spPr>
            <a:xfrm>
              <a:off x="274320" y="7391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28600" y="7391400"/>
              <a:ext cx="65532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Acts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001000" y="5105400"/>
            <a:ext cx="838200" cy="381000"/>
            <a:chOff x="3139440" y="7391400"/>
            <a:chExt cx="807720" cy="381000"/>
          </a:xfrm>
        </p:grpSpPr>
        <p:sp>
          <p:nvSpPr>
            <p:cNvPr id="187" name="Rounded Rectangle 186"/>
            <p:cNvSpPr/>
            <p:nvPr/>
          </p:nvSpPr>
          <p:spPr>
            <a:xfrm>
              <a:off x="3139440" y="7398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139440" y="7391400"/>
              <a:ext cx="807720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Letters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382000" y="5722203"/>
            <a:ext cx="579120" cy="373797"/>
            <a:chOff x="6069871" y="7398603"/>
            <a:chExt cx="783771" cy="373797"/>
          </a:xfrm>
        </p:grpSpPr>
        <p:sp>
          <p:nvSpPr>
            <p:cNvPr id="212" name="Rounded Rectangle 211"/>
            <p:cNvSpPr/>
            <p:nvPr/>
          </p:nvSpPr>
          <p:spPr>
            <a:xfrm>
              <a:off x="6156960" y="7398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069871" y="7398603"/>
              <a:ext cx="783771" cy="357545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Rev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1349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269938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4572000"/>
            <a:ext cx="762000" cy="381000"/>
            <a:chOff x="152400" y="4495800"/>
            <a:chExt cx="762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95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Saul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4572000"/>
            <a:ext cx="914400" cy="381000"/>
            <a:chOff x="1143000" y="4495800"/>
            <a:chExt cx="914400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95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4572000"/>
            <a:ext cx="1066800" cy="381000"/>
            <a:chOff x="2286000" y="4495800"/>
            <a:chExt cx="10668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95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2297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BC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5297269"/>
            <a:ext cx="4953000" cy="874931"/>
            <a:chOff x="3581400" y="5105400"/>
            <a:chExt cx="5105400" cy="8749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334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Southern Kingdom:</a:t>
              </a:r>
            </a:p>
            <a:p>
              <a:pPr algn="ctr"/>
              <a:r>
                <a:rPr lang="en-US" b="1" dirty="0" smtClean="0"/>
                <a:t>JUDAH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3241238"/>
            <a:ext cx="3429000" cy="873562"/>
            <a:chOff x="3581400" y="3009900"/>
            <a:chExt cx="3429000" cy="87356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237131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Northern Kingdom:</a:t>
              </a:r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666999"/>
            <a:ext cx="762000" cy="2639204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2297668"/>
            <a:ext cx="914400" cy="902732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BC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3516868"/>
            <a:ext cx="914400" cy="1780402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586 BC</a:t>
              </a:r>
              <a:endParaRPr lang="en-US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609600"/>
            <a:ext cx="6858000" cy="1427653"/>
            <a:chOff x="990600" y="-228600"/>
            <a:chExt cx="6858000" cy="142765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124148"/>
              <a:ext cx="647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“And your house and your kingdom shall be made sure forever before me. Your throne shall be established forever.” 2 Samuel 7:16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4507468"/>
            <a:ext cx="914400" cy="801469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605 BC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4050268"/>
            <a:ext cx="914400" cy="1258670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597 BC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905000"/>
            <a:ext cx="990600" cy="14361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3417332"/>
            <a:ext cx="1104900" cy="632936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127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Psalm 89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746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 have said, “I have made a covenant with my chosen one;</a:t>
            </a:r>
          </a:p>
          <a:p>
            <a:pPr algn="ctr"/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have sworn to David my servant: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‘I will establish your offspring forever,</a:t>
            </a:r>
          </a:p>
          <a:p>
            <a:pPr algn="ctr"/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build your throne for all generations.’”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925431"/>
            <a:ext cx="762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But now you have cast off and rejected;</a:t>
            </a:r>
          </a:p>
          <a:p>
            <a:pPr algn="ctr"/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 are full of wrath against your anointed.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 have renounced the covenant with your servant;</a:t>
            </a:r>
          </a:p>
          <a:p>
            <a:pPr algn="ctr"/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defiled his crown in the dust.</a:t>
            </a:r>
          </a:p>
        </p:txBody>
      </p:sp>
    </p:spTree>
    <p:extLst>
      <p:ext uri="{BB962C8B-B14F-4D97-AF65-F5344CB8AC3E}">
        <p14:creationId xmlns:p14="http://schemas.microsoft.com/office/powerpoint/2010/main" val="199087539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B7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Psalm 2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62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LORD said to me, “You are my Son; </a:t>
            </a:r>
          </a:p>
          <a:p>
            <a:pPr algn="ctr"/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Today I have begotten you.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Ask of me, and I will make the nations your heritage,</a:t>
            </a:r>
          </a:p>
          <a:p>
            <a:pPr algn="ctr"/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 the ends of the earth your possession.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 shall break them with a rod of iron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 dash them in pieces like a potter’s vessel.”</a:t>
            </a:r>
          </a:p>
        </p:txBody>
      </p:sp>
    </p:spTree>
    <p:extLst>
      <p:ext uri="{BB962C8B-B14F-4D97-AF65-F5344CB8AC3E}">
        <p14:creationId xmlns:p14="http://schemas.microsoft.com/office/powerpoint/2010/main" val="131213874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5638800"/>
            <a:ext cx="917387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5976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5597603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67" y="5597604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5976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4081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1 2 3 4 5 6 7 8 9 10 11 12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14600" y="2209800"/>
            <a:ext cx="6858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3962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18137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7415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572" y="2718137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508" y="2718137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215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1524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24081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1752600"/>
            <a:ext cx="7315200" cy="7467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smtClean="0">
                <a:solidFill>
                  <a:schemeClr val="accent3"/>
                </a:solidFill>
              </a:rPr>
              <a:t>Four empires will rise &amp; fall before the everlasting kingdom.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743200"/>
            <a:ext cx="5334000" cy="5410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</a:rPr>
              <a:t>God rescues &amp; exalts those who are faithful.</a:t>
            </a:r>
            <a:endParaRPr lang="en-US" sz="3800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962400"/>
            <a:ext cx="3048000" cy="2971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</a:rPr>
              <a:t>God humbles the proud.</a:t>
            </a:r>
            <a:endParaRPr lang="en-US" sz="38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3048000"/>
            <a:ext cx="3171092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Babylonian</a:t>
            </a:r>
          </a:p>
          <a:p>
            <a:pPr algn="ctr"/>
            <a:r>
              <a:rPr lang="en-US" sz="3800" b="1" dirty="0" err="1" smtClean="0"/>
              <a:t>Medo</a:t>
            </a:r>
            <a:r>
              <a:rPr lang="en-US" sz="3800" b="1" dirty="0" smtClean="0"/>
              <a:t>-Persian</a:t>
            </a:r>
          </a:p>
          <a:p>
            <a:pPr algn="ctr"/>
            <a:r>
              <a:rPr lang="en-US" sz="3800" b="1" dirty="0" smtClean="0"/>
              <a:t>Grecian</a:t>
            </a:r>
          </a:p>
          <a:p>
            <a:pPr algn="ctr"/>
            <a:r>
              <a:rPr lang="en-US" sz="3800" b="1" dirty="0" smtClean="0"/>
              <a:t>Roman</a:t>
            </a:r>
            <a:endParaRPr lang="en-US" sz="3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4224516"/>
            <a:ext cx="3048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Fiery Furnace</a:t>
            </a:r>
          </a:p>
          <a:p>
            <a:pPr algn="ctr"/>
            <a:r>
              <a:rPr lang="en-US" sz="3800" b="1" dirty="0" smtClean="0"/>
              <a:t>Lion’s Den</a:t>
            </a:r>
            <a:endParaRPr lang="en-US" sz="3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508" y="4977384"/>
            <a:ext cx="1998784" cy="15758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Nebuchad-nezzar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smtClean="0"/>
              <a:t>Belshazzar</a:t>
            </a: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/>
          </a:p>
        </p:txBody>
      </p:sp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 b="4422"/>
          <a:stretch/>
        </p:blipFill>
        <p:spPr bwMode="auto">
          <a:xfrm>
            <a:off x="-228599" y="-398085"/>
            <a:ext cx="1905000" cy="32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5211" r="21939" b="51990"/>
          <a:stretch/>
        </p:blipFill>
        <p:spPr bwMode="auto">
          <a:xfrm>
            <a:off x="-627501" y="-76200"/>
            <a:ext cx="3585084" cy="27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8253" r="34087" b="31097"/>
          <a:stretch/>
        </p:blipFill>
        <p:spPr bwMode="auto">
          <a:xfrm>
            <a:off x="5299978" y="-24021"/>
            <a:ext cx="4669522" cy="24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8686" r="8778" b="5508"/>
          <a:stretch/>
        </p:blipFill>
        <p:spPr bwMode="auto">
          <a:xfrm>
            <a:off x="6324600" y="-152400"/>
            <a:ext cx="32379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48" r="2715" b="7805"/>
          <a:stretch/>
        </p:blipFill>
        <p:spPr bwMode="auto">
          <a:xfrm>
            <a:off x="-171817" y="-76201"/>
            <a:ext cx="3466001" cy="37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059" r="7314" b="33959"/>
          <a:stretch/>
        </p:blipFill>
        <p:spPr bwMode="auto">
          <a:xfrm>
            <a:off x="4831179" y="-152401"/>
            <a:ext cx="4388541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9293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9769E-7 L 0.43438 0.429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14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49769E-7 L -0.0625 0.429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14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-0.01563 0.429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14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0.04479 0.429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14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9769E-7 L 0.33247 0.429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14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9769E-7 L 0.38594 0.429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21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 animBg="1"/>
      <p:bldP spid="16" grpId="1" animBg="1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8" grpId="0" animBg="1"/>
      <p:bldP spid="19" grpId="0"/>
      <p:bldP spid="21" grpId="0"/>
      <p:bldP spid="22" grpId="0"/>
      <p:bldP spid="23" grpId="0"/>
      <p:bldP spid="24" grpId="0" uiExpand="1" build="p" animBg="1"/>
      <p:bldP spid="24" grpId="1" uiExpand="1" build="allAtOnce" animBg="1"/>
      <p:bldP spid="26" grpId="0" uiExpand="1" build="p" animBg="1"/>
      <p:bldP spid="26" grpId="1" uiExpand="1" build="allAtOnce" animBg="1"/>
      <p:bldP spid="27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1612</TotalTime>
  <Words>392</Words>
  <Application>Microsoft Office PowerPoint</Application>
  <PresentationFormat>On-screen Show (4:3)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Wingdings 2</vt:lpstr>
      <vt:lpstr>Civic</vt:lpstr>
      <vt:lpstr>PowerPoint Presentation</vt:lpstr>
      <vt:lpstr>The Book of Daniel</vt:lpstr>
      <vt:lpstr>Sun, class  Introduction Sun a.m.    Chapter 1 Sun p.m.      Chapter 2  Monday      Chapter 3 Tuesday      Chapter 4 Wednesday   Chapter 5 Thursday     Chapter 6 Friday       Evangelism</vt:lpstr>
      <vt:lpstr>PowerPoint Presentation</vt:lpstr>
      <vt:lpstr>PowerPoint Presentation</vt:lpstr>
      <vt:lpstr>PowerPoint Presentation</vt:lpstr>
      <vt:lpstr>Psalm 89</vt:lpstr>
      <vt:lpstr>Psalm 2</vt:lpstr>
      <vt:lpstr>PowerPoint Presentation</vt:lpstr>
      <vt:lpstr>Outline of Daniel</vt:lpstr>
      <vt:lpstr>Outline of Daniel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Owner</cp:lastModifiedBy>
  <cp:revision>51</cp:revision>
  <dcterms:created xsi:type="dcterms:W3CDTF">2014-03-13T10:56:08Z</dcterms:created>
  <dcterms:modified xsi:type="dcterms:W3CDTF">2014-08-25T14:25:10Z</dcterms:modified>
</cp:coreProperties>
</file>