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62" r:id="rId9"/>
    <p:sldId id="263" r:id="rId10"/>
    <p:sldId id="264" r:id="rId11"/>
    <p:sldId id="265" r:id="rId12"/>
    <p:sldId id="273" r:id="rId13"/>
    <p:sldId id="274" r:id="rId14"/>
    <p:sldId id="275" r:id="rId15"/>
    <p:sldId id="267" r:id="rId16"/>
    <p:sldId id="268" r:id="rId17"/>
    <p:sldId id="280" r:id="rId18"/>
    <p:sldId id="284" r:id="rId19"/>
    <p:sldId id="281" r:id="rId20"/>
    <p:sldId id="282" r:id="rId21"/>
    <p:sldId id="292" r:id="rId22"/>
    <p:sldId id="285" r:id="rId23"/>
    <p:sldId id="286" r:id="rId24"/>
    <p:sldId id="271" r:id="rId25"/>
    <p:sldId id="272" r:id="rId26"/>
    <p:sldId id="276" r:id="rId27"/>
    <p:sldId id="287" r:id="rId28"/>
    <p:sldId id="288" r:id="rId29"/>
    <p:sldId id="290" r:id="rId30"/>
    <p:sldId id="266" r:id="rId31"/>
    <p:sldId id="269" r:id="rId32"/>
    <p:sldId id="270" r:id="rId33"/>
    <p:sldId id="277" r:id="rId34"/>
    <p:sldId id="278" r:id="rId35"/>
    <p:sldId id="279" r:id="rId36"/>
    <p:sldId id="28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AF5B6-C7D3-443E-B564-1615BDEE42D5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784C4-6543-4CDD-AA83-A70F45CE0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PREFERRING OTHERS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Galatians 5:19-21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“The acts of the sinful nature are obvious: sexual immorality, impurity and debauchery; idolatry and witchcraft; hatred, discord, jealousy, fits of rage, selfish ambition, dissensions, factions and envy; drunkenness, orgies, and the like.”</a:t>
            </a:r>
          </a:p>
          <a:p>
            <a:r>
              <a:rPr lang="en-US" b="1" dirty="0" smtClean="0"/>
              <a:t>Satisfaction of self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Point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All of us are susceptible to pride, narcissism(?), promoting self over others, promoting self over God. </a:t>
            </a:r>
          </a:p>
          <a:p>
            <a:r>
              <a:rPr lang="en-US" b="1" dirty="0" smtClean="0"/>
              <a:t>HBS Lesson 7 on Covetousness stressed satisfying self</a:t>
            </a:r>
          </a:p>
          <a:p>
            <a:r>
              <a:rPr lang="en-US" b="1" dirty="0" smtClean="0"/>
              <a:t>Phil. 3:18-19: For many walk, of whom I often told you,  </a:t>
            </a:r>
            <a:r>
              <a:rPr lang="en-US" b="1" dirty="0" smtClean="0">
                <a:solidFill>
                  <a:schemeClr val="bg1"/>
                </a:solidFill>
              </a:rPr>
              <a:t>and now tell you even weeping, </a:t>
            </a:r>
            <a:r>
              <a:rPr lang="en-US" b="1" i="1" dirty="0" smtClean="0">
                <a:solidFill>
                  <a:schemeClr val="bg1"/>
                </a:solidFill>
              </a:rPr>
              <a:t>that they are</a:t>
            </a:r>
            <a:r>
              <a:rPr lang="en-US" b="1" dirty="0" smtClean="0">
                <a:solidFill>
                  <a:schemeClr val="bg1"/>
                </a:solidFill>
              </a:rPr>
              <a:t> enemies of the cross of Christ, whose end is destruction, </a:t>
            </a:r>
            <a:r>
              <a:rPr lang="en-US" b="1" dirty="0" smtClean="0"/>
              <a:t>whose god is </a:t>
            </a:r>
            <a:r>
              <a:rPr lang="en-US" b="1" i="1" dirty="0" smtClean="0"/>
              <a:t>their</a:t>
            </a:r>
            <a:r>
              <a:rPr lang="en-US" b="1" dirty="0" smtClean="0"/>
              <a:t> appetite, and </a:t>
            </a:r>
            <a:r>
              <a:rPr lang="en-US" b="1" i="1" dirty="0" smtClean="0"/>
              <a:t>whose</a:t>
            </a:r>
            <a:r>
              <a:rPr lang="en-US" b="1" dirty="0" smtClean="0"/>
              <a:t> glory is in their shame, who set their minds on earthly things.  (Self?)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Point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All of us are susceptible to pride, narcissism(?), promoting self over others, promoting self over God. </a:t>
            </a:r>
          </a:p>
          <a:p>
            <a:r>
              <a:rPr lang="en-US" b="1" dirty="0" smtClean="0"/>
              <a:t>HBS Lesson 7 on Covetousness stressed satisfying self</a:t>
            </a:r>
          </a:p>
          <a:p>
            <a:r>
              <a:rPr lang="en-US" b="1" dirty="0" smtClean="0"/>
              <a:t>Phil. 3:18-19: For many walk, of whom I often told you, </a:t>
            </a:r>
            <a:r>
              <a:rPr lang="en-US" b="1" u="sng" dirty="0" smtClean="0"/>
              <a:t>and now tell you even weeping, </a:t>
            </a:r>
            <a:r>
              <a:rPr lang="en-US" b="1" i="1" u="sng" dirty="0" smtClean="0"/>
              <a:t>that they are</a:t>
            </a:r>
            <a:r>
              <a:rPr lang="en-US" b="1" u="sng" dirty="0" smtClean="0"/>
              <a:t> enemies of the cross of Christ, whose end is destruction</a:t>
            </a:r>
            <a:r>
              <a:rPr lang="en-US" b="1" dirty="0" smtClean="0"/>
              <a:t>, whose god is </a:t>
            </a:r>
            <a:r>
              <a:rPr lang="en-US" b="1" i="1" dirty="0" smtClean="0"/>
              <a:t>their</a:t>
            </a:r>
            <a:r>
              <a:rPr lang="en-US" b="1" dirty="0" smtClean="0"/>
              <a:t> appetite, and </a:t>
            </a:r>
            <a:r>
              <a:rPr lang="en-US" b="1" i="1" dirty="0" smtClean="0"/>
              <a:t>whose</a:t>
            </a:r>
            <a:r>
              <a:rPr lang="en-US" b="1" dirty="0" smtClean="0"/>
              <a:t> glory is in their shame, who set their minds on earthly things.  (Self?)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Some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b="1" dirty="0" smtClean="0"/>
              <a:t>Ph. 2:3-4 –</a:t>
            </a:r>
            <a:r>
              <a:rPr lang="en-US" b="1" baseline="30000" dirty="0" smtClean="0"/>
              <a:t> </a:t>
            </a:r>
            <a:r>
              <a:rPr lang="en-US" b="1" dirty="0" smtClean="0"/>
              <a:t>Do nothing from selfishness or empty conceit, but with humility of mind </a:t>
            </a:r>
            <a:r>
              <a:rPr lang="en-US" b="1" u="sng" dirty="0" smtClean="0"/>
              <a:t>regard one another as more important than yourselves</a:t>
            </a:r>
            <a:r>
              <a:rPr lang="en-US" b="1" dirty="0" smtClean="0"/>
              <a:t>; do not </a:t>
            </a:r>
            <a:r>
              <a:rPr lang="en-US" b="1" i="1" dirty="0" smtClean="0"/>
              <a:t>merely</a:t>
            </a:r>
            <a:r>
              <a:rPr lang="en-US" b="1" dirty="0" smtClean="0"/>
              <a:t> look out for </a:t>
            </a:r>
            <a:r>
              <a:rPr lang="en-US" b="1" u="sng" dirty="0" smtClean="0"/>
              <a:t>your own personal interests</a:t>
            </a:r>
            <a:r>
              <a:rPr lang="en-US" b="1" dirty="0" smtClean="0"/>
              <a:t>, but also for </a:t>
            </a:r>
            <a:r>
              <a:rPr lang="en-US" b="1" u="sng" dirty="0" smtClean="0"/>
              <a:t>the interests of others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Eph. </a:t>
            </a:r>
            <a:r>
              <a:rPr lang="en-US" sz="3600" b="1" dirty="0" smtClean="0"/>
              <a:t>5:21</a:t>
            </a:r>
            <a:r>
              <a:rPr lang="en-US" b="1" dirty="0" smtClean="0"/>
              <a:t> – Be </a:t>
            </a:r>
            <a:r>
              <a:rPr lang="en-US" b="1" u="sng" dirty="0" smtClean="0"/>
              <a:t>subject to one another </a:t>
            </a:r>
            <a:r>
              <a:rPr lang="en-US" b="1" dirty="0" smtClean="0"/>
              <a:t>in the fear of Christ.</a:t>
            </a:r>
          </a:p>
          <a:p>
            <a:r>
              <a:rPr lang="en-US" b="1" baseline="30000" dirty="0" smtClean="0"/>
              <a:t> </a:t>
            </a:r>
            <a:r>
              <a:rPr lang="en-US" b="1" dirty="0" smtClean="0"/>
              <a:t>Gal. 6:3 – </a:t>
            </a:r>
            <a:r>
              <a:rPr lang="en-US" b="1" u="sng" dirty="0" smtClean="0"/>
              <a:t>Bear one another’s burdens</a:t>
            </a:r>
            <a:r>
              <a:rPr lang="en-US" b="1" dirty="0" smtClean="0"/>
              <a:t>, and thereby fulfill the law of Christ. For if anyone thinks he is something when </a:t>
            </a:r>
            <a:r>
              <a:rPr lang="en-US" b="1" u="sng" dirty="0" smtClean="0"/>
              <a:t>he is nothing</a:t>
            </a:r>
            <a:r>
              <a:rPr lang="en-US" b="1" dirty="0" smtClean="0"/>
              <a:t>, he deceives himself.</a:t>
            </a:r>
          </a:p>
          <a:p>
            <a:r>
              <a:rPr lang="en-US" b="1" dirty="0" smtClean="0"/>
              <a:t>Rom. 12:9-10 – </a:t>
            </a:r>
            <a:r>
              <a:rPr lang="en-US" b="1" i="1" dirty="0" smtClean="0"/>
              <a:t>Let</a:t>
            </a:r>
            <a:r>
              <a:rPr lang="en-US" b="1" dirty="0" smtClean="0"/>
              <a:t> love </a:t>
            </a:r>
            <a:r>
              <a:rPr lang="en-US" b="1" i="1" dirty="0" smtClean="0"/>
              <a:t>be</a:t>
            </a:r>
            <a:r>
              <a:rPr lang="en-US" b="1" dirty="0" smtClean="0"/>
              <a:t> without hypocrisy. Abhor what is evil; cling to what is good. </a:t>
            </a:r>
            <a:r>
              <a:rPr lang="en-US" b="1" i="1" u="sng" dirty="0" smtClean="0"/>
              <a:t>Be</a:t>
            </a:r>
            <a:r>
              <a:rPr lang="en-US" b="1" u="sng" dirty="0" smtClean="0"/>
              <a:t> devoted to one another in brotherly love; give preference to one another in honor.</a:t>
            </a:r>
            <a:r>
              <a:rPr lang="en-US" b="1" dirty="0" smtClean="0"/>
              <a:t>  </a:t>
            </a:r>
          </a:p>
          <a:p>
            <a:r>
              <a:rPr lang="en-US" b="1" dirty="0" smtClean="0"/>
              <a:t>(ESV: </a:t>
            </a:r>
            <a:r>
              <a:rPr lang="en-US" b="1" u="sng" dirty="0" smtClean="0"/>
              <a:t>Outdo one another</a:t>
            </a:r>
            <a:r>
              <a:rPr lang="en-US" b="1" dirty="0" smtClean="0"/>
              <a:t> in showing honor. 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Some More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 marL="274320">
              <a:spcBef>
                <a:spcPts val="600"/>
              </a:spcBef>
            </a:pPr>
            <a:r>
              <a:rPr lang="en-US" sz="2800" b="1" dirty="0" smtClean="0"/>
              <a:t>Eph. 4:32 –</a:t>
            </a:r>
            <a:r>
              <a:rPr lang="en-US" sz="2800" b="1" dirty="0"/>
              <a:t> </a:t>
            </a:r>
            <a:r>
              <a:rPr lang="en-US" sz="2800" b="1" dirty="0" smtClean="0"/>
              <a:t>Be </a:t>
            </a:r>
            <a:r>
              <a:rPr lang="en-US" sz="2800" b="1" u="sng" dirty="0" smtClean="0"/>
              <a:t>kind to one another, tenderhearted</a:t>
            </a:r>
            <a:r>
              <a:rPr lang="en-US" sz="2800" b="1" dirty="0" smtClean="0"/>
              <a:t>, forgiving one another, as God in Christ forgave you. </a:t>
            </a:r>
          </a:p>
          <a:p>
            <a:pPr marL="274320">
              <a:spcBef>
                <a:spcPts val="600"/>
              </a:spcBef>
            </a:pPr>
            <a:r>
              <a:rPr lang="en-US" sz="2800" b="1" dirty="0" smtClean="0"/>
              <a:t>1 </a:t>
            </a:r>
            <a:r>
              <a:rPr lang="en-US" sz="2800" b="1" dirty="0" err="1" smtClean="0"/>
              <a:t>Thes</a:t>
            </a:r>
            <a:r>
              <a:rPr lang="en-US" sz="2800" b="1" dirty="0" smtClean="0"/>
              <a:t>. 5:11 – Therefore </a:t>
            </a:r>
            <a:r>
              <a:rPr lang="en-US" sz="2800" b="1" u="sng" dirty="0" smtClean="0"/>
              <a:t>encourage one another and build one another up</a:t>
            </a:r>
            <a:r>
              <a:rPr lang="en-US" sz="2800" b="1" dirty="0" smtClean="0"/>
              <a:t>, just as you are doing. </a:t>
            </a:r>
          </a:p>
          <a:p>
            <a:pPr marL="274320">
              <a:spcBef>
                <a:spcPts val="600"/>
              </a:spcBef>
            </a:pPr>
            <a:r>
              <a:rPr lang="en-US" sz="2800" b="1" dirty="0" smtClean="0"/>
              <a:t>Gal. 6:2 – </a:t>
            </a:r>
            <a:r>
              <a:rPr lang="en-US" sz="2800" b="1" u="sng" dirty="0" smtClean="0"/>
              <a:t>Bear one another's burdens</a:t>
            </a:r>
            <a:r>
              <a:rPr lang="en-US" sz="2800" b="1" dirty="0" smtClean="0"/>
              <a:t>, and so fulfill the law of Christ. </a:t>
            </a:r>
          </a:p>
          <a:p>
            <a:pPr marL="274320">
              <a:spcBef>
                <a:spcPts val="600"/>
              </a:spcBef>
            </a:pPr>
            <a:r>
              <a:rPr lang="en-US" sz="2800" b="1" dirty="0" smtClean="0"/>
              <a:t>Hebrews 10:24 – And let us consider how to </a:t>
            </a:r>
            <a:r>
              <a:rPr lang="en-US" sz="2800" b="1" u="sng" dirty="0" smtClean="0"/>
              <a:t>stir up one another to love and good works</a:t>
            </a:r>
            <a:r>
              <a:rPr lang="en-US" sz="2800" b="1" dirty="0" smtClean="0"/>
              <a:t>.</a:t>
            </a:r>
          </a:p>
          <a:p>
            <a:pPr marL="274320">
              <a:spcBef>
                <a:spcPts val="600"/>
              </a:spcBef>
            </a:pPr>
            <a:r>
              <a:rPr lang="en-US" sz="2800" b="1" dirty="0" smtClean="0"/>
              <a:t>1 Cor. 13:4-5 – Love is patient and kind; love does not envy or boast; it is not arrogant or rude</a:t>
            </a:r>
            <a:r>
              <a:rPr lang="en-US" sz="2800" b="1" u="sng" dirty="0" smtClean="0"/>
              <a:t>. It does not insist on its own way</a:t>
            </a:r>
            <a:r>
              <a:rPr lang="en-US" sz="2800" b="1" dirty="0" smtClean="0"/>
              <a:t>; it is not irritable or resentful.</a:t>
            </a:r>
          </a:p>
          <a:p>
            <a:pPr marL="274320">
              <a:spcBef>
                <a:spcPts val="600"/>
              </a:spcBef>
            </a:pPr>
            <a:endParaRPr lang="en-US" sz="2800" b="1" dirty="0" smtClean="0"/>
          </a:p>
          <a:p>
            <a:pPr marL="274320">
              <a:spcBef>
                <a:spcPts val="600"/>
              </a:spcBef>
            </a:pPr>
            <a:endParaRPr lang="en-US" sz="2800" b="1" dirty="0" smtClean="0"/>
          </a:p>
          <a:p>
            <a:pPr marL="274320">
              <a:spcBef>
                <a:spcPts val="600"/>
              </a:spcBef>
            </a:pP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Ro. 14:13 –</a:t>
            </a:r>
            <a:r>
              <a:rPr lang="en-US" b="1" dirty="0"/>
              <a:t> </a:t>
            </a:r>
            <a:r>
              <a:rPr lang="en-US" b="1" dirty="0" smtClean="0"/>
              <a:t>Therefore </a:t>
            </a:r>
            <a:r>
              <a:rPr lang="en-US" b="1" dirty="0"/>
              <a:t>let us not pass judgment on one another any longer, but rather decide </a:t>
            </a:r>
            <a:r>
              <a:rPr lang="en-US" b="1" u="sng" dirty="0"/>
              <a:t>never to put a stumbling block or hindrance in the way of a brother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Ro. 12:16 – Live </a:t>
            </a:r>
            <a:r>
              <a:rPr lang="en-US" b="1" dirty="0"/>
              <a:t>in harmony with one another. Do not be haughty, but associate with the lowly.</a:t>
            </a:r>
            <a:r>
              <a:rPr lang="en-US" b="1" u="sng" dirty="0"/>
              <a:t> Never be wise in your own sight</a:t>
            </a:r>
            <a:r>
              <a:rPr lang="en-US" b="1" dirty="0"/>
              <a:t>. </a:t>
            </a:r>
          </a:p>
          <a:p>
            <a:r>
              <a:rPr lang="en-US" b="1" dirty="0" smtClean="0"/>
              <a:t>1 Pet. 4:8 – </a:t>
            </a:r>
            <a:r>
              <a:rPr lang="en-US" b="1" u="sng" dirty="0" smtClean="0"/>
              <a:t>Above </a:t>
            </a:r>
            <a:r>
              <a:rPr lang="en-US" b="1" u="sng" dirty="0"/>
              <a:t>all, keep loving one another earnestly</a:t>
            </a:r>
            <a:r>
              <a:rPr lang="en-US" b="1" dirty="0"/>
              <a:t>, since love covers a multitude of sins. </a:t>
            </a:r>
          </a:p>
          <a:p>
            <a:r>
              <a:rPr lang="en-US" b="1" dirty="0" smtClean="0"/>
              <a:t>Eph. 5:21-33 – </a:t>
            </a:r>
            <a:r>
              <a:rPr lang="en-US" b="1" u="sng" dirty="0" smtClean="0"/>
              <a:t>Submitting </a:t>
            </a:r>
            <a:r>
              <a:rPr lang="en-US" b="1" u="sng" dirty="0"/>
              <a:t>to one another</a:t>
            </a:r>
            <a:r>
              <a:rPr lang="en-US" b="1" dirty="0"/>
              <a:t> out of reverence for Christ.</a:t>
            </a:r>
            <a:r>
              <a:rPr lang="en-US" b="1" dirty="0" smtClean="0"/>
              <a:t> 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More Passages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John </a:t>
            </a:r>
            <a:r>
              <a:rPr lang="en-US" b="1" dirty="0" smtClean="0"/>
              <a:t>13:34 – A </a:t>
            </a:r>
            <a:r>
              <a:rPr lang="en-US" b="1" dirty="0"/>
              <a:t>new commandment I give to you, that you love one another: </a:t>
            </a:r>
            <a:r>
              <a:rPr lang="en-US" b="1" u="sng" dirty="0"/>
              <a:t>just as I have loved you</a:t>
            </a:r>
            <a:r>
              <a:rPr lang="en-US" b="1" dirty="0"/>
              <a:t>, you also are to love one another. </a:t>
            </a:r>
            <a:r>
              <a:rPr lang="en-US" b="1" dirty="0" smtClean="0"/>
              <a:t>By this all people will know that you are my disciples, if you have love for one another. </a:t>
            </a:r>
            <a:endParaRPr lang="en-US" b="1" dirty="0"/>
          </a:p>
          <a:p>
            <a:r>
              <a:rPr lang="en-US" b="1" dirty="0" smtClean="0"/>
              <a:t>Eph. 4:2 – With </a:t>
            </a:r>
            <a:r>
              <a:rPr lang="en-US" b="1" dirty="0"/>
              <a:t>all </a:t>
            </a:r>
            <a:r>
              <a:rPr lang="en-US" b="1" u="sng" dirty="0"/>
              <a:t>humility</a:t>
            </a:r>
            <a:r>
              <a:rPr lang="en-US" b="1" dirty="0"/>
              <a:t> and gentleness, with patience, </a:t>
            </a:r>
            <a:r>
              <a:rPr lang="en-US" b="1" u="sng" dirty="0"/>
              <a:t>bearing with one another in </a:t>
            </a:r>
            <a:r>
              <a:rPr lang="en-US" b="1" u="sng" dirty="0" smtClean="0"/>
              <a:t>love.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 smtClean="0"/>
              <a:t>Gal. 5:13 –</a:t>
            </a:r>
            <a:r>
              <a:rPr lang="en-US" b="1" dirty="0"/>
              <a:t> </a:t>
            </a:r>
            <a:r>
              <a:rPr lang="en-US" b="1" dirty="0" smtClean="0"/>
              <a:t>For </a:t>
            </a:r>
            <a:r>
              <a:rPr lang="en-US" b="1" dirty="0"/>
              <a:t>you were called to freedom, brothers. Only do not </a:t>
            </a:r>
            <a:r>
              <a:rPr lang="en-US" b="1" u="sng" dirty="0"/>
              <a:t>use your freedom </a:t>
            </a:r>
            <a:r>
              <a:rPr lang="en-US" b="1" dirty="0"/>
              <a:t>as an opportunity for the flesh, but </a:t>
            </a:r>
            <a:r>
              <a:rPr lang="en-US" b="1" u="sng" dirty="0"/>
              <a:t>through love serve one another</a:t>
            </a:r>
            <a:r>
              <a:rPr lang="en-US" b="1" dirty="0"/>
              <a:t>.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Who are these “others”?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b="1" dirty="0" smtClean="0"/>
              <a:t>Most passages appear to suggest fellow </a:t>
            </a:r>
            <a:r>
              <a:rPr lang="en-US" b="1" u="sng" dirty="0" smtClean="0"/>
              <a:t>Christians</a:t>
            </a:r>
            <a:r>
              <a:rPr lang="en-US" b="1" dirty="0" smtClean="0"/>
              <a:t> (“one another”)</a:t>
            </a:r>
            <a:endParaRPr lang="en-US" b="1" u="sng" dirty="0" smtClean="0"/>
          </a:p>
          <a:p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Greatest Commandment: “Good Samaritan” suggests that our </a:t>
            </a:r>
            <a:r>
              <a:rPr lang="en-US" b="1" u="sng" dirty="0" smtClean="0"/>
              <a:t>neighbor</a:t>
            </a:r>
            <a:r>
              <a:rPr lang="en-US" b="1" dirty="0" smtClean="0"/>
              <a:t> is anyone in need</a:t>
            </a:r>
          </a:p>
          <a:p>
            <a:pPr lvl="1"/>
            <a:r>
              <a:rPr lang="en-US" b="1" dirty="0" smtClean="0"/>
              <a:t>Rom. 12:16 – “. . . associate with the lowly”</a:t>
            </a:r>
          </a:p>
          <a:p>
            <a:r>
              <a:rPr lang="en-US" b="1" u="sng" dirty="0" smtClean="0"/>
              <a:t>Family</a:t>
            </a:r>
            <a:r>
              <a:rPr lang="en-US" b="1" dirty="0" smtClean="0"/>
              <a:t>: spouses, siblings, parents, children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Fellow 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Most do a pretty good job of this (Eastside)</a:t>
            </a:r>
          </a:p>
          <a:p>
            <a:pPr lvl="1"/>
            <a:r>
              <a:rPr lang="en-US" b="1" dirty="0" smtClean="0"/>
              <a:t>Care about others, do for others, etc. </a:t>
            </a:r>
            <a:r>
              <a:rPr lang="en-US" b="1" dirty="0" smtClean="0">
                <a:sym typeface="Wingdings" pitchFamily="2" charset="2"/>
              </a:rPr>
              <a:t> harmony</a:t>
            </a:r>
            <a:endParaRPr lang="en-US" b="1" dirty="0" smtClean="0"/>
          </a:p>
          <a:p>
            <a:r>
              <a:rPr lang="en-US" b="1" dirty="0" smtClean="0"/>
              <a:t>Warnings in Scripture – “dissensions”</a:t>
            </a:r>
          </a:p>
          <a:p>
            <a:pPr lvl="1"/>
            <a:r>
              <a:rPr lang="en-US" b="1" dirty="0" smtClean="0"/>
              <a:t>Jews/Gentiles (Acts) (Judaizing teachers)</a:t>
            </a:r>
          </a:p>
          <a:p>
            <a:pPr lvl="1"/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Cor. (divisions among you)</a:t>
            </a:r>
          </a:p>
          <a:p>
            <a:pPr lvl="1"/>
            <a:r>
              <a:rPr lang="en-US" b="1" dirty="0" smtClean="0"/>
              <a:t>Rom. 16:17 (those who cause dissensions)</a:t>
            </a:r>
          </a:p>
          <a:p>
            <a:pPr lvl="1"/>
            <a:r>
              <a:rPr lang="en-US" b="1" dirty="0" smtClean="0"/>
              <a:t>Jas. 3:14-16 (bitter jealousy, selfish ambition)</a:t>
            </a:r>
          </a:p>
          <a:p>
            <a:pPr lvl="1"/>
            <a:r>
              <a:rPr lang="en-US" b="1" dirty="0" smtClean="0"/>
              <a:t>Gal. 5:19-21 (enmity, strife, jealousy, rivalries, dissensions, divisions, envy, etc.)</a:t>
            </a:r>
          </a:p>
          <a:p>
            <a:pPr lvl="1"/>
            <a:r>
              <a:rPr lang="en-US" b="1" dirty="0" smtClean="0"/>
              <a:t>Jas. 4:11 (speaking evil against one another)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Fellow Christians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 Cor. 6 – Taking a brother to court</a:t>
            </a:r>
          </a:p>
          <a:p>
            <a:pPr lvl="1"/>
            <a:r>
              <a:rPr lang="en-US" b="1" dirty="0" smtClean="0"/>
              <a:t>Selfishness?</a:t>
            </a:r>
          </a:p>
          <a:p>
            <a:pPr lvl="1"/>
            <a:r>
              <a:rPr lang="en-US" b="1" dirty="0" smtClean="0"/>
              <a:t>Rather . . . Be wronged, be defrauded</a:t>
            </a:r>
          </a:p>
          <a:p>
            <a:pPr lvl="1"/>
            <a:r>
              <a:rPr lang="en-US" b="1" dirty="0" smtClean="0"/>
              <a:t>Vss. 9-10 – list of comparable (?) sins</a:t>
            </a:r>
          </a:p>
          <a:p>
            <a:r>
              <a:rPr lang="en-US" b="1" dirty="0" smtClean="0"/>
              <a:t>1 Pet. 2:19-21; 3:17</a:t>
            </a:r>
          </a:p>
          <a:p>
            <a:pPr lvl="1"/>
            <a:r>
              <a:rPr lang="en-US" b="1" dirty="0" smtClean="0"/>
              <a:t>Suffer for doing right/favor with God</a:t>
            </a:r>
          </a:p>
          <a:p>
            <a:pPr lvl="1"/>
            <a:r>
              <a:rPr lang="en-US" b="1" dirty="0" smtClean="0"/>
              <a:t>Sacrifice self for others</a:t>
            </a:r>
          </a:p>
          <a:p>
            <a:pPr lvl="1"/>
            <a:r>
              <a:rPr lang="en-US" b="1" dirty="0" smtClean="0"/>
              <a:t>Glorifies God (4:16)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Generational Sociology*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Greatest Generation: 	1900 to 1924</a:t>
            </a:r>
          </a:p>
          <a:p>
            <a:r>
              <a:rPr lang="en-US" b="1" dirty="0" smtClean="0"/>
              <a:t>Silent Generation: 		1924 to 1946</a:t>
            </a:r>
          </a:p>
          <a:p>
            <a:r>
              <a:rPr lang="en-US" b="1" dirty="0" smtClean="0"/>
              <a:t>Baby </a:t>
            </a:r>
            <a:r>
              <a:rPr lang="en-US" b="1" dirty="0"/>
              <a:t>Boomers: 	</a:t>
            </a:r>
            <a:r>
              <a:rPr lang="en-US" b="1" dirty="0" smtClean="0"/>
              <a:t>	1946 </a:t>
            </a:r>
            <a:r>
              <a:rPr lang="en-US" b="1" dirty="0"/>
              <a:t>to 1964</a:t>
            </a:r>
          </a:p>
          <a:p>
            <a:r>
              <a:rPr lang="en-US" b="1" dirty="0"/>
              <a:t>Generation X: 		</a:t>
            </a:r>
            <a:r>
              <a:rPr lang="en-US" b="1" dirty="0" smtClean="0"/>
              <a:t>	1960’s </a:t>
            </a:r>
            <a:r>
              <a:rPr lang="en-US" b="1" dirty="0"/>
              <a:t>to </a:t>
            </a:r>
            <a:r>
              <a:rPr lang="en-US" b="1" dirty="0" smtClean="0"/>
              <a:t>1980’s</a:t>
            </a:r>
            <a:endParaRPr lang="en-US" b="1" dirty="0"/>
          </a:p>
          <a:p>
            <a:r>
              <a:rPr lang="en-US" b="1" dirty="0"/>
              <a:t>Generation Y: 		</a:t>
            </a:r>
            <a:r>
              <a:rPr lang="en-US" b="1" dirty="0" smtClean="0"/>
              <a:t>	1980’s </a:t>
            </a:r>
            <a:r>
              <a:rPr lang="en-US" b="1" dirty="0"/>
              <a:t>to 2000 (Millennials)</a:t>
            </a:r>
          </a:p>
          <a:p>
            <a:r>
              <a:rPr lang="en-US" b="1" dirty="0"/>
              <a:t>Generation Z: 		</a:t>
            </a:r>
            <a:r>
              <a:rPr lang="en-US" b="1" dirty="0" smtClean="0"/>
              <a:t>	Since 2000</a:t>
            </a:r>
          </a:p>
          <a:p>
            <a:r>
              <a:rPr lang="en-US" b="1" dirty="0" smtClean="0"/>
              <a:t>Each has distinct and some not-so-distinct characteristics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Spontaneous Generation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/>
          <a:lstStyle/>
          <a:p>
            <a:r>
              <a:rPr lang="en-US" b="1" dirty="0" smtClean="0"/>
              <a:t>Tweets, </a:t>
            </a:r>
            <a:r>
              <a:rPr lang="en-US" b="1" dirty="0" err="1" smtClean="0"/>
              <a:t>Instagram</a:t>
            </a:r>
            <a:r>
              <a:rPr lang="en-US" b="1" dirty="0" smtClean="0"/>
              <a:t>, </a:t>
            </a:r>
            <a:r>
              <a:rPr lang="en-US" b="1" dirty="0" err="1" smtClean="0"/>
              <a:t>Snapchat</a:t>
            </a:r>
            <a:r>
              <a:rPr lang="en-US" b="1" dirty="0" smtClean="0"/>
              <a:t>, etc.</a:t>
            </a:r>
          </a:p>
          <a:p>
            <a:r>
              <a:rPr lang="en-US" b="1" dirty="0" smtClean="0"/>
              <a:t>Everything is fast, immediate . . . Spontaneous</a:t>
            </a:r>
          </a:p>
          <a:p>
            <a:r>
              <a:rPr lang="en-US" b="1" dirty="0" smtClean="0"/>
              <a:t>Is spontaneity a good thing? </a:t>
            </a:r>
          </a:p>
          <a:p>
            <a:r>
              <a:rPr lang="en-US" b="1" dirty="0" smtClean="0"/>
              <a:t>Jas. 1:19 – swift to hear, slow to speak, slow to anger</a:t>
            </a:r>
          </a:p>
          <a:p>
            <a:r>
              <a:rPr lang="en-US" b="1" dirty="0" smtClean="0"/>
              <a:t>Emotional Intelligence – stop, think, act (if at all)</a:t>
            </a:r>
          </a:p>
          <a:p>
            <a:r>
              <a:rPr lang="en-US" b="1" dirty="0" smtClean="0"/>
              <a:t>Remedy: Prefer others (their good) above self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Ph. 2:3-4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Do nothing from selfishness or empty conceit, but with humility of mind </a:t>
            </a:r>
            <a:r>
              <a:rPr lang="en-US" b="1" u="sng" dirty="0" smtClean="0"/>
              <a:t>regard one another as more important than yourselves</a:t>
            </a:r>
            <a:r>
              <a:rPr lang="en-US" b="1" dirty="0" smtClean="0"/>
              <a:t>; do not </a:t>
            </a:r>
            <a:r>
              <a:rPr lang="en-US" b="1" i="1" dirty="0" smtClean="0"/>
              <a:t>merely</a:t>
            </a:r>
            <a:r>
              <a:rPr lang="en-US" b="1" dirty="0" smtClean="0"/>
              <a:t> look out for </a:t>
            </a:r>
            <a:r>
              <a:rPr lang="en-US" b="1" u="sng" dirty="0" smtClean="0"/>
              <a:t>your own personal interests</a:t>
            </a:r>
            <a:r>
              <a:rPr lang="en-US" b="1" dirty="0" smtClean="0"/>
              <a:t>, but also for </a:t>
            </a:r>
            <a:r>
              <a:rPr lang="en-US" b="1" u="sng" dirty="0" smtClean="0"/>
              <a:t>the interests of others</a:t>
            </a:r>
            <a:r>
              <a:rPr lang="en-US" b="1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Neighbors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5181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“Anyone needing our help”</a:t>
            </a:r>
          </a:p>
          <a:p>
            <a:pPr lvl="1"/>
            <a:r>
              <a:rPr lang="en-US" b="1" dirty="0" smtClean="0"/>
              <a:t>Giving to the poor (formally/beggars)</a:t>
            </a:r>
          </a:p>
          <a:p>
            <a:pPr lvl="1"/>
            <a:r>
              <a:rPr lang="en-US" b="1" dirty="0" smtClean="0"/>
              <a:t>Helping the destitute or misfortunate</a:t>
            </a:r>
          </a:p>
          <a:p>
            <a:pPr lvl="1"/>
            <a:r>
              <a:rPr lang="en-US" b="1" dirty="0" smtClean="0"/>
              <a:t>Risk?</a:t>
            </a:r>
          </a:p>
          <a:p>
            <a:pPr lvl="1"/>
            <a:r>
              <a:rPr lang="en-US" b="1" dirty="0" smtClean="0"/>
              <a:t>Does it matter?</a:t>
            </a:r>
          </a:p>
          <a:p>
            <a:r>
              <a:rPr lang="en-US" b="1" dirty="0" smtClean="0"/>
              <a:t>Those who would take advantage of us</a:t>
            </a:r>
          </a:p>
          <a:p>
            <a:pPr lvl="1"/>
            <a:r>
              <a:rPr lang="en-US" b="1" dirty="0" smtClean="0"/>
              <a:t>Traffic/Cut in line/etc. etc. etc. </a:t>
            </a:r>
          </a:p>
          <a:p>
            <a:pPr lvl="1"/>
            <a:r>
              <a:rPr lang="en-US" b="1" dirty="0" smtClean="0"/>
              <a:t>They are jerks . . . Let them be jerks (1 Cor. 6; 2 Pet. 2)</a:t>
            </a:r>
          </a:p>
          <a:p>
            <a:pPr lvl="1"/>
            <a:r>
              <a:rPr lang="en-US" b="1" dirty="0" smtClean="0"/>
              <a:t>G. B. Shaw: “I learned long ago, never to wrestle with a pig. You get dirty, and besides, the pig likes it.”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Family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Suzy </a:t>
            </a:r>
            <a:r>
              <a:rPr lang="en-US" b="1" dirty="0" err="1" smtClean="0"/>
              <a:t>Bogguss</a:t>
            </a:r>
            <a:r>
              <a:rPr lang="en-US" b="1" dirty="0" smtClean="0"/>
              <a:t> (1994): “You Wouldn’t Say That to a Stranger”</a:t>
            </a:r>
          </a:p>
          <a:p>
            <a:pPr lvl="1"/>
            <a:r>
              <a:rPr lang="en-US" b="1" dirty="0" smtClean="0"/>
              <a:t>We treat (not just verbally) those close to us better than we treat others – Why?</a:t>
            </a:r>
          </a:p>
          <a:p>
            <a:pPr lvl="1"/>
            <a:r>
              <a:rPr lang="en-US" b="1" dirty="0" smtClean="0"/>
              <a:t>They know down deep we really love them?</a:t>
            </a:r>
          </a:p>
          <a:p>
            <a:pPr lvl="1"/>
            <a:r>
              <a:rPr lang="en-US" b="1" dirty="0" smtClean="0"/>
              <a:t>All’s fair in love and war?</a:t>
            </a:r>
          </a:p>
          <a:p>
            <a:pPr lvl="1"/>
            <a:r>
              <a:rPr lang="en-US" b="1" dirty="0" smtClean="0"/>
              <a:t>The scriptures noted earlier don’t apply to family?</a:t>
            </a:r>
          </a:p>
          <a:p>
            <a:pPr lvl="2"/>
            <a:r>
              <a:rPr lang="en-US" b="1" dirty="0" smtClean="0"/>
              <a:t>We act like it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Husbands/Wives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Abuse Scale: Verbal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smtClean="0"/>
              <a:t>Emotional </a:t>
            </a:r>
            <a:r>
              <a:rPr lang="en-US" b="1" dirty="0" smtClean="0">
                <a:sym typeface="Wingdings" pitchFamily="2" charset="2"/>
              </a:rPr>
              <a:t> </a:t>
            </a:r>
            <a:r>
              <a:rPr lang="en-US" b="1" dirty="0" smtClean="0"/>
              <a:t>Physical</a:t>
            </a:r>
          </a:p>
          <a:p>
            <a:pPr lvl="1"/>
            <a:r>
              <a:rPr lang="en-US" b="1" dirty="0" smtClean="0"/>
              <a:t>Verbal: How do you talk to your spouse?</a:t>
            </a:r>
          </a:p>
          <a:p>
            <a:pPr lvl="1"/>
            <a:r>
              <a:rPr lang="en-US" b="1" dirty="0" smtClean="0"/>
              <a:t>Emotional: Deprive him/her of “things”</a:t>
            </a:r>
          </a:p>
          <a:p>
            <a:pPr lvl="2"/>
            <a:r>
              <a:rPr lang="en-US" b="1" dirty="0" smtClean="0"/>
              <a:t>Being Taken for Granted</a:t>
            </a:r>
          </a:p>
          <a:p>
            <a:pPr lvl="2"/>
            <a:r>
              <a:rPr lang="en-US" b="1" dirty="0" smtClean="0"/>
              <a:t>Some say it is a good sign; relationship is stable and comfortable</a:t>
            </a:r>
          </a:p>
          <a:p>
            <a:pPr lvl="2"/>
            <a:r>
              <a:rPr lang="en-US" b="1" dirty="0" smtClean="0"/>
              <a:t>Can be a very unhealthy sign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7 Warning Signs of </a:t>
            </a:r>
            <a:br>
              <a:rPr lang="en-US" b="1" dirty="0" smtClean="0"/>
            </a:br>
            <a:r>
              <a:rPr lang="en-US" b="1" dirty="0" smtClean="0"/>
              <a:t>Being Taken For Granted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Never saying please or thank you or smiling at you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Not responding to you when you speak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Expecting you to pick up after them (clothes, dishes, etc.). You feel like the maid.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No matter how much you do, it’s not enough…or appreciated…it’s just expected…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There is a feeling, a very pervasive feeling, that you are being ignored or neglected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Never taking the time to sit down and just talk with you, because you are important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Not making birthdays or anniversaries special occasions</a:t>
            </a:r>
          </a:p>
          <a:p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Feelings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Aldous</a:t>
            </a:r>
            <a:r>
              <a:rPr lang="en-US" b="1" dirty="0" smtClean="0"/>
              <a:t> Huxley: “Most human beings have an absolute and infinite capacity for taking things for granted.”</a:t>
            </a:r>
          </a:p>
          <a:p>
            <a:r>
              <a:rPr lang="en-US" b="1" dirty="0" smtClean="0"/>
              <a:t>That feeling of being taken for granted is a very painful feeling…it hurts how you feel about yourself.</a:t>
            </a:r>
          </a:p>
          <a:p>
            <a:r>
              <a:rPr lang="en-US" b="1" dirty="0" smtClean="0"/>
              <a:t>Your self-esteem is affected and then it becomes a vicious cycle. As you feel worse about yourself, the other person seems to neglect you more; that neglect is a form of abuse…emotional abuse. </a:t>
            </a:r>
          </a:p>
          <a:p>
            <a:r>
              <a:rPr lang="en-US" b="1" dirty="0" smtClean="0"/>
              <a:t>It’s when you have started out on a </a:t>
            </a:r>
            <a:r>
              <a:rPr lang="en-US" b="1" u="sng" dirty="0" smtClean="0"/>
              <a:t>solid footing</a:t>
            </a:r>
            <a:r>
              <a:rPr lang="en-US" b="1" dirty="0" smtClean="0"/>
              <a:t>, have had </a:t>
            </a:r>
            <a:r>
              <a:rPr lang="en-US" b="1" u="sng" dirty="0" smtClean="0"/>
              <a:t>great communication</a:t>
            </a:r>
            <a:r>
              <a:rPr lang="en-US" b="1" dirty="0" smtClean="0"/>
              <a:t>, and then over time (sometimes not much time), the other person starts to have </a:t>
            </a:r>
            <a:r>
              <a:rPr lang="en-US" b="1" u="sng" dirty="0" smtClean="0"/>
              <a:t>expectations </a:t>
            </a:r>
            <a:r>
              <a:rPr lang="en-US" b="1" dirty="0" smtClean="0"/>
              <a:t>of what you bring to the relationship…and it is </a:t>
            </a:r>
            <a:r>
              <a:rPr lang="en-US" b="1" u="sng" dirty="0" smtClean="0"/>
              <a:t>more than they do</a:t>
            </a:r>
            <a:r>
              <a:rPr lang="en-US" b="1" dirty="0" smtClean="0"/>
              <a:t>…it is the </a:t>
            </a:r>
            <a:r>
              <a:rPr lang="en-US" b="1" u="sng" dirty="0" smtClean="0"/>
              <a:t>inequality</a:t>
            </a:r>
            <a:r>
              <a:rPr lang="en-US" b="1" dirty="0" smtClean="0"/>
              <a:t> that is the problem.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Successful Marriage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“Every day doing everything I can to make his/her  life easier or happier”</a:t>
            </a:r>
          </a:p>
          <a:p>
            <a:r>
              <a:rPr lang="en-US" b="1" dirty="0" smtClean="0"/>
              <a:t>Advice: “</a:t>
            </a:r>
            <a:r>
              <a:rPr lang="en-US" b="1" u="sng" dirty="0" smtClean="0"/>
              <a:t>Both</a:t>
            </a:r>
            <a:r>
              <a:rPr lang="en-US" b="1" dirty="0" smtClean="0"/>
              <a:t> individuals sacrifice self for the other person”</a:t>
            </a:r>
          </a:p>
          <a:p>
            <a:pPr lvl="1"/>
            <a:r>
              <a:rPr lang="en-US" b="1" dirty="0" smtClean="0"/>
              <a:t>Winning at all costs/saving face/having the last word</a:t>
            </a:r>
          </a:p>
          <a:p>
            <a:pPr lvl="1"/>
            <a:r>
              <a:rPr lang="en-US" b="1" dirty="0" smtClean="0"/>
              <a:t>Going out of your way to make his/her life easier</a:t>
            </a:r>
          </a:p>
          <a:p>
            <a:pPr lvl="2"/>
            <a:r>
              <a:rPr lang="en-US" b="1" dirty="0" smtClean="0"/>
              <a:t>Can I help you? Is there something I can do?</a:t>
            </a:r>
          </a:p>
          <a:p>
            <a:pPr lvl="2"/>
            <a:r>
              <a:rPr lang="en-US" b="1" dirty="0" smtClean="0"/>
              <a:t>Guys: Do you treat her more like a slave or hired help than what  Eph. 5:25, 28-29 suggests</a:t>
            </a:r>
          </a:p>
          <a:p>
            <a:pPr lvl="1"/>
            <a:r>
              <a:rPr lang="en-US" b="1" dirty="0" smtClean="0"/>
              <a:t>Show of hands: “I feel my spouse </a:t>
            </a:r>
            <a:r>
              <a:rPr lang="en-US" b="1" smtClean="0"/>
              <a:t>takes advantage of me.” </a:t>
            </a:r>
            <a:r>
              <a:rPr lang="en-US" b="1" dirty="0" smtClean="0"/>
              <a:t>(Men? Ladies?) – List</a:t>
            </a:r>
          </a:p>
          <a:p>
            <a:pPr lvl="1"/>
            <a:endParaRPr lang="en-US" b="1" dirty="0" smtClean="0"/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Submission - Subjection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“King of the Castle” Mindset/Behaviors</a:t>
            </a:r>
          </a:p>
          <a:p>
            <a:pPr lvl="1"/>
            <a:r>
              <a:rPr lang="en-US" b="1" dirty="0" smtClean="0"/>
              <a:t>I am the husband, you are the wife, and you are in subjection to me</a:t>
            </a:r>
          </a:p>
          <a:p>
            <a:pPr lvl="1"/>
            <a:r>
              <a:rPr lang="en-US" b="1" dirty="0" smtClean="0"/>
              <a:t>Range: I have the final say in major family decisions </a:t>
            </a:r>
            <a:r>
              <a:rPr lang="en-US" b="1" dirty="0" smtClean="0">
                <a:sym typeface="Wingdings" pitchFamily="2" charset="2"/>
              </a:rPr>
              <a:t> I get to treat you like a common slave (or just slightly better) – Where are you?</a:t>
            </a:r>
          </a:p>
          <a:p>
            <a:r>
              <a:rPr lang="en-US" b="1" dirty="0" smtClean="0">
                <a:sym typeface="Wingdings" pitchFamily="2" charset="2"/>
              </a:rPr>
              <a:t>Love her as Christ loved the church </a:t>
            </a:r>
            <a:r>
              <a:rPr lang="en-US" b="1" u="sng" dirty="0" smtClean="0">
                <a:sym typeface="Wingdings" pitchFamily="2" charset="2"/>
              </a:rPr>
              <a:t>and gave himself for her</a:t>
            </a:r>
            <a:r>
              <a:rPr lang="en-US" b="1" dirty="0" smtClean="0">
                <a:sym typeface="Wingdings" pitchFamily="2" charset="2"/>
              </a:rPr>
              <a:t> (gave His life for her)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One act (cross) or His whole life while on earth?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Do you provide for her? Do you give your life for her? </a:t>
            </a:r>
          </a:p>
          <a:p>
            <a:pPr lvl="1"/>
            <a:r>
              <a:rPr lang="en-US" b="1" dirty="0" smtClean="0">
                <a:sym typeface="Wingdings" pitchFamily="2" charset="2"/>
              </a:rPr>
              <a:t>Judgment Day: Are you going to have to account for how you have treated your spouse?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Pet. 3:7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You husbands, likewise, live with your wives in an understanding way, as with a weaker vessel, since she is a woman; and grant her </a:t>
            </a:r>
            <a:r>
              <a:rPr lang="en-US" b="1" u="sng" dirty="0" smtClean="0"/>
              <a:t>honor</a:t>
            </a:r>
            <a:r>
              <a:rPr lang="en-US" b="1" dirty="0" smtClean="0"/>
              <a:t> as a </a:t>
            </a:r>
            <a:r>
              <a:rPr lang="en-US" b="1" u="sng" dirty="0" smtClean="0"/>
              <a:t>fellow heir</a:t>
            </a:r>
            <a:r>
              <a:rPr lang="en-US" b="1" dirty="0" smtClean="0"/>
              <a:t> of the grace of life . . . </a:t>
            </a:r>
          </a:p>
          <a:p>
            <a:pPr>
              <a:buNone/>
            </a:pPr>
            <a:r>
              <a:rPr lang="en-US" b="1" dirty="0" smtClean="0"/>
              <a:t>    so that your prayers may not be hindered.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Narcissism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smtClean="0"/>
              <a:t>Excessive </a:t>
            </a:r>
            <a:r>
              <a:rPr lang="en-US" b="1" dirty="0"/>
              <a:t>interest in oneself and one's physical appearance</a:t>
            </a:r>
          </a:p>
          <a:p>
            <a:pPr lvl="0"/>
            <a:r>
              <a:rPr lang="en-US" b="1" dirty="0" smtClean="0"/>
              <a:t>Extreme </a:t>
            </a:r>
            <a:r>
              <a:rPr lang="en-US" b="1" dirty="0"/>
              <a:t>selfishness, with a grandiose view of one's own talents and a craving for admiration</a:t>
            </a:r>
          </a:p>
          <a:p>
            <a:pPr lvl="0"/>
            <a:r>
              <a:rPr lang="en-US" b="1" dirty="0" smtClean="0"/>
              <a:t>Synonyms</a:t>
            </a:r>
            <a:r>
              <a:rPr lang="en-US" b="1" dirty="0"/>
              <a:t>: vanity, self-love, self-admiration, self-absorption, self-obsession, conceit, self-centeredness, self-regard, egotism, egoism </a:t>
            </a:r>
          </a:p>
          <a:p>
            <a:r>
              <a:rPr lang="en-US" b="1" dirty="0" smtClean="0"/>
              <a:t>“Ric Keaster, noted narcissist”</a:t>
            </a:r>
            <a:r>
              <a:rPr lang="en-US" b="1" dirty="0"/>
              <a:t>	</a:t>
            </a:r>
            <a:r>
              <a:rPr lang="en-US" b="1" dirty="0" smtClean="0"/>
              <a:t>(not a flattering headline)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Dating Etiquette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Primary rules</a:t>
            </a:r>
          </a:p>
          <a:p>
            <a:pPr lvl="1"/>
            <a:r>
              <a:rPr lang="en-US" b="1" dirty="0" smtClean="0"/>
              <a:t>Girls and guys, treat your date/girlfriend/spouse with dignity and respect; act like a lady or gentleman. </a:t>
            </a:r>
          </a:p>
          <a:p>
            <a:r>
              <a:rPr lang="en-US" b="1" dirty="0" smtClean="0"/>
              <a:t>Be genuine/yourself (Don’t “pose”)</a:t>
            </a:r>
          </a:p>
          <a:p>
            <a:pPr lvl="1"/>
            <a:r>
              <a:rPr lang="en-US" b="1" dirty="0" smtClean="0"/>
              <a:t>No one wants to be surprised later (honeymoon?)</a:t>
            </a:r>
          </a:p>
          <a:p>
            <a:r>
              <a:rPr lang="en-US" b="1" dirty="0" smtClean="0"/>
              <a:t>Guys – open, hold open and close doors for your lady (even if she is driving) </a:t>
            </a:r>
          </a:p>
          <a:p>
            <a:pPr lvl="1"/>
            <a:r>
              <a:rPr lang="en-US" b="1" dirty="0" smtClean="0"/>
              <a:t>It shows that you are prepared to go out of your way to be courteous to her</a:t>
            </a:r>
          </a:p>
          <a:p>
            <a:endParaRPr lang="en-US" b="1" dirty="0" smtClean="0"/>
          </a:p>
          <a:p>
            <a:pPr lvl="1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Dating Etiquette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Girls usually precede guys in the theatre, church, movies, to the table at a restaurant and most other places</a:t>
            </a:r>
          </a:p>
          <a:p>
            <a:pPr lvl="1"/>
            <a:r>
              <a:rPr lang="en-US" b="1" dirty="0" smtClean="0"/>
              <a:t>Help her to be seated - this is </a:t>
            </a:r>
            <a:r>
              <a:rPr lang="en-US" b="1" u="sng" dirty="0" smtClean="0"/>
              <a:t>not</a:t>
            </a:r>
            <a:r>
              <a:rPr lang="en-US" b="1" dirty="0" smtClean="0"/>
              <a:t> sophisticated dating etiquette (used to be standard behavior) </a:t>
            </a:r>
          </a:p>
          <a:p>
            <a:r>
              <a:rPr lang="en-US" b="1" dirty="0" smtClean="0"/>
              <a:t>Guys, on the other hand, lead the way through crowds and traffic </a:t>
            </a:r>
          </a:p>
          <a:p>
            <a:r>
              <a:rPr lang="en-US" b="1" dirty="0" smtClean="0"/>
              <a:t>On sidewalks, guys should walk nearest the street to ‘protect’ the girl - you get the idea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She’ll be impressed . . . Isn’t that what you want?</a:t>
            </a:r>
          </a:p>
          <a:p>
            <a:r>
              <a:rPr lang="en-US" b="1" dirty="0" smtClean="0"/>
              <a:t>It is just common courtesy; has this died?</a:t>
            </a:r>
          </a:p>
          <a:p>
            <a:pPr lvl="1"/>
            <a:r>
              <a:rPr lang="en-US" b="1" dirty="0" smtClean="0"/>
              <a:t>“Was he raised in a barn?”</a:t>
            </a:r>
          </a:p>
          <a:p>
            <a:r>
              <a:rPr lang="en-US" b="1" dirty="0" smtClean="0"/>
              <a:t>It demonstrates, within a social setting, that you “prefer others over yourself”</a:t>
            </a:r>
          </a:p>
          <a:p>
            <a:r>
              <a:rPr lang="en-US" b="1" dirty="0" smtClean="0"/>
              <a:t>Make yourself do it . . . Over time, it “becomes you” </a:t>
            </a:r>
          </a:p>
          <a:p>
            <a:r>
              <a:rPr lang="en-US" b="1" dirty="0" smtClean="0"/>
              <a:t>You will achieve more in life (??)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Enduring</a:t>
            </a:r>
            <a:r>
              <a:rPr lang="en-US" dirty="0" smtClean="0"/>
              <a:t> </a:t>
            </a:r>
            <a:r>
              <a:rPr lang="en-US" b="1" dirty="0" smtClean="0"/>
              <a:t>Traits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b="1" dirty="0" smtClean="0"/>
              <a:t>Do behaviors change after marriage?</a:t>
            </a:r>
          </a:p>
          <a:p>
            <a:pPr lvl="1"/>
            <a:r>
              <a:rPr lang="en-US" b="1" dirty="0" smtClean="0"/>
              <a:t>For good?</a:t>
            </a:r>
          </a:p>
          <a:p>
            <a:pPr lvl="2"/>
            <a:r>
              <a:rPr lang="en-US" b="1" dirty="0" smtClean="0"/>
              <a:t>No, just engrained (comfortable)</a:t>
            </a:r>
          </a:p>
          <a:p>
            <a:pPr lvl="2"/>
            <a:r>
              <a:rPr lang="en-US" b="1" dirty="0" smtClean="0"/>
              <a:t>Taken for granted (if not during dating . . .)</a:t>
            </a:r>
          </a:p>
          <a:p>
            <a:pPr lvl="1"/>
            <a:r>
              <a:rPr lang="en-US" b="1" dirty="0" smtClean="0"/>
              <a:t>For bad?</a:t>
            </a:r>
          </a:p>
          <a:p>
            <a:pPr lvl="2"/>
            <a:r>
              <a:rPr lang="en-US" b="1" dirty="0" smtClean="0"/>
              <a:t>Where did he/she go? What happened? What changed?</a:t>
            </a:r>
          </a:p>
          <a:p>
            <a:pPr lvl="2"/>
            <a:r>
              <a:rPr lang="en-US" b="1" dirty="0" smtClean="0"/>
              <a:t>What have I done?</a:t>
            </a:r>
          </a:p>
          <a:p>
            <a:r>
              <a:rPr lang="en-US" b="1" dirty="0" smtClean="0"/>
              <a:t>Wisdom of short relationships?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3246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Do nothing from selfishness or empty conceit, </a:t>
            </a:r>
          </a:p>
          <a:p>
            <a:pPr algn="ctr">
              <a:buNone/>
            </a:pPr>
            <a:r>
              <a:rPr lang="en-US" sz="3600" b="1" dirty="0" smtClean="0"/>
              <a:t>but with humility of mind regard one another </a:t>
            </a:r>
          </a:p>
          <a:p>
            <a:pPr algn="ctr">
              <a:buNone/>
            </a:pPr>
            <a:r>
              <a:rPr lang="en-US" sz="3600" b="1" dirty="0" smtClean="0"/>
              <a:t>as more important than yourselves; </a:t>
            </a:r>
          </a:p>
          <a:p>
            <a:pPr algn="ctr">
              <a:buNone/>
            </a:pPr>
            <a:r>
              <a:rPr lang="en-US" sz="3600" b="1" dirty="0" smtClean="0"/>
              <a:t>not merely looking out </a:t>
            </a:r>
          </a:p>
          <a:p>
            <a:pPr algn="ctr">
              <a:buNone/>
            </a:pPr>
            <a:r>
              <a:rPr lang="en-US" sz="3600" b="1" dirty="0" smtClean="0"/>
              <a:t>for your own personal interests, </a:t>
            </a:r>
          </a:p>
          <a:p>
            <a:pPr algn="ctr">
              <a:buNone/>
            </a:pPr>
            <a:r>
              <a:rPr lang="en-US" sz="3600" b="1" dirty="0" smtClean="0"/>
              <a:t>but also for the interests of others.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Have this attitude in yourselves </a:t>
            </a:r>
          </a:p>
          <a:p>
            <a:pPr algn="ctr">
              <a:buNone/>
            </a:pPr>
            <a:r>
              <a:rPr lang="en-US" sz="3600" b="1" dirty="0" smtClean="0"/>
              <a:t>which was also in Christ Jesus, who, </a:t>
            </a:r>
          </a:p>
          <a:p>
            <a:pPr algn="ctr">
              <a:buNone/>
            </a:pPr>
            <a:r>
              <a:rPr lang="en-US" sz="3600" b="1" dirty="0" smtClean="0"/>
              <a:t>although He existed in the form of God  . . . </a:t>
            </a:r>
          </a:p>
          <a:p>
            <a:pPr algn="ctr">
              <a:buNone/>
            </a:pPr>
            <a:r>
              <a:rPr lang="en-US" sz="3600" b="1" dirty="0" smtClean="0"/>
              <a:t>emptied Himself, </a:t>
            </a:r>
          </a:p>
          <a:p>
            <a:pPr algn="ctr">
              <a:buNone/>
            </a:pPr>
            <a:r>
              <a:rPr lang="en-US" sz="3600" b="1" dirty="0" smtClean="0"/>
              <a:t>taking the form of a bond-servant, </a:t>
            </a:r>
          </a:p>
          <a:p>
            <a:pPr algn="ctr">
              <a:buNone/>
            </a:pPr>
            <a:r>
              <a:rPr lang="en-US" sz="3600" b="1" dirty="0" smtClean="0"/>
              <a:t>and being made in the likeness of men.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Being found in appearance as a man, </a:t>
            </a:r>
          </a:p>
          <a:p>
            <a:pPr algn="ctr">
              <a:buNone/>
            </a:pPr>
            <a:r>
              <a:rPr lang="en-US" sz="3600" b="1" dirty="0" smtClean="0"/>
              <a:t>He humbled Himself </a:t>
            </a:r>
          </a:p>
          <a:p>
            <a:pPr algn="ctr">
              <a:buNone/>
            </a:pPr>
            <a:r>
              <a:rPr lang="en-US" sz="3600" b="1" dirty="0" smtClean="0"/>
              <a:t>by becoming obedient </a:t>
            </a:r>
          </a:p>
          <a:p>
            <a:pPr algn="ctr">
              <a:buNone/>
            </a:pPr>
            <a:r>
              <a:rPr lang="en-US" sz="3600" b="1" dirty="0" smtClean="0"/>
              <a:t>to the point of death, </a:t>
            </a:r>
          </a:p>
          <a:p>
            <a:pPr algn="ctr">
              <a:buNone/>
            </a:pPr>
            <a:r>
              <a:rPr lang="en-US" sz="3600" b="1" dirty="0" smtClean="0"/>
              <a:t>even death on a cross.</a:t>
            </a:r>
          </a:p>
          <a:p>
            <a:pPr algn="ctr">
              <a:buNone/>
            </a:pPr>
            <a:endParaRPr lang="en-US" sz="3600" b="1" dirty="0"/>
          </a:p>
          <a:p>
            <a:pPr algn="ctr">
              <a:buNone/>
            </a:pPr>
            <a:r>
              <a:rPr lang="en-US" sz="3600" b="1" dirty="0" smtClean="0"/>
              <a:t>Do you have that attitude?</a:t>
            </a:r>
          </a:p>
          <a:p>
            <a:pPr algn="ctr">
              <a:buNone/>
            </a:pPr>
            <a:r>
              <a:rPr lang="en-US" sz="3600" b="1" dirty="0" smtClean="0"/>
              <a:t>Other Christians? Your neighbor?</a:t>
            </a:r>
          </a:p>
          <a:p>
            <a:pPr algn="ctr">
              <a:buNone/>
            </a:pPr>
            <a:r>
              <a:rPr lang="en-US" sz="3600" b="1" dirty="0" smtClean="0"/>
              <a:t>Members of your own family/spouses?</a:t>
            </a:r>
          </a:p>
          <a:p>
            <a:pPr algn="ctr"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Baby Boomers (1946-1964)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/>
              <a:t>Baby Boomers (born 1946 to 1964) were called the “me generation.” Narcissism, self-fulfillment, self-realization were more important than social responsibility. </a:t>
            </a:r>
            <a:endParaRPr lang="en-US" b="1" dirty="0" smtClean="0"/>
          </a:p>
          <a:p>
            <a:r>
              <a:rPr lang="en-US" b="1" dirty="0" smtClean="0"/>
              <a:t>Post-war (WWII) generation</a:t>
            </a:r>
          </a:p>
          <a:p>
            <a:r>
              <a:rPr lang="en-US" b="1" dirty="0" smtClean="0"/>
              <a:t>Parents were Greatest/Silent Generation</a:t>
            </a:r>
          </a:p>
          <a:p>
            <a:r>
              <a:rPr lang="en-US" b="1" dirty="0" smtClean="0"/>
              <a:t>Wanted better life for children/sacrificed for them/”doted” on them</a:t>
            </a:r>
          </a:p>
          <a:p>
            <a:r>
              <a:rPr lang="en-US" b="1" dirty="0" smtClean="0"/>
              <a:t>Boomers </a:t>
            </a:r>
            <a:r>
              <a:rPr lang="en-US" b="1" dirty="0" smtClean="0">
                <a:sym typeface="Wingdings" pitchFamily="2" charset="2"/>
              </a:rPr>
              <a:t> “Me Generation”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Millennials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“Generation Me”</a:t>
            </a:r>
          </a:p>
          <a:p>
            <a:r>
              <a:rPr lang="en-US" b="1" dirty="0" smtClean="0"/>
              <a:t>Confidence/tolerance</a:t>
            </a:r>
            <a:r>
              <a:rPr lang="en-US" b="1" dirty="0"/>
              <a:t>, but also </a:t>
            </a:r>
            <a:r>
              <a:rPr lang="en-US" b="1" dirty="0" smtClean="0"/>
              <a:t>a </a:t>
            </a:r>
            <a:r>
              <a:rPr lang="en-US" b="1" dirty="0"/>
              <a:t>sense of entitlement and narcissism </a:t>
            </a:r>
            <a:endParaRPr lang="en-US" b="1" dirty="0" smtClean="0"/>
          </a:p>
          <a:p>
            <a:r>
              <a:rPr lang="en-US" b="1" dirty="0" smtClean="0"/>
              <a:t>Increasing </a:t>
            </a:r>
            <a:r>
              <a:rPr lang="en-US" b="1" dirty="0"/>
              <a:t>narcissism among Millennials compared to preceding generations, when they were teens and in their </a:t>
            </a:r>
            <a:r>
              <a:rPr lang="en-US" b="1" dirty="0" smtClean="0"/>
              <a:t>twenties</a:t>
            </a:r>
          </a:p>
          <a:p>
            <a:r>
              <a:rPr lang="en-US" b="1" dirty="0" smtClean="0"/>
              <a:t>Employers: expectations too great/will switch </a:t>
            </a:r>
            <a:r>
              <a:rPr lang="en-US" b="1" dirty="0"/>
              <a:t>jobs </a:t>
            </a:r>
            <a:r>
              <a:rPr lang="en-US" b="1" dirty="0" smtClean="0"/>
              <a:t>more frequently</a:t>
            </a:r>
          </a:p>
          <a:p>
            <a:r>
              <a:rPr lang="en-US" b="1" dirty="0" smtClean="0"/>
              <a:t>Religion: less religious and less trusting of religious institutions </a:t>
            </a:r>
          </a:p>
          <a:p>
            <a:pPr lvl="1"/>
            <a:r>
              <a:rPr lang="en-US" b="1" dirty="0" smtClean="0"/>
              <a:t>41</a:t>
            </a:r>
            <a:r>
              <a:rPr lang="en-US" b="1" dirty="0"/>
              <a:t>% thought religion is 'the cause of evil' in the world more often than </a:t>
            </a:r>
            <a:r>
              <a:rPr lang="en-US" b="1" dirty="0" smtClean="0"/>
              <a:t>good</a:t>
            </a:r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Millennials (Quotes)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We </a:t>
            </a:r>
            <a:r>
              <a:rPr lang="en-US" b="1" dirty="0"/>
              <a:t>are in the midst of a "</a:t>
            </a:r>
            <a:r>
              <a:rPr lang="en-US" b="1" dirty="0" smtClean="0"/>
              <a:t>narcissism epidemic“</a:t>
            </a:r>
            <a:endParaRPr lang="en-US" b="1" dirty="0"/>
          </a:p>
          <a:p>
            <a:pPr fontAlgn="t"/>
            <a:r>
              <a:rPr lang="en-US" b="1" dirty="0" smtClean="0"/>
              <a:t>Statistically </a:t>
            </a:r>
            <a:r>
              <a:rPr lang="en-US" b="1" dirty="0"/>
              <a:t>significant trend toward narcissism and hostility in popular </a:t>
            </a:r>
            <a:r>
              <a:rPr lang="en-US" b="1" dirty="0" smtClean="0"/>
              <a:t>music/higher </a:t>
            </a:r>
            <a:r>
              <a:rPr lang="en-US" b="1" dirty="0"/>
              <a:t>than previous generations</a:t>
            </a:r>
            <a:r>
              <a:rPr lang="en-US" b="1" dirty="0" smtClean="0"/>
              <a:t>. </a:t>
            </a:r>
            <a:endParaRPr lang="en-US" b="1" dirty="0"/>
          </a:p>
          <a:p>
            <a:pPr fontAlgn="t"/>
            <a:r>
              <a:rPr lang="en-US" b="1" dirty="0" smtClean="0"/>
              <a:t>Score high on socially </a:t>
            </a:r>
            <a:r>
              <a:rPr lang="en-US" b="1" dirty="0"/>
              <a:t>disruptive aspects of narcissistic personalities -- grandiose exhibitionism and </a:t>
            </a:r>
            <a:r>
              <a:rPr lang="en-US" b="1" dirty="0" smtClean="0"/>
              <a:t>entitlement/</a:t>
            </a:r>
            <a:r>
              <a:rPr lang="en-US" b="1" dirty="0" err="1" smtClean="0"/>
              <a:t>exploitativeness</a:t>
            </a:r>
            <a:r>
              <a:rPr lang="en-US" b="1" dirty="0" smtClean="0"/>
              <a:t>, tended </a:t>
            </a:r>
            <a:r>
              <a:rPr lang="en-US" b="1" dirty="0"/>
              <a:t>to amass more friends on </a:t>
            </a:r>
            <a:r>
              <a:rPr lang="en-US" b="1" dirty="0" smtClean="0"/>
              <a:t>Facebook and high FB activity.</a:t>
            </a:r>
          </a:p>
          <a:p>
            <a:r>
              <a:rPr lang="en-US" b="1" dirty="0" smtClean="0"/>
              <a:t>Tailoring </a:t>
            </a:r>
            <a:r>
              <a:rPr lang="en-US" b="1" dirty="0"/>
              <a:t>the Internet experience to our every need is making us more </a:t>
            </a:r>
            <a:r>
              <a:rPr lang="en-US" b="1" dirty="0" smtClean="0"/>
              <a:t>self-absorbed </a:t>
            </a:r>
          </a:p>
          <a:p>
            <a:r>
              <a:rPr lang="en-US" b="1" dirty="0" smtClean="0"/>
              <a:t>As </a:t>
            </a:r>
            <a:r>
              <a:rPr lang="en-US" b="1" dirty="0"/>
              <a:t>we get accustomed to having even our most minor </a:t>
            </a:r>
            <a:r>
              <a:rPr lang="en-US" b="1" dirty="0" smtClean="0"/>
              <a:t>needs </a:t>
            </a:r>
            <a:r>
              <a:rPr lang="en-US" b="1" dirty="0"/>
              <a:t>accommodated to this degree, we are growing more needy and more entitled. In other words, more narcissistic</a:t>
            </a:r>
            <a:r>
              <a:rPr lang="en-US" b="1" dirty="0" smtClean="0"/>
              <a:t>.</a:t>
            </a:r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Photography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hotograph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524000"/>
            <a:ext cx="4191000" cy="2346960"/>
          </a:xfrm>
          <a:prstGeom prst="rect">
            <a:avLst/>
          </a:prstGeom>
        </p:spPr>
      </p:pic>
      <p:pic>
        <p:nvPicPr>
          <p:cNvPr id="5" name="Picture 4" descr="selfi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3962400"/>
            <a:ext cx="3886200" cy="2507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b="1" dirty="0" smtClean="0"/>
              <a:t>After Michael Jordan led his team to a come-from-behind performance with 25 straight points, the opposing coach shook his hand but said, </a:t>
            </a:r>
          </a:p>
          <a:p>
            <a:pPr algn="ctr">
              <a:buNone/>
            </a:pPr>
            <a:r>
              <a:rPr lang="en-US" b="1" dirty="0" smtClean="0"/>
              <a:t>“There is no “I” in “Team.” Jordan responded, </a:t>
            </a:r>
          </a:p>
          <a:p>
            <a:pPr algn="ctr">
              <a:buNone/>
            </a:pPr>
            <a:r>
              <a:rPr lang="en-US" b="1" dirty="0"/>
              <a:t>“There's </a:t>
            </a:r>
            <a:r>
              <a:rPr lang="en-US" b="1" dirty="0" smtClean="0"/>
              <a:t>not . . . but </a:t>
            </a:r>
            <a:r>
              <a:rPr lang="en-US" b="1" dirty="0"/>
              <a:t>there's an 'I' in win</a:t>
            </a:r>
            <a:r>
              <a:rPr lang="en-US" b="1" dirty="0" smtClean="0"/>
              <a:t>!”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b="1" dirty="0" smtClean="0"/>
              <a:t>There is also an “I” </a:t>
            </a:r>
          </a:p>
          <a:p>
            <a:pPr algn="ctr">
              <a:buNone/>
            </a:pPr>
            <a:r>
              <a:rPr lang="en-US" b="1" dirty="0" smtClean="0"/>
              <a:t>square in the middle of PR</a:t>
            </a:r>
            <a:r>
              <a:rPr lang="en-US" sz="4300" b="1" dirty="0" smtClean="0"/>
              <a:t>I</a:t>
            </a:r>
            <a:r>
              <a:rPr lang="en-US" b="1" dirty="0" smtClean="0"/>
              <a:t>DE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Coincidence? Symbolic? Descriptive?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Pride: Root of all sins?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Sin </a:t>
            </a:r>
            <a:r>
              <a:rPr lang="en-US" b="1" dirty="0"/>
              <a:t>is transgression of God’s law. “Go beyond</a:t>
            </a:r>
            <a:r>
              <a:rPr lang="en-US" b="1" dirty="0" smtClean="0"/>
              <a:t>.”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It </a:t>
            </a:r>
            <a:r>
              <a:rPr lang="en-US" b="1" dirty="0"/>
              <a:t>is failing to restrict one’s behavior in spite of existing </a:t>
            </a:r>
            <a:r>
              <a:rPr lang="en-US" b="1" dirty="0" smtClean="0"/>
              <a:t>controls.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It </a:t>
            </a:r>
            <a:r>
              <a:rPr lang="en-US" b="1" dirty="0"/>
              <a:t>is </a:t>
            </a:r>
            <a:r>
              <a:rPr lang="en-US" b="1" dirty="0" smtClean="0"/>
              <a:t>“My </a:t>
            </a:r>
            <a:r>
              <a:rPr lang="en-US" b="1" dirty="0"/>
              <a:t>way” rather than “Your </a:t>
            </a:r>
            <a:r>
              <a:rPr lang="en-US" b="1" dirty="0" smtClean="0"/>
              <a:t>(God’s) way.” 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What </a:t>
            </a:r>
            <a:r>
              <a:rPr lang="en-US" b="1" dirty="0"/>
              <a:t>I want is more important than what You want. (Satisfying </a:t>
            </a:r>
            <a:r>
              <a:rPr lang="en-US" b="1" dirty="0" smtClean="0"/>
              <a:t>self)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/>
              <a:t>Name </a:t>
            </a:r>
            <a:r>
              <a:rPr lang="en-US" b="1" dirty="0"/>
              <a:t>one sin that is not in some way related to satisfaction of self. 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/>
              <a:t/>
            </a:r>
            <a:br>
              <a:rPr lang="en-US" sz="2400" b="1" dirty="0"/>
            </a:b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8571</TotalTime>
  <Words>2444</Words>
  <Application>Microsoft Office PowerPoint</Application>
  <PresentationFormat>On-screen Show (4:3)</PresentationFormat>
  <Paragraphs>224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PREFERRING OTHERS</vt:lpstr>
      <vt:lpstr>Generational Sociology*</vt:lpstr>
      <vt:lpstr>Narcissism</vt:lpstr>
      <vt:lpstr>Baby Boomers (1946-1964)</vt:lpstr>
      <vt:lpstr>Millennials</vt:lpstr>
      <vt:lpstr>Millennials (Quotes)</vt:lpstr>
      <vt:lpstr>Photography</vt:lpstr>
      <vt:lpstr>Pride</vt:lpstr>
      <vt:lpstr>Pride: Root of all sins?</vt:lpstr>
      <vt:lpstr>Galatians 5:19-21</vt:lpstr>
      <vt:lpstr>The Point</vt:lpstr>
      <vt:lpstr>The Point</vt:lpstr>
      <vt:lpstr>Some Passages</vt:lpstr>
      <vt:lpstr>Some More Passages</vt:lpstr>
      <vt:lpstr>More Passages</vt:lpstr>
      <vt:lpstr>More Passages</vt:lpstr>
      <vt:lpstr>Who are these “others”?</vt:lpstr>
      <vt:lpstr>Fellow Christians</vt:lpstr>
      <vt:lpstr>Fellow Christians</vt:lpstr>
      <vt:lpstr>Spontaneous Generation</vt:lpstr>
      <vt:lpstr>Ph. 2:3-4 </vt:lpstr>
      <vt:lpstr>Neighbors</vt:lpstr>
      <vt:lpstr>Family</vt:lpstr>
      <vt:lpstr>Husbands/Wives</vt:lpstr>
      <vt:lpstr>The 7 Warning Signs of  Being Taken For Granted</vt:lpstr>
      <vt:lpstr>Feelings</vt:lpstr>
      <vt:lpstr>Successful Marriage</vt:lpstr>
      <vt:lpstr>Submission - Subjection</vt:lpstr>
      <vt:lpstr>1 Pet. 3:7</vt:lpstr>
      <vt:lpstr>Dating Etiquette</vt:lpstr>
      <vt:lpstr>Dating Etiquette</vt:lpstr>
      <vt:lpstr>Why?</vt:lpstr>
      <vt:lpstr>Enduring Traits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PREFERRING OTHERS</dc:title>
  <dc:creator>Ric Keaster</dc:creator>
  <cp:lastModifiedBy>Owner</cp:lastModifiedBy>
  <cp:revision>119</cp:revision>
  <dcterms:created xsi:type="dcterms:W3CDTF">2014-09-14T18:51:58Z</dcterms:created>
  <dcterms:modified xsi:type="dcterms:W3CDTF">2014-09-22T14:29:20Z</dcterms:modified>
</cp:coreProperties>
</file>