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6" r:id="rId3"/>
    <p:sldId id="258" r:id="rId4"/>
    <p:sldId id="261" r:id="rId5"/>
    <p:sldId id="260" r:id="rId6"/>
    <p:sldId id="262" r:id="rId7"/>
    <p:sldId id="259" r:id="rId8"/>
    <p:sldId id="264" r:id="rId9"/>
  </p:sldIdLst>
  <p:sldSz cx="9144000" cy="6858000" type="screen4x3"/>
  <p:notesSz cx="7010400" cy="9236075"/>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84F5A"/>
    <a:srgbClr val="215A69"/>
    <a:srgbClr val="2B5863"/>
    <a:srgbClr val="22464F"/>
    <a:srgbClr val="3B4E75"/>
    <a:srgbClr val="009999"/>
    <a:srgbClr val="3366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horzBarState="maximized">
    <p:restoredLeft sz="15620"/>
    <p:restoredTop sz="94660"/>
  </p:normalViewPr>
  <p:slideViewPr>
    <p:cSldViewPr>
      <p:cViewPr varScale="1">
        <p:scale>
          <a:sx n="70" d="100"/>
          <a:sy n="70" d="100"/>
        </p:scale>
        <p:origin x="-114" y="-1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8170100A-E091-452C-9C71-5FEC2B8E6897}" type="datetimeFigureOut">
              <a:rPr lang="en-US" smtClean="0"/>
              <a:t>2/21/2015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59D826BB-BCF5-4B09-A86B-D3A727ABE53A}" type="slidenum">
              <a:rPr lang="en-US" smtClean="0"/>
              <a:t>‹#›</a:t>
            </a:fld>
            <a:endParaRPr lang="en-US"/>
          </a:p>
        </p:txBody>
      </p:sp>
    </p:spTree>
    <p:extLst>
      <p:ext uri="{BB962C8B-B14F-4D97-AF65-F5344CB8AC3E}">
        <p14:creationId xmlns:p14="http://schemas.microsoft.com/office/powerpoint/2010/main" val="2788638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D826BB-BCF5-4B09-A86B-D3A727ABE53A}" type="slidenum">
              <a:rPr lang="en-US" smtClean="0"/>
              <a:t>3</a:t>
            </a:fld>
            <a:endParaRPr lang="en-US"/>
          </a:p>
        </p:txBody>
      </p:sp>
    </p:spTree>
    <p:extLst>
      <p:ext uri="{BB962C8B-B14F-4D97-AF65-F5344CB8AC3E}">
        <p14:creationId xmlns:p14="http://schemas.microsoft.com/office/powerpoint/2010/main" val="3861436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D826BB-BCF5-4B09-A86B-D3A727ABE53A}" type="slidenum">
              <a:rPr lang="en-US" smtClean="0"/>
              <a:t>4</a:t>
            </a:fld>
            <a:endParaRPr lang="en-US"/>
          </a:p>
        </p:txBody>
      </p:sp>
    </p:spTree>
    <p:extLst>
      <p:ext uri="{BB962C8B-B14F-4D97-AF65-F5344CB8AC3E}">
        <p14:creationId xmlns:p14="http://schemas.microsoft.com/office/powerpoint/2010/main" val="3861436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D826BB-BCF5-4B09-A86B-D3A727ABE53A}" type="slidenum">
              <a:rPr lang="en-US" smtClean="0"/>
              <a:t>5</a:t>
            </a:fld>
            <a:endParaRPr lang="en-US"/>
          </a:p>
        </p:txBody>
      </p:sp>
    </p:spTree>
    <p:extLst>
      <p:ext uri="{BB962C8B-B14F-4D97-AF65-F5344CB8AC3E}">
        <p14:creationId xmlns:p14="http://schemas.microsoft.com/office/powerpoint/2010/main" val="3861436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D826BB-BCF5-4B09-A86B-D3A727ABE53A}" type="slidenum">
              <a:rPr lang="en-US" smtClean="0"/>
              <a:t>6</a:t>
            </a:fld>
            <a:endParaRPr lang="en-US"/>
          </a:p>
        </p:txBody>
      </p:sp>
    </p:spTree>
    <p:extLst>
      <p:ext uri="{BB962C8B-B14F-4D97-AF65-F5344CB8AC3E}">
        <p14:creationId xmlns:p14="http://schemas.microsoft.com/office/powerpoint/2010/main" val="3861436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1470025"/>
          </a:xfrm>
        </p:spPr>
        <p:txBody>
          <a:bodyPr>
            <a:noAutofit/>
          </a:bodyPr>
          <a:lstStyle>
            <a:lvl1pPr>
              <a:defRPr sz="4800">
                <a:solidFill>
                  <a:schemeClr val="bg1"/>
                </a:solidFill>
                <a:effectLst>
                  <a:outerShdw blurRad="50800" dist="38100" dir="2700000" algn="tl" rotWithShape="0">
                    <a:schemeClr val="tx2">
                      <a:lumMod val="50000"/>
                      <a:alpha val="80000"/>
                    </a:schemeClr>
                  </a:outerShdw>
                </a:effectLst>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7620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419402387"/>
      </p:ext>
    </p:extLst>
  </p:cSld>
  <p:clrMapOvr>
    <a:masterClrMapping/>
  </p:clrMapOvr>
  <p:transition spd="slow">
    <p:circl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4EA5E1-5F6B-41B1-8C08-6ADD6382D226}" type="datetimeFigureOut">
              <a:rPr lang="en-US" smtClean="0"/>
              <a:t>2/21/2015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704F653-1D62-47E4-9932-B0C9F90356C0}" type="slidenum">
              <a:rPr lang="en-US" smtClean="0"/>
              <a:t>‹#›</a:t>
            </a:fld>
            <a:endParaRPr lang="en-US"/>
          </a:p>
        </p:txBody>
      </p:sp>
    </p:spTree>
    <p:extLst>
      <p:ext uri="{BB962C8B-B14F-4D97-AF65-F5344CB8AC3E}">
        <p14:creationId xmlns:p14="http://schemas.microsoft.com/office/powerpoint/2010/main" val="874262834"/>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4EA5E1-5F6B-41B1-8C08-6ADD6382D226}" type="datetimeFigureOut">
              <a:rPr lang="en-US" smtClean="0"/>
              <a:t>2/21/2015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704F653-1D62-47E4-9932-B0C9F90356C0}" type="slidenum">
              <a:rPr lang="en-US" smtClean="0"/>
              <a:t>‹#›</a:t>
            </a:fld>
            <a:endParaRPr lang="en-US"/>
          </a:p>
        </p:txBody>
      </p:sp>
    </p:spTree>
    <p:extLst>
      <p:ext uri="{BB962C8B-B14F-4D97-AF65-F5344CB8AC3E}">
        <p14:creationId xmlns:p14="http://schemas.microsoft.com/office/powerpoint/2010/main" val="4267409413"/>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a:bodyPr>
          <a:lstStyle>
            <a:lvl1pPr>
              <a:defRPr sz="4800" b="1">
                <a:solidFill>
                  <a:schemeClr val="accent2">
                    <a:lumMod val="50000"/>
                  </a:schemeClr>
                </a:solidFill>
                <a:effectLst>
                  <a:outerShdw blurRad="38100" dist="25400" dir="2700000" algn="tl" rotWithShape="0">
                    <a:prstClr val="black">
                      <a:alpha val="25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4600"/>
            <a:ext cx="8229600" cy="3962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5579656"/>
      </p:ext>
    </p:extLst>
  </p:cSld>
  <p:clrMapOvr>
    <a:masterClrMapping/>
  </p:clrMapOvr>
  <p:transition spd="slow">
    <p:circl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4EA5E1-5F6B-41B1-8C08-6ADD6382D226}" type="datetimeFigureOut">
              <a:rPr lang="en-US" smtClean="0"/>
              <a:t>2/21/2015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704F653-1D62-47E4-9932-B0C9F90356C0}" type="slidenum">
              <a:rPr lang="en-US" smtClean="0"/>
              <a:t>‹#›</a:t>
            </a:fld>
            <a:endParaRPr lang="en-US"/>
          </a:p>
        </p:txBody>
      </p:sp>
    </p:spTree>
    <p:extLst>
      <p:ext uri="{BB962C8B-B14F-4D97-AF65-F5344CB8AC3E}">
        <p14:creationId xmlns:p14="http://schemas.microsoft.com/office/powerpoint/2010/main" val="1173044160"/>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4EA5E1-5F6B-41B1-8C08-6ADD6382D226}" type="datetimeFigureOut">
              <a:rPr lang="en-US" smtClean="0"/>
              <a:t>2/21/2015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704F653-1D62-47E4-9932-B0C9F90356C0}" type="slidenum">
              <a:rPr lang="en-US" smtClean="0"/>
              <a:t>‹#›</a:t>
            </a:fld>
            <a:endParaRPr lang="en-US"/>
          </a:p>
        </p:txBody>
      </p:sp>
    </p:spTree>
    <p:extLst>
      <p:ext uri="{BB962C8B-B14F-4D97-AF65-F5344CB8AC3E}">
        <p14:creationId xmlns:p14="http://schemas.microsoft.com/office/powerpoint/2010/main" val="175674491"/>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64EA5E1-5F6B-41B1-8C08-6ADD6382D226}" type="datetimeFigureOut">
              <a:rPr lang="en-US" smtClean="0"/>
              <a:t>2/21/2015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704F653-1D62-47E4-9932-B0C9F90356C0}" type="slidenum">
              <a:rPr lang="en-US" smtClean="0"/>
              <a:t>‹#›</a:t>
            </a:fld>
            <a:endParaRPr lang="en-US"/>
          </a:p>
        </p:txBody>
      </p:sp>
    </p:spTree>
    <p:extLst>
      <p:ext uri="{BB962C8B-B14F-4D97-AF65-F5344CB8AC3E}">
        <p14:creationId xmlns:p14="http://schemas.microsoft.com/office/powerpoint/2010/main" val="526286606"/>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64EA5E1-5F6B-41B1-8C08-6ADD6382D226}" type="datetimeFigureOut">
              <a:rPr lang="en-US" smtClean="0"/>
              <a:t>2/21/2015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704F653-1D62-47E4-9932-B0C9F90356C0}" type="slidenum">
              <a:rPr lang="en-US" smtClean="0"/>
              <a:t>‹#›</a:t>
            </a:fld>
            <a:endParaRPr lang="en-US"/>
          </a:p>
        </p:txBody>
      </p:sp>
    </p:spTree>
    <p:extLst>
      <p:ext uri="{BB962C8B-B14F-4D97-AF65-F5344CB8AC3E}">
        <p14:creationId xmlns:p14="http://schemas.microsoft.com/office/powerpoint/2010/main" val="1326078649"/>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64EA5E1-5F6B-41B1-8C08-6ADD6382D226}" type="datetimeFigureOut">
              <a:rPr lang="en-US" smtClean="0"/>
              <a:t>2/21/2015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704F653-1D62-47E4-9932-B0C9F90356C0}" type="slidenum">
              <a:rPr lang="en-US" smtClean="0"/>
              <a:t>‹#›</a:t>
            </a:fld>
            <a:endParaRPr lang="en-US"/>
          </a:p>
        </p:txBody>
      </p:sp>
    </p:spTree>
    <p:extLst>
      <p:ext uri="{BB962C8B-B14F-4D97-AF65-F5344CB8AC3E}">
        <p14:creationId xmlns:p14="http://schemas.microsoft.com/office/powerpoint/2010/main" val="1913911164"/>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4EA5E1-5F6B-41B1-8C08-6ADD6382D226}" type="datetimeFigureOut">
              <a:rPr lang="en-US" smtClean="0"/>
              <a:t>2/21/2015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704F653-1D62-47E4-9932-B0C9F90356C0}" type="slidenum">
              <a:rPr lang="en-US" smtClean="0"/>
              <a:t>‹#›</a:t>
            </a:fld>
            <a:endParaRPr lang="en-US"/>
          </a:p>
        </p:txBody>
      </p:sp>
    </p:spTree>
    <p:extLst>
      <p:ext uri="{BB962C8B-B14F-4D97-AF65-F5344CB8AC3E}">
        <p14:creationId xmlns:p14="http://schemas.microsoft.com/office/powerpoint/2010/main" val="4106608694"/>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4EA5E1-5F6B-41B1-8C08-6ADD6382D226}" type="datetimeFigureOut">
              <a:rPr lang="en-US" smtClean="0"/>
              <a:t>2/21/2015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704F653-1D62-47E4-9932-B0C9F90356C0}" type="slidenum">
              <a:rPr lang="en-US" smtClean="0"/>
              <a:t>‹#›</a:t>
            </a:fld>
            <a:endParaRPr lang="en-US"/>
          </a:p>
        </p:txBody>
      </p:sp>
    </p:spTree>
    <p:extLst>
      <p:ext uri="{BB962C8B-B14F-4D97-AF65-F5344CB8AC3E}">
        <p14:creationId xmlns:p14="http://schemas.microsoft.com/office/powerpoint/2010/main" val="3581489360"/>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822960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81469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ircle/>
  </p:transition>
  <p:timing>
    <p:tnLst>
      <p:par>
        <p:cTn id="1" dur="indefinite" restart="never" nodeType="tmRoot"/>
      </p:par>
    </p:tnLst>
  </p:timing>
  <p:txStyles>
    <p:titleStyle>
      <a:lvl1pPr algn="ctr" defTabSz="914400" rtl="0" eaLnBrk="1" latinLnBrk="0" hangingPunct="1">
        <a:spcBef>
          <a:spcPct val="0"/>
        </a:spcBef>
        <a:buNone/>
        <a:defRPr sz="4800" b="1" kern="1200">
          <a:solidFill>
            <a:schemeClr val="accent5">
              <a:lumMod val="20000"/>
              <a:lumOff val="80000"/>
            </a:schemeClr>
          </a:solidFill>
          <a:effectLst>
            <a:outerShdw blurRad="50800" dist="38100" dir="2700000" algn="tl" rotWithShape="0">
              <a:schemeClr val="tx2">
                <a:lumMod val="50000"/>
                <a:alpha val="80000"/>
              </a:schemeClr>
            </a:outerShdw>
          </a:effectLst>
          <a:latin typeface="Georgia" panose="02040502050405020303" pitchFamily="18" charset="0"/>
          <a:ea typeface="+mj-ea"/>
          <a:cs typeface="+mj-cs"/>
        </a:defRPr>
      </a:lvl1pPr>
    </p:titleStyle>
    <p:bodyStyle>
      <a:lvl1pPr marL="514350" indent="-514350" algn="l" defTabSz="914400" rtl="0" eaLnBrk="1" latinLnBrk="0" hangingPunct="1">
        <a:spcBef>
          <a:spcPct val="20000"/>
        </a:spcBef>
        <a:buFont typeface="+mj-lt"/>
        <a:buAutoNum type="alphaUcPeriod"/>
        <a:defRPr sz="3000" kern="1200">
          <a:solidFill>
            <a:schemeClr val="tx1"/>
          </a:solidFill>
          <a:latin typeface="+mn-lt"/>
          <a:ea typeface="+mn-ea"/>
          <a:cs typeface="+mn-cs"/>
        </a:defRPr>
      </a:lvl1pPr>
      <a:lvl2pPr marL="971550" indent="-514350" algn="l" defTabSz="914400" rtl="0" eaLnBrk="1" latinLnBrk="0" hangingPunct="1">
        <a:spcBef>
          <a:spcPct val="20000"/>
        </a:spcBef>
        <a:buFont typeface="+mj-lt"/>
        <a:buAutoNum type="arabicPeriod"/>
        <a:defRPr sz="2400" kern="1200">
          <a:solidFill>
            <a:schemeClr val="tx1"/>
          </a:solidFill>
          <a:latin typeface="+mn-lt"/>
          <a:ea typeface="+mn-ea"/>
          <a:cs typeface="+mn-cs"/>
        </a:defRPr>
      </a:lvl2pPr>
      <a:lvl3pPr marL="1371600" indent="-457200" algn="l" defTabSz="914400" rtl="0" eaLnBrk="1" latinLnBrk="0" hangingPunct="1">
        <a:spcBef>
          <a:spcPct val="20000"/>
        </a:spcBef>
        <a:buFont typeface="+mj-lt"/>
        <a:buAutoNum type="alphaLcPeriod"/>
        <a:defRPr sz="2000" kern="1200">
          <a:solidFill>
            <a:schemeClr val="tx1"/>
          </a:solidFill>
          <a:latin typeface="+mn-lt"/>
          <a:ea typeface="+mn-ea"/>
          <a:cs typeface="+mn-cs"/>
        </a:defRPr>
      </a:lvl3pPr>
      <a:lvl4pPr marL="1828800" indent="-457200" algn="l" defTabSz="914400" rtl="0" eaLnBrk="1" latinLnBrk="0" hangingPunct="1">
        <a:spcBef>
          <a:spcPct val="20000"/>
        </a:spcBef>
        <a:buFont typeface="+mj-lt"/>
        <a:buAutoNum type="arabicParenR"/>
        <a:defRPr sz="1800" kern="1200">
          <a:solidFill>
            <a:schemeClr val="tx1"/>
          </a:solidFill>
          <a:latin typeface="+mn-lt"/>
          <a:ea typeface="+mn-ea"/>
          <a:cs typeface="+mn-cs"/>
        </a:defRPr>
      </a:lvl4pPr>
      <a:lvl5pPr marL="2286000" indent="-457200" algn="l" defTabSz="914400" rtl="0" eaLnBrk="1" latinLnBrk="0" hangingPunct="1">
        <a:spcBef>
          <a:spcPct val="20000"/>
        </a:spcBef>
        <a:buFont typeface="+mj-lt"/>
        <a:buAutoNum type="alphaLcParen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241181"/>
      </p:ext>
    </p:extLst>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876300" y="2286000"/>
            <a:ext cx="7391400" cy="2154436"/>
          </a:xfrm>
          <a:prstGeom prst="rect">
            <a:avLst/>
          </a:prstGeom>
          <a:noFill/>
        </p:spPr>
        <p:txBody>
          <a:bodyPr wrap="square" rtlCol="0">
            <a:spAutoFit/>
          </a:bodyPr>
          <a:lstStyle/>
          <a:p>
            <a:pPr algn="ctr"/>
            <a:r>
              <a:rPr lang="en-US" sz="2800" b="1" dirty="0" smtClean="0">
                <a:solidFill>
                  <a:schemeClr val="bg1"/>
                </a:solidFill>
                <a:effectLst>
                  <a:outerShdw blurRad="50800" dist="38100" dir="2700000" algn="tl" rotWithShape="0">
                    <a:prstClr val="black">
                      <a:alpha val="40000"/>
                    </a:prstClr>
                  </a:outerShdw>
                </a:effectLst>
                <a:latin typeface="+mj-lt"/>
              </a:rPr>
              <a:t>Scripture</a:t>
            </a:r>
          </a:p>
          <a:p>
            <a:pPr algn="ctr">
              <a:spcBef>
                <a:spcPts val="600"/>
              </a:spcBef>
            </a:pPr>
            <a:r>
              <a:rPr lang="en-US" sz="4800" b="1" dirty="0" smtClean="0">
                <a:solidFill>
                  <a:schemeClr val="bg1"/>
                </a:solidFill>
                <a:effectLst>
                  <a:outerShdw blurRad="50800" dist="38100" dir="2700000" algn="tl" rotWithShape="0">
                    <a:prstClr val="black">
                      <a:alpha val="40000"/>
                    </a:prstClr>
                  </a:outerShdw>
                </a:effectLst>
                <a:latin typeface="+mj-lt"/>
              </a:rPr>
              <a:t>Thinking Biblically</a:t>
            </a:r>
          </a:p>
          <a:p>
            <a:pPr algn="ctr">
              <a:spcBef>
                <a:spcPts val="600"/>
              </a:spcBef>
            </a:pPr>
            <a:r>
              <a:rPr lang="en-US" sz="4800" b="1" dirty="0" smtClean="0">
                <a:solidFill>
                  <a:schemeClr val="bg1"/>
                </a:solidFill>
                <a:effectLst>
                  <a:outerShdw blurRad="50800" dist="38100" dir="2700000" algn="tl" rotWithShape="0">
                    <a:prstClr val="black">
                      <a:alpha val="40000"/>
                    </a:prstClr>
                  </a:outerShdw>
                </a:effectLst>
                <a:latin typeface="+mj-lt"/>
              </a:rPr>
              <a:t>About the Bible</a:t>
            </a:r>
          </a:p>
        </p:txBody>
      </p:sp>
    </p:spTree>
    <p:custDataLst>
      <p:tags r:id="rId1"/>
    </p:custDataLst>
    <p:extLst>
      <p:ext uri="{BB962C8B-B14F-4D97-AF65-F5344CB8AC3E}">
        <p14:creationId xmlns:p14="http://schemas.microsoft.com/office/powerpoint/2010/main" val="3633282727"/>
      </p:ext>
    </p:extLst>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848600" cy="762000"/>
          </a:xfrm>
        </p:spPr>
        <p:txBody>
          <a:bodyPr>
            <a:normAutofit fontScale="90000"/>
          </a:bodyPr>
          <a:lstStyle/>
          <a:p>
            <a:r>
              <a:rPr lang="en-US" dirty="0" smtClean="0"/>
              <a:t>Two Views of Scripture</a:t>
            </a:r>
            <a:endParaRPr lang="en-US" dirty="0"/>
          </a:p>
        </p:txBody>
      </p:sp>
      <p:sp>
        <p:nvSpPr>
          <p:cNvPr id="3" name="Content Placeholder 2"/>
          <p:cNvSpPr>
            <a:spLocks noGrp="1"/>
          </p:cNvSpPr>
          <p:nvPr>
            <p:ph idx="1"/>
          </p:nvPr>
        </p:nvSpPr>
        <p:spPr>
          <a:xfrm>
            <a:off x="990600" y="1371600"/>
            <a:ext cx="7543800" cy="4876800"/>
          </a:xfrm>
        </p:spPr>
        <p:txBody>
          <a:bodyPr>
            <a:normAutofit fontScale="55000" lnSpcReduction="20000"/>
          </a:bodyPr>
          <a:lstStyle/>
          <a:p>
            <a:pPr marL="0" indent="0">
              <a:lnSpc>
                <a:spcPct val="120000"/>
              </a:lnSpc>
              <a:spcBef>
                <a:spcPts val="0"/>
              </a:spcBef>
              <a:spcAft>
                <a:spcPts val="1200"/>
              </a:spcAft>
              <a:buNone/>
            </a:pPr>
            <a:r>
              <a:rPr lang="en-US" sz="3300" b="1" dirty="0"/>
              <a:t>At one end of the spectrum are those who believe the Bible is </a:t>
            </a:r>
            <a:r>
              <a:rPr lang="en-US" sz="3300" b="1" dirty="0">
                <a:solidFill>
                  <a:srgbClr val="FF0000"/>
                </a:solidFill>
              </a:rPr>
              <a:t>a fixed record of </a:t>
            </a:r>
            <a:r>
              <a:rPr lang="en-US" sz="3300" b="1" dirty="0" smtClean="0">
                <a:solidFill>
                  <a:srgbClr val="FF0000"/>
                </a:solidFill>
              </a:rPr>
              <a:t>instruction . . .</a:t>
            </a:r>
          </a:p>
          <a:p>
            <a:pPr marL="0" indent="0">
              <a:lnSpc>
                <a:spcPct val="120000"/>
              </a:lnSpc>
              <a:spcBef>
                <a:spcPts val="0"/>
              </a:spcBef>
              <a:spcAft>
                <a:spcPts val="1200"/>
              </a:spcAft>
              <a:buNone/>
            </a:pPr>
            <a:r>
              <a:rPr lang="en-US" sz="3300" b="1" dirty="0"/>
              <a:t>At the other end of the spectrum are those who believe the scriptures offer us </a:t>
            </a:r>
            <a:r>
              <a:rPr lang="en-US" sz="3300" b="1" dirty="0">
                <a:solidFill>
                  <a:srgbClr val="FF0000"/>
                </a:solidFill>
              </a:rPr>
              <a:t>seeds of an ever-evolving spiritual journey</a:t>
            </a:r>
            <a:r>
              <a:rPr lang="en-US" sz="3300" b="1" dirty="0"/>
              <a:t>, and that </a:t>
            </a:r>
            <a:r>
              <a:rPr lang="en-US" sz="3300" b="1" dirty="0">
                <a:solidFill>
                  <a:srgbClr val="FF0000"/>
                </a:solidFill>
              </a:rPr>
              <a:t>spiritual authority resides less in the text itself, and more within the heart of every believer </a:t>
            </a:r>
            <a:r>
              <a:rPr lang="en-US" sz="3300" b="1" dirty="0"/>
              <a:t>who yearns to comprehend the mysteries of the Divine with the aid of the holy spirit. This, in turn, allows believers and spiritual communities not only to interpret the deepest </a:t>
            </a:r>
            <a:r>
              <a:rPr lang="en-US" sz="3300" b="1" dirty="0">
                <a:solidFill>
                  <a:srgbClr val="FF0000"/>
                </a:solidFill>
              </a:rPr>
              <a:t>contemporary meaning of scripture, </a:t>
            </a:r>
            <a:r>
              <a:rPr lang="en-US" sz="3300" b="1" dirty="0"/>
              <a:t>but also to </a:t>
            </a:r>
            <a:r>
              <a:rPr lang="en-US" sz="3300" b="1" dirty="0">
                <a:solidFill>
                  <a:srgbClr val="FF0000"/>
                </a:solidFill>
              </a:rPr>
              <a:t>adapt to new questions and challenges without relying on the written word. </a:t>
            </a:r>
            <a:r>
              <a:rPr lang="en-US" sz="3300" b="1" dirty="0"/>
              <a:t>The </a:t>
            </a:r>
            <a:r>
              <a:rPr lang="en-US" sz="3300" b="1" dirty="0">
                <a:solidFill>
                  <a:srgbClr val="FF0000"/>
                </a:solidFill>
              </a:rPr>
              <a:t>Biblical canon </a:t>
            </a:r>
            <a:r>
              <a:rPr lang="en-US" sz="3300" b="1" dirty="0"/>
              <a:t>in this context is therefore an enduring and informative </a:t>
            </a:r>
            <a:r>
              <a:rPr lang="en-US" sz="3300" b="1" dirty="0">
                <a:solidFill>
                  <a:srgbClr val="FF0000"/>
                </a:solidFill>
              </a:rPr>
              <a:t>example</a:t>
            </a:r>
            <a:r>
              <a:rPr lang="en-US" sz="3300" b="1" dirty="0"/>
              <a:t> of how the holy spirit, the word of Christ and the laws of God manifest in the thoughts and deeds of believers, but it is </a:t>
            </a:r>
            <a:r>
              <a:rPr lang="en-US" sz="3300" b="1" dirty="0">
                <a:solidFill>
                  <a:srgbClr val="FF0000"/>
                </a:solidFill>
              </a:rPr>
              <a:t>not static, complete, or the sole source of spiritual </a:t>
            </a:r>
            <a:r>
              <a:rPr lang="en-US" sz="3300" b="1" dirty="0" smtClean="0">
                <a:solidFill>
                  <a:srgbClr val="FF0000"/>
                </a:solidFill>
              </a:rPr>
              <a:t>authority.</a:t>
            </a:r>
          </a:p>
          <a:p>
            <a:pPr marL="0" indent="0" algn="r">
              <a:spcBef>
                <a:spcPts val="0"/>
              </a:spcBef>
              <a:spcAft>
                <a:spcPts val="1200"/>
              </a:spcAft>
              <a:buNone/>
            </a:pPr>
            <a:r>
              <a:rPr lang="en-US" sz="2700" b="1" dirty="0" smtClean="0">
                <a:solidFill>
                  <a:schemeClr val="accent4">
                    <a:lumMod val="50000"/>
                  </a:schemeClr>
                </a:solidFill>
              </a:rPr>
              <a:t>T</a:t>
            </a:r>
            <a:r>
              <a:rPr lang="en-US" sz="2700" b="1" dirty="0">
                <a:solidFill>
                  <a:schemeClr val="accent4">
                    <a:lumMod val="50000"/>
                  </a:schemeClr>
                </a:solidFill>
              </a:rPr>
              <a:t>. </a:t>
            </a:r>
            <a:r>
              <a:rPr lang="en-US" sz="2700" b="1" dirty="0" smtClean="0">
                <a:solidFill>
                  <a:schemeClr val="accent4">
                    <a:lumMod val="50000"/>
                  </a:schemeClr>
                </a:solidFill>
              </a:rPr>
              <a:t>Collins Logan, </a:t>
            </a:r>
            <a:r>
              <a:rPr lang="en-US" sz="2700" b="1" i="1" dirty="0" smtClean="0">
                <a:solidFill>
                  <a:schemeClr val="accent4">
                    <a:lumMod val="50000"/>
                  </a:schemeClr>
                </a:solidFill>
              </a:rPr>
              <a:t>A </a:t>
            </a:r>
            <a:r>
              <a:rPr lang="en-US" sz="2700" b="1" i="1" dirty="0">
                <a:solidFill>
                  <a:schemeClr val="accent4">
                    <a:lumMod val="50000"/>
                  </a:schemeClr>
                </a:solidFill>
              </a:rPr>
              <a:t>Progressive’s Guide to the New </a:t>
            </a:r>
            <a:r>
              <a:rPr lang="en-US" sz="2700" b="1" i="1" dirty="0" smtClean="0">
                <a:solidFill>
                  <a:schemeClr val="accent4">
                    <a:lumMod val="50000"/>
                  </a:schemeClr>
                </a:solidFill>
              </a:rPr>
              <a:t>Testament </a:t>
            </a:r>
            <a:r>
              <a:rPr lang="en-US" sz="2700" b="1" dirty="0" smtClean="0">
                <a:solidFill>
                  <a:schemeClr val="accent4">
                    <a:lumMod val="50000"/>
                  </a:schemeClr>
                </a:solidFill>
              </a:rPr>
              <a:t>(2011).</a:t>
            </a:r>
            <a:endParaRPr lang="en-US" sz="2700" b="1" dirty="0">
              <a:solidFill>
                <a:schemeClr val="accent4">
                  <a:lumMod val="50000"/>
                </a:schemeClr>
              </a:solidFill>
            </a:endParaRPr>
          </a:p>
        </p:txBody>
      </p:sp>
    </p:spTree>
    <p:custDataLst>
      <p:tags r:id="rId1"/>
    </p:custDataLst>
    <p:extLst>
      <p:ext uri="{BB962C8B-B14F-4D97-AF65-F5344CB8AC3E}">
        <p14:creationId xmlns:p14="http://schemas.microsoft.com/office/powerpoint/2010/main" val="3806078053"/>
      </p:ext>
    </p:extLst>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848600" cy="762000"/>
          </a:xfrm>
        </p:spPr>
        <p:txBody>
          <a:bodyPr>
            <a:noAutofit/>
          </a:bodyPr>
          <a:lstStyle/>
          <a:p>
            <a:r>
              <a:rPr lang="en-US" sz="3600" dirty="0" smtClean="0"/>
              <a:t>Progressive View of Scripture</a:t>
            </a:r>
            <a:endParaRPr lang="en-US" sz="3600" dirty="0"/>
          </a:p>
        </p:txBody>
      </p:sp>
      <p:sp>
        <p:nvSpPr>
          <p:cNvPr id="3" name="Content Placeholder 2"/>
          <p:cNvSpPr>
            <a:spLocks noGrp="1"/>
          </p:cNvSpPr>
          <p:nvPr>
            <p:ph idx="1"/>
          </p:nvPr>
        </p:nvSpPr>
        <p:spPr>
          <a:xfrm>
            <a:off x="990600" y="1371600"/>
            <a:ext cx="7543800" cy="4876800"/>
          </a:xfrm>
        </p:spPr>
        <p:txBody>
          <a:bodyPr>
            <a:normAutofit/>
          </a:bodyPr>
          <a:lstStyle/>
          <a:p>
            <a:pPr marL="0" indent="0">
              <a:lnSpc>
                <a:spcPct val="120000"/>
              </a:lnSpc>
              <a:spcBef>
                <a:spcPts val="0"/>
              </a:spcBef>
              <a:spcAft>
                <a:spcPts val="1200"/>
              </a:spcAft>
              <a:buNone/>
            </a:pPr>
            <a:r>
              <a:rPr lang="en-US" sz="2400" b="1" dirty="0" smtClean="0"/>
              <a:t>The Word of God is </a:t>
            </a:r>
            <a:r>
              <a:rPr lang="en-US" sz="2400" b="1" dirty="0" smtClean="0">
                <a:solidFill>
                  <a:srgbClr val="FF0000"/>
                </a:solidFill>
              </a:rPr>
              <a:t>what’s heard by the people of God when the Bible is read.</a:t>
            </a:r>
          </a:p>
          <a:p>
            <a:pPr marL="0" indent="0" algn="r">
              <a:spcBef>
                <a:spcPts val="0"/>
              </a:spcBef>
              <a:spcAft>
                <a:spcPts val="1200"/>
              </a:spcAft>
              <a:buNone/>
            </a:pPr>
            <a:r>
              <a:rPr lang="en-US" sz="1500" b="1" dirty="0" smtClean="0">
                <a:solidFill>
                  <a:schemeClr val="accent4">
                    <a:lumMod val="50000"/>
                  </a:schemeClr>
                </a:solidFill>
              </a:rPr>
              <a:t>Bryan J. </a:t>
            </a:r>
            <a:r>
              <a:rPr lang="en-US" sz="1500" b="1" dirty="0" err="1" smtClean="0">
                <a:solidFill>
                  <a:schemeClr val="accent4">
                    <a:lumMod val="50000"/>
                  </a:schemeClr>
                </a:solidFill>
              </a:rPr>
              <a:t>Sirchio</a:t>
            </a:r>
            <a:r>
              <a:rPr lang="en-US" sz="1500" b="1" dirty="0" smtClean="0">
                <a:solidFill>
                  <a:schemeClr val="accent4">
                    <a:lumMod val="50000"/>
                  </a:schemeClr>
                </a:solidFill>
              </a:rPr>
              <a:t>, </a:t>
            </a:r>
            <a:r>
              <a:rPr lang="en-US" sz="1500" b="1" i="1" dirty="0" smtClean="0">
                <a:solidFill>
                  <a:schemeClr val="accent4">
                    <a:lumMod val="50000"/>
                  </a:schemeClr>
                </a:solidFill>
              </a:rPr>
              <a:t>The 6 Marks of Progressive Christian Worship Music </a:t>
            </a:r>
            <a:r>
              <a:rPr lang="en-US" sz="1500" b="1" dirty="0" smtClean="0">
                <a:solidFill>
                  <a:schemeClr val="accent4">
                    <a:lumMod val="50000"/>
                  </a:schemeClr>
                </a:solidFill>
              </a:rPr>
              <a:t>(2012).</a:t>
            </a:r>
            <a:endParaRPr lang="en-US" sz="1500" b="1" dirty="0">
              <a:solidFill>
                <a:schemeClr val="accent4">
                  <a:lumMod val="50000"/>
                </a:schemeClr>
              </a:solidFill>
            </a:endParaRPr>
          </a:p>
        </p:txBody>
      </p:sp>
    </p:spTree>
    <p:custDataLst>
      <p:tags r:id="rId1"/>
    </p:custDataLst>
    <p:extLst>
      <p:ext uri="{BB962C8B-B14F-4D97-AF65-F5344CB8AC3E}">
        <p14:creationId xmlns:p14="http://schemas.microsoft.com/office/powerpoint/2010/main" val="3095692608"/>
      </p:ext>
    </p:extLst>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848600" cy="762000"/>
          </a:xfrm>
        </p:spPr>
        <p:txBody>
          <a:bodyPr>
            <a:noAutofit/>
          </a:bodyPr>
          <a:lstStyle/>
          <a:p>
            <a:r>
              <a:rPr lang="en-US" sz="3600" dirty="0" smtClean="0"/>
              <a:t>Progressive View of Scripture</a:t>
            </a:r>
            <a:endParaRPr lang="en-US" sz="3600" dirty="0"/>
          </a:p>
        </p:txBody>
      </p:sp>
      <p:sp>
        <p:nvSpPr>
          <p:cNvPr id="3" name="Content Placeholder 2"/>
          <p:cNvSpPr>
            <a:spLocks noGrp="1"/>
          </p:cNvSpPr>
          <p:nvPr>
            <p:ph idx="1"/>
          </p:nvPr>
        </p:nvSpPr>
        <p:spPr>
          <a:xfrm>
            <a:off x="990600" y="1371600"/>
            <a:ext cx="7543800" cy="4876800"/>
          </a:xfrm>
        </p:spPr>
        <p:txBody>
          <a:bodyPr>
            <a:normAutofit fontScale="77500" lnSpcReduction="20000"/>
          </a:bodyPr>
          <a:lstStyle/>
          <a:p>
            <a:pPr marL="0" indent="0">
              <a:lnSpc>
                <a:spcPct val="120000"/>
              </a:lnSpc>
              <a:spcBef>
                <a:spcPts val="0"/>
              </a:spcBef>
              <a:spcAft>
                <a:spcPts val="1200"/>
              </a:spcAft>
              <a:buNone/>
            </a:pPr>
            <a:r>
              <a:rPr lang="en-US" sz="3300" b="1" dirty="0" smtClean="0"/>
              <a:t>. . . progressive Christians believe that while God speaks to us through the words written in the Bible, </a:t>
            </a:r>
            <a:r>
              <a:rPr lang="en-US" sz="3300" b="1" dirty="0" smtClean="0">
                <a:solidFill>
                  <a:srgbClr val="FF0000"/>
                </a:solidFill>
              </a:rPr>
              <a:t>God also leads us and speaks to us through what we think and feel about the words written in the Bible.</a:t>
            </a:r>
          </a:p>
          <a:p>
            <a:pPr marL="0" indent="0">
              <a:lnSpc>
                <a:spcPct val="120000"/>
              </a:lnSpc>
              <a:spcBef>
                <a:spcPts val="0"/>
              </a:spcBef>
              <a:spcAft>
                <a:spcPts val="1200"/>
              </a:spcAft>
              <a:buNone/>
            </a:pPr>
            <a:r>
              <a:rPr lang="en-US" sz="3300" b="1" dirty="0" smtClean="0"/>
              <a:t>. . . I’m not just talking about our all-too-fragile and volatile ‘warm and fuzzy feelings or emotions.’ I’m talking about </a:t>
            </a:r>
            <a:r>
              <a:rPr lang="en-US" sz="3300" b="1" dirty="0" smtClean="0">
                <a:solidFill>
                  <a:srgbClr val="FF0000"/>
                </a:solidFill>
              </a:rPr>
              <a:t>what our very beings know in our ‘guts’ or in our hearts by virtue of our hard-earned human experience.</a:t>
            </a:r>
          </a:p>
          <a:p>
            <a:pPr marL="0" indent="0" algn="r">
              <a:spcBef>
                <a:spcPts val="0"/>
              </a:spcBef>
              <a:spcAft>
                <a:spcPts val="1200"/>
              </a:spcAft>
              <a:buNone/>
            </a:pPr>
            <a:r>
              <a:rPr lang="en-US" sz="1900" b="1" dirty="0" smtClean="0">
                <a:solidFill>
                  <a:schemeClr val="accent4">
                    <a:lumMod val="50000"/>
                  </a:schemeClr>
                </a:solidFill>
              </a:rPr>
              <a:t>Bryan J. </a:t>
            </a:r>
            <a:r>
              <a:rPr lang="en-US" sz="1900" b="1" dirty="0" err="1" smtClean="0">
                <a:solidFill>
                  <a:schemeClr val="accent4">
                    <a:lumMod val="50000"/>
                  </a:schemeClr>
                </a:solidFill>
              </a:rPr>
              <a:t>Sirchio</a:t>
            </a:r>
            <a:r>
              <a:rPr lang="en-US" sz="1900" b="1" dirty="0" smtClean="0">
                <a:solidFill>
                  <a:schemeClr val="accent4">
                    <a:lumMod val="50000"/>
                  </a:schemeClr>
                </a:solidFill>
              </a:rPr>
              <a:t>, </a:t>
            </a:r>
            <a:r>
              <a:rPr lang="en-US" sz="1900" b="1" i="1" dirty="0" smtClean="0">
                <a:solidFill>
                  <a:schemeClr val="accent4">
                    <a:lumMod val="50000"/>
                  </a:schemeClr>
                </a:solidFill>
              </a:rPr>
              <a:t>The 6 Marks of Progressive Christian Worship Music </a:t>
            </a:r>
            <a:r>
              <a:rPr lang="en-US" sz="1900" b="1" dirty="0" smtClean="0">
                <a:solidFill>
                  <a:schemeClr val="accent4">
                    <a:lumMod val="50000"/>
                  </a:schemeClr>
                </a:solidFill>
              </a:rPr>
              <a:t>(2012).</a:t>
            </a:r>
            <a:endParaRPr lang="en-US" sz="1900" b="1" dirty="0">
              <a:solidFill>
                <a:schemeClr val="accent4">
                  <a:lumMod val="50000"/>
                </a:schemeClr>
              </a:solidFill>
            </a:endParaRPr>
          </a:p>
        </p:txBody>
      </p:sp>
    </p:spTree>
    <p:custDataLst>
      <p:tags r:id="rId1"/>
    </p:custDataLst>
    <p:extLst>
      <p:ext uri="{BB962C8B-B14F-4D97-AF65-F5344CB8AC3E}">
        <p14:creationId xmlns:p14="http://schemas.microsoft.com/office/powerpoint/2010/main" val="1289543921"/>
      </p:ext>
    </p:extLst>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848600" cy="762000"/>
          </a:xfrm>
        </p:spPr>
        <p:txBody>
          <a:bodyPr>
            <a:noAutofit/>
          </a:bodyPr>
          <a:lstStyle/>
          <a:p>
            <a:r>
              <a:rPr lang="en-US" sz="3600" dirty="0" smtClean="0"/>
              <a:t>Progressive View of Scripture</a:t>
            </a:r>
            <a:endParaRPr lang="en-US" sz="3600" dirty="0"/>
          </a:p>
        </p:txBody>
      </p:sp>
      <p:sp>
        <p:nvSpPr>
          <p:cNvPr id="3" name="Content Placeholder 2"/>
          <p:cNvSpPr>
            <a:spLocks noGrp="1"/>
          </p:cNvSpPr>
          <p:nvPr>
            <p:ph idx="1"/>
          </p:nvPr>
        </p:nvSpPr>
        <p:spPr>
          <a:xfrm>
            <a:off x="990600" y="1371600"/>
            <a:ext cx="7543800" cy="4876800"/>
          </a:xfrm>
        </p:spPr>
        <p:txBody>
          <a:bodyPr>
            <a:normAutofit fontScale="55000" lnSpcReduction="20000"/>
          </a:bodyPr>
          <a:lstStyle/>
          <a:p>
            <a:pPr marL="0" indent="0">
              <a:lnSpc>
                <a:spcPct val="120000"/>
              </a:lnSpc>
              <a:spcBef>
                <a:spcPts val="0"/>
              </a:spcBef>
              <a:spcAft>
                <a:spcPts val="1200"/>
              </a:spcAft>
              <a:buNone/>
            </a:pPr>
            <a:r>
              <a:rPr lang="en-US" sz="3500" b="1" dirty="0" smtClean="0"/>
              <a:t>. . . if and when something in the Bible strikes us to be in stark contrast with what our own hearts and minds somehow </a:t>
            </a:r>
            <a:r>
              <a:rPr lang="en-US" sz="3500" b="1" dirty="0" smtClean="0">
                <a:solidFill>
                  <a:srgbClr val="FF0000"/>
                </a:solidFill>
              </a:rPr>
              <a:t>know deep down in our spirits </a:t>
            </a:r>
            <a:r>
              <a:rPr lang="en-US" sz="3500" b="1" dirty="0" smtClean="0"/>
              <a:t>to be true (or not true), we are not honoring God by setting aside what our own experience and living has taught us. In fact, most progressive Christians would insist that it is unwise, unfaithful, and potentially catastrophic to disregard what our own hearts know.</a:t>
            </a:r>
          </a:p>
          <a:p>
            <a:pPr marL="0" indent="0">
              <a:lnSpc>
                <a:spcPct val="120000"/>
              </a:lnSpc>
              <a:spcBef>
                <a:spcPts val="0"/>
              </a:spcBef>
              <a:spcAft>
                <a:spcPts val="1200"/>
              </a:spcAft>
              <a:buNone/>
            </a:pPr>
            <a:r>
              <a:rPr lang="en-US" sz="3500" b="1" dirty="0" smtClean="0"/>
              <a:t>. . . if and when something that ‘the Bible says’ at face value or first reading seems to be in great tension with </a:t>
            </a:r>
            <a:r>
              <a:rPr lang="en-US" sz="3500" b="1" dirty="0" smtClean="0">
                <a:solidFill>
                  <a:srgbClr val="FF0000"/>
                </a:solidFill>
              </a:rPr>
              <a:t>what we know through our own experience to somehow be or not be true, </a:t>
            </a:r>
            <a:r>
              <a:rPr lang="en-US" sz="3500" b="1" dirty="0" smtClean="0"/>
              <a:t>progressive Christians have learned to be open to the possibility that </a:t>
            </a:r>
            <a:r>
              <a:rPr lang="en-US" sz="3500" b="1" dirty="0" smtClean="0">
                <a:solidFill>
                  <a:srgbClr val="FF0000"/>
                </a:solidFill>
              </a:rPr>
              <a:t>what the Bible seems to be saying may actually be out of sync with the very will and character and intentions of God.</a:t>
            </a:r>
          </a:p>
          <a:p>
            <a:pPr marL="0" indent="0" algn="r">
              <a:spcBef>
                <a:spcPts val="0"/>
              </a:spcBef>
              <a:spcAft>
                <a:spcPts val="1200"/>
              </a:spcAft>
              <a:buNone/>
            </a:pPr>
            <a:r>
              <a:rPr lang="en-US" sz="2700" b="1" dirty="0" smtClean="0">
                <a:solidFill>
                  <a:schemeClr val="accent4">
                    <a:lumMod val="50000"/>
                  </a:schemeClr>
                </a:solidFill>
              </a:rPr>
              <a:t>Bryan J. </a:t>
            </a:r>
            <a:r>
              <a:rPr lang="en-US" sz="2700" b="1" dirty="0" err="1" smtClean="0">
                <a:solidFill>
                  <a:schemeClr val="accent4">
                    <a:lumMod val="50000"/>
                  </a:schemeClr>
                </a:solidFill>
              </a:rPr>
              <a:t>Sirchio</a:t>
            </a:r>
            <a:r>
              <a:rPr lang="en-US" sz="2700" b="1" dirty="0" smtClean="0">
                <a:solidFill>
                  <a:schemeClr val="accent4">
                    <a:lumMod val="50000"/>
                  </a:schemeClr>
                </a:solidFill>
              </a:rPr>
              <a:t>, </a:t>
            </a:r>
            <a:r>
              <a:rPr lang="en-US" sz="2700" b="1" i="1" dirty="0" smtClean="0">
                <a:solidFill>
                  <a:schemeClr val="accent4">
                    <a:lumMod val="50000"/>
                  </a:schemeClr>
                </a:solidFill>
              </a:rPr>
              <a:t>The 6 Marks of Progressive Christian Worship Music </a:t>
            </a:r>
            <a:r>
              <a:rPr lang="en-US" sz="2700" b="1" dirty="0" smtClean="0">
                <a:solidFill>
                  <a:schemeClr val="accent4">
                    <a:lumMod val="50000"/>
                  </a:schemeClr>
                </a:solidFill>
              </a:rPr>
              <a:t>(2012).</a:t>
            </a:r>
            <a:endParaRPr lang="en-US" sz="2700" b="1" dirty="0">
              <a:solidFill>
                <a:schemeClr val="accent4">
                  <a:lumMod val="50000"/>
                </a:schemeClr>
              </a:solidFill>
            </a:endParaRPr>
          </a:p>
        </p:txBody>
      </p:sp>
    </p:spTree>
    <p:custDataLst>
      <p:tags r:id="rId1"/>
    </p:custDataLst>
    <p:extLst>
      <p:ext uri="{BB962C8B-B14F-4D97-AF65-F5344CB8AC3E}">
        <p14:creationId xmlns:p14="http://schemas.microsoft.com/office/powerpoint/2010/main" val="1131664149"/>
      </p:ext>
    </p:extLst>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Book?</a:t>
            </a:r>
            <a:endParaRPr lang="en-US" dirty="0"/>
          </a:p>
        </p:txBody>
      </p:sp>
      <p:sp>
        <p:nvSpPr>
          <p:cNvPr id="3" name="Content Placeholder 2"/>
          <p:cNvSpPr>
            <a:spLocks noGrp="1"/>
          </p:cNvSpPr>
          <p:nvPr>
            <p:ph idx="1"/>
          </p:nvPr>
        </p:nvSpPr>
        <p:spPr/>
        <p:txBody>
          <a:bodyPr/>
          <a:lstStyle/>
          <a:p>
            <a:pPr>
              <a:spcBef>
                <a:spcPts val="0"/>
              </a:spcBef>
              <a:spcAft>
                <a:spcPts val="2400"/>
              </a:spcAft>
              <a:buFont typeface="+mj-lt"/>
              <a:buAutoNum type="arabicPeriod"/>
            </a:pPr>
            <a:r>
              <a:rPr lang="en-US" dirty="0" smtClean="0"/>
              <a:t>The  concept of “Scripture”</a:t>
            </a:r>
          </a:p>
          <a:p>
            <a:pPr>
              <a:spcBef>
                <a:spcPts val="0"/>
              </a:spcBef>
              <a:spcAft>
                <a:spcPts val="2400"/>
              </a:spcAft>
              <a:buFont typeface="+mj-lt"/>
              <a:buAutoNum type="arabicPeriod"/>
            </a:pPr>
            <a:r>
              <a:rPr lang="en-US" dirty="0" smtClean="0"/>
              <a:t>Further revelation?</a:t>
            </a:r>
          </a:p>
          <a:p>
            <a:pPr>
              <a:spcBef>
                <a:spcPts val="0"/>
              </a:spcBef>
              <a:spcAft>
                <a:spcPts val="2400"/>
              </a:spcAft>
              <a:buFont typeface="+mj-lt"/>
              <a:buAutoNum type="arabicPeriod"/>
            </a:pPr>
            <a:r>
              <a:rPr lang="en-US" dirty="0" smtClean="0"/>
              <a:t>Serious thing to alter or go beyond the teaching of Christ in the Scriptures</a:t>
            </a:r>
            <a:endParaRPr lang="en-US" dirty="0"/>
          </a:p>
        </p:txBody>
      </p:sp>
    </p:spTree>
    <p:extLst>
      <p:ext uri="{BB962C8B-B14F-4D97-AF65-F5344CB8AC3E}">
        <p14:creationId xmlns:p14="http://schemas.microsoft.com/office/powerpoint/2010/main" val="257538080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739914"/>
      </p:ext>
    </p:extLst>
  </p:cSld>
  <p:clrMapOvr>
    <a:masterClrMapping/>
  </p:clrMapOvr>
  <p:transition spd="slow">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3"/>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WordPoints">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550</Words>
  <Application>Microsoft Office PowerPoint</Application>
  <PresentationFormat>On-screen Show (4:3)</PresentationFormat>
  <Paragraphs>26</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Two Views of Scripture</vt:lpstr>
      <vt:lpstr>Progressive View of Scripture</vt:lpstr>
      <vt:lpstr>Progressive View of Scripture</vt:lpstr>
      <vt:lpstr>Progressive View of Scripture</vt:lpstr>
      <vt:lpstr>What Kind of Book?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dc:creator>
  <cp:lastModifiedBy>Owner</cp:lastModifiedBy>
  <cp:revision>104</cp:revision>
  <cp:lastPrinted>2014-02-26T22:16:37Z</cp:lastPrinted>
  <dcterms:created xsi:type="dcterms:W3CDTF">2014-02-05T04:55:14Z</dcterms:created>
  <dcterms:modified xsi:type="dcterms:W3CDTF">2015-02-22T00:59:37Z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11F8E285-D8E3-418B-85C1-BC90BA2DA575</vt:lpwstr>
  </property>
  <property fmtid="{D5CDD505-2E9C-101B-9397-08002B2CF9AE}" pid="3" name="ArticulatePath">
    <vt:lpwstr>02-scripture</vt:lpwstr>
  </property>
</Properties>
</file>