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5"/>
  </p:notesMasterIdLst>
  <p:sldIdLst>
    <p:sldId id="388" r:id="rId2"/>
    <p:sldId id="389" r:id="rId3"/>
    <p:sldId id="39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3" autoAdjust="0"/>
    <p:restoredTop sz="86325" autoAdjust="0"/>
  </p:normalViewPr>
  <p:slideViewPr>
    <p:cSldViewPr>
      <p:cViewPr varScale="1">
        <p:scale>
          <a:sx n="50" d="100"/>
          <a:sy n="50" d="100"/>
        </p:scale>
        <p:origin x="-102" y="-114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smtClean="0"/>
              <a:pPr/>
              <a:t>10/9/2016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smtClean="0"/>
              <a:pPr/>
              <a:t>‹#›</a:t>
            </a:fld>
            <a:endParaRPr lang="en-US"/>
          </a:p>
        </p:txBody>
      </p:sp>
    </p:spTree>
    <p:extLst>
      <p:ext uri="{BB962C8B-B14F-4D97-AF65-F5344CB8AC3E}">
        <p14:creationId xmlns:p14="http://schemas.microsoft.com/office/powerpoint/2010/main" val="126748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chemeClr val="bg1"/>
                </a:solidFill>
                <a:latin typeface="Arial" panose="020B0604020202020204" pitchFamily="34" charset="0"/>
              </a:rPr>
              <a:t>1. On January 7, 2000, David Ray Duren, age 37, was executed in Alabama’s electric chair. </a:t>
            </a:r>
          </a:p>
          <a:p>
            <a:pPr eaLnBrk="1" hangingPunct="1">
              <a:spcBef>
                <a:spcPct val="0"/>
              </a:spcBef>
            </a:pPr>
            <a:r>
              <a:rPr lang="en-US" altLang="en-US"/>
              <a:t>2. </a:t>
            </a:r>
            <a:r>
              <a:rPr lang="en-US" altLang="en-US">
                <a:solidFill>
                  <a:schemeClr val="bg1"/>
                </a:solidFill>
                <a:latin typeface="Arial" panose="020B0604020202020204" pitchFamily="34" charset="0"/>
              </a:rPr>
              <a:t>On October 20, 1983, Duren, with a friend, approached a car to use in a robbery. They overpowered a young couple and put them into the trunk. After the robbery attempt, for fear they would be identified, they killed the young girl and left the young man for dead. – he requested death penalty</a:t>
            </a:r>
          </a:p>
          <a:p>
            <a:pPr eaLnBrk="1" hangingPunct="1">
              <a:spcBef>
                <a:spcPct val="0"/>
              </a:spcBef>
            </a:pPr>
            <a:r>
              <a:rPr lang="en-US" altLang="en-US">
                <a:solidFill>
                  <a:schemeClr val="bg1"/>
                </a:solidFill>
                <a:latin typeface="Arial" panose="020B0604020202020204" pitchFamily="34" charset="0"/>
              </a:rPr>
              <a:t>3. You may be asking yourself, </a:t>
            </a:r>
            <a:r>
              <a:rPr lang="en-US" altLang="en-US" i="1">
                <a:solidFill>
                  <a:schemeClr val="bg1"/>
                </a:solidFill>
                <a:latin typeface="Arial" panose="020B0604020202020204" pitchFamily="34" charset="0"/>
              </a:rPr>
              <a:t>“What does this have to do with our lesson from God’s word?” A</a:t>
            </a:r>
            <a:r>
              <a:rPr lang="en-US" altLang="en-US">
                <a:solidFill>
                  <a:schemeClr val="bg1"/>
                </a:solidFill>
                <a:latin typeface="Arial" panose="020B0604020202020204" pitchFamily="34" charset="0"/>
              </a:rPr>
              <a:t>s a young man, David Ray Duren attended the Huffman Church of Christ in AL. </a:t>
            </a:r>
          </a:p>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F442D2-560C-4CEB-82EC-D251284C2986}" type="slidenum">
              <a:rPr lang="en-US" altLang="en-US">
                <a:solidFill>
                  <a:prstClr val="black"/>
                </a:solidFill>
                <a:latin typeface="Times New Roman" panose="02020603050405020304" pitchFamily="18" charset="0"/>
              </a:rPr>
              <a:pPr>
                <a:spcBef>
                  <a:spcPct val="0"/>
                </a:spcBef>
              </a:pPr>
              <a:t>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97326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50DDA5-CDCE-4E3F-8633-F460EEF9D08B}" type="slidenum">
              <a:rPr lang="en-US" altLang="en-US">
                <a:solidFill>
                  <a:prstClr val="black"/>
                </a:solidFill>
                <a:latin typeface="Times New Roman" panose="02020603050405020304" pitchFamily="18" charset="0"/>
              </a:rPr>
              <a:pPr>
                <a:spcBef>
                  <a:spcPct val="0"/>
                </a:spcBef>
              </a:pPr>
              <a:t>15</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50662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r>
              <a:rPr lang="en-US" altLang="en-US"/>
              <a:t>Look at God’s tremendous grace</a:t>
            </a:r>
          </a:p>
          <a:p>
            <a:pPr marL="228600" indent="-228600" eaLnBrk="1" hangingPunct="1">
              <a:buFontTx/>
              <a:buAutoNum type="arabicPeriod"/>
            </a:pPr>
            <a:r>
              <a:rPr lang="en-US" altLang="en-US"/>
              <a:t>Some can laugh at it, smirck at it</a:t>
            </a:r>
          </a:p>
          <a:p>
            <a:pPr marL="228600" indent="-228600" eaLnBrk="1" hangingPunct="1">
              <a:buFontTx/>
              <a:buAutoNum type="arabicPeriod"/>
            </a:pPr>
            <a:r>
              <a:rPr lang="en-US" altLang="en-US"/>
              <a:t>But the truth is, God does save murders who genuinely come to Him and obey the gospel</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23FDEF-839C-4209-8B1F-789B7A01F13E}" type="slidenum">
              <a:rPr lang="en-US" altLang="en-US">
                <a:solidFill>
                  <a:prstClr val="black"/>
                </a:solidFill>
                <a:latin typeface="Times New Roman" panose="02020603050405020304" pitchFamily="18" charset="0"/>
              </a:rPr>
              <a:pPr>
                <a:spcBef>
                  <a:spcPct val="0"/>
                </a:spcBef>
              </a:pPr>
              <a:t>16</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3883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hangingPunct="1">
              <a:buFontTx/>
              <a:buAutoNum type="arabicPeriod"/>
              <a:defRPr/>
            </a:pPr>
            <a:r>
              <a:rPr lang="en-US" dirty="0"/>
              <a:t>8 People from the local congregation were allowed to spend 1 hour with David just before he went to the electric chair</a:t>
            </a:r>
          </a:p>
          <a:p>
            <a:pPr marL="228600" indent="-228600" eaLnBrk="1" hangingPunct="1">
              <a:buFontTx/>
              <a:buAutoNum type="alphaLcPeriod"/>
              <a:defRPr/>
            </a:pPr>
            <a:r>
              <a:rPr lang="en-US" dirty="0"/>
              <a:t>Read letters from people he touched, few scriptures, sang hymns about heaven and salvation. Can you imagine a man sitting on death row and he is singing praise to God with other Christians</a:t>
            </a:r>
          </a:p>
          <a:p>
            <a:pPr eaLnBrk="1" hangingPunct="1">
              <a:defRPr/>
            </a:pPr>
            <a:r>
              <a:rPr lang="en-US" dirty="0"/>
              <a:t>2. In the newspaper the warden of the correctional facility said “Out of the 15 executions I have witnessed, he was the most calm that I have ever seen, and the most determined to get this over with” </a:t>
            </a:r>
          </a:p>
          <a:p>
            <a:pPr marL="228600" indent="-228600" eaLnBrk="1" hangingPunct="1">
              <a:buFontTx/>
              <a:buAutoNum type="alphaLcPeriod"/>
              <a:defRPr/>
            </a:pPr>
            <a:r>
              <a:rPr lang="en-US" dirty="0"/>
              <a:t>The news article said he did not falter even once (kicking and screaming). He just walked to the chair with determination and sat down, they put the straps on him</a:t>
            </a:r>
          </a:p>
          <a:p>
            <a:pPr eaLnBrk="1" hangingPunct="1">
              <a:defRPr/>
            </a:pPr>
            <a:r>
              <a:rPr lang="en-US" dirty="0"/>
              <a:t>3. I think that is an indication that, even though he had done all that he had done, he went to that chair with peace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F15510-D7B5-4153-8FF8-224F28DBB1CD}" type="slidenum">
              <a:rPr lang="en-US" altLang="en-US">
                <a:solidFill>
                  <a:prstClr val="black"/>
                </a:solidFill>
                <a:latin typeface="Times New Roman" panose="02020603050405020304" pitchFamily="18" charset="0"/>
              </a:rPr>
              <a:pPr>
                <a:spcBef>
                  <a:spcPct val="0"/>
                </a:spcBef>
              </a:pPr>
              <a:t>18</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12964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r>
              <a:rPr lang="en-US" altLang="en-US"/>
              <a:t>Paul said (I have)</a:t>
            </a:r>
          </a:p>
          <a:p>
            <a:pPr marL="228600" indent="-228600" eaLnBrk="1" hangingPunct="1">
              <a:buFontTx/>
              <a:buAutoNum type="arabicPeriod"/>
            </a:pPr>
            <a:r>
              <a:rPr lang="en-US" altLang="en-US"/>
              <a:t>There’s a whole lot of difference in coming to the end of your life, and being able to say “I have” rather than having to say “oh I wish I had”</a:t>
            </a:r>
          </a:p>
          <a:p>
            <a:pPr marL="228600" indent="-228600" eaLnBrk="1" hangingPunct="1">
              <a:buFontTx/>
              <a:buAutoNum type="arabicPeriod"/>
            </a:pPr>
            <a:r>
              <a:rPr lang="en-US" altLang="en-US"/>
              <a:t>David Duran had messed up his life miserably, but he did not intend to mess up his eternity, and (if all he did was with a sincere heart) he was able to go to that chair and say “I have now finished the race”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FB5E4F-C512-45A7-BC78-3D374D0DF33D}" type="slidenum">
              <a:rPr lang="en-US" altLang="en-US">
                <a:solidFill>
                  <a:prstClr val="black"/>
                </a:solidFill>
                <a:latin typeface="Times New Roman" panose="02020603050405020304" pitchFamily="18" charset="0"/>
              </a:rPr>
              <a:pPr>
                <a:spcBef>
                  <a:spcPct val="0"/>
                </a:spcBef>
              </a:pPr>
              <a:t>20</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37690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One excuse I hated to hear, “I’m not ready”. I was guilty of this for a long time</a:t>
            </a:r>
          </a:p>
          <a:p>
            <a:r>
              <a:rPr lang="en-US" altLang="en-US"/>
              <a:t>2. When I hear this excuse from someone on death row, it just baffles and irritates me</a:t>
            </a:r>
          </a:p>
          <a:p>
            <a:r>
              <a:rPr lang="en-US" altLang="en-US"/>
              <a:t>3. Yet, that is where you sit, if your not a Christian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E1EC96-BBDC-4E76-AC76-94F452066F2C}" type="slidenum">
              <a:rPr lang="en-US" altLang="en-US">
                <a:solidFill>
                  <a:prstClr val="black"/>
                </a:solidFill>
                <a:latin typeface="Times New Roman" panose="02020603050405020304" pitchFamily="18" charset="0"/>
              </a:rPr>
              <a:pPr>
                <a:spcBef>
                  <a:spcPct val="0"/>
                </a:spcBef>
              </a:pPr>
              <a:t>21</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83341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216A47-68E4-4B29-9395-197C0662D3F1}" type="slidenum">
              <a:rPr lang="en-US" altLang="en-US">
                <a:solidFill>
                  <a:prstClr val="black"/>
                </a:solidFill>
                <a:latin typeface="Times New Roman" panose="02020603050405020304" pitchFamily="18" charset="0"/>
              </a:rPr>
              <a:pPr>
                <a:spcBef>
                  <a:spcPct val="0"/>
                </a:spcBef>
              </a:pPr>
              <a:t>23</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14715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Tx/>
              <a:buAutoNum type="arabicPeriod"/>
              <a:defRPr/>
            </a:pPr>
            <a:r>
              <a:rPr lang="en-US" altLang="en-US" dirty="0">
                <a:solidFill>
                  <a:schemeClr val="bg1"/>
                </a:solidFill>
                <a:latin typeface="Arial" charset="0"/>
              </a:rPr>
              <a:t>On September 14, 1984, David Duren was convicted and sentenced to death. During this time, there were those who studied with him (</a:t>
            </a:r>
            <a:r>
              <a:rPr lang="en-US" altLang="en-US" dirty="0" err="1">
                <a:solidFill>
                  <a:schemeClr val="bg1"/>
                </a:solidFill>
                <a:latin typeface="Arial" charset="0"/>
              </a:rPr>
              <a:t>huffman</a:t>
            </a:r>
            <a:r>
              <a:rPr lang="en-US" altLang="en-US" dirty="0">
                <a:solidFill>
                  <a:schemeClr val="bg1"/>
                </a:solidFill>
                <a:latin typeface="Arial" charset="0"/>
              </a:rPr>
              <a:t> </a:t>
            </a:r>
            <a:r>
              <a:rPr lang="en-US" altLang="en-US" dirty="0" err="1">
                <a:solidFill>
                  <a:schemeClr val="bg1"/>
                </a:solidFill>
                <a:latin typeface="Arial" charset="0"/>
              </a:rPr>
              <a:t>CofC</a:t>
            </a:r>
            <a:r>
              <a:rPr lang="en-US" altLang="en-US" dirty="0">
                <a:solidFill>
                  <a:schemeClr val="bg1"/>
                </a:solidFill>
                <a:latin typeface="Arial" charset="0"/>
              </a:rPr>
              <a:t>) and he was baptized into Christ. </a:t>
            </a:r>
          </a:p>
          <a:p>
            <a:pPr marL="228600" indent="-228600" eaLnBrk="1" fontAlgn="auto" hangingPunct="1">
              <a:spcBef>
                <a:spcPts val="0"/>
              </a:spcBef>
              <a:spcAft>
                <a:spcPts val="0"/>
              </a:spcAft>
              <a:buFontTx/>
              <a:buAutoNum type="arabicPeriod"/>
              <a:defRPr/>
            </a:pPr>
            <a:r>
              <a:rPr lang="en-US" altLang="en-US" dirty="0">
                <a:solidFill>
                  <a:schemeClr val="bg1"/>
                </a:solidFill>
                <a:latin typeface="Arial" charset="0"/>
              </a:rPr>
              <a:t>As a Christian while sitting on death row, Duren focused his attention on trying to help others to avoid the same tragic mistakes that he made, and wrote a letter entitled</a:t>
            </a:r>
            <a:r>
              <a:rPr lang="en-US" altLang="en-US" i="1" dirty="0">
                <a:solidFill>
                  <a:schemeClr val="bg1"/>
                </a:solidFill>
                <a:latin typeface="Arial" charset="0"/>
              </a:rPr>
              <a:t>, “An Attitude Adjustment”</a:t>
            </a:r>
            <a:r>
              <a:rPr lang="en-US" altLang="en-US" dirty="0">
                <a:solidFill>
                  <a:schemeClr val="bg1"/>
                </a:solidFill>
                <a:latin typeface="Arial" charset="0"/>
              </a:rPr>
              <a:t> to help others, in his words </a:t>
            </a:r>
            <a:r>
              <a:rPr lang="en-US" altLang="en-US" i="1" dirty="0">
                <a:solidFill>
                  <a:schemeClr val="bg1"/>
                </a:solidFill>
                <a:latin typeface="Arial" charset="0"/>
              </a:rPr>
              <a:t>“avoid making the same poor choices…”</a:t>
            </a:r>
            <a:r>
              <a:rPr lang="en-US" altLang="en-US" dirty="0">
                <a:solidFill>
                  <a:schemeClr val="bg1"/>
                </a:solidFill>
                <a:latin typeface="Arial" charset="0"/>
              </a:rPr>
              <a:t>  published in local newspaper</a:t>
            </a:r>
          </a:p>
          <a:p>
            <a:pPr eaLnBrk="1" fontAlgn="auto" hangingPunct="1">
              <a:spcBef>
                <a:spcPts val="0"/>
              </a:spcBef>
              <a:spcAft>
                <a:spcPts val="0"/>
              </a:spcAft>
              <a:defRPr/>
            </a:pPr>
            <a:endParaRPr lang="en-US" altLang="en-US" b="1" dirty="0">
              <a:solidFill>
                <a:schemeClr val="bg1"/>
              </a:solidFill>
              <a:latin typeface="Arial" charset="0"/>
            </a:endParaRPr>
          </a:p>
          <a:p>
            <a:pPr eaLnBrk="1" fontAlgn="auto" hangingPunct="1">
              <a:spcBef>
                <a:spcPts val="0"/>
              </a:spcBef>
              <a:spcAft>
                <a:spcPts val="0"/>
              </a:spcAft>
              <a:defRPr/>
            </a:pPr>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B5419A-81EF-43EE-B7E3-BF81E19B21AD}" type="slidenum">
              <a:rPr lang="en-US" altLang="en-US">
                <a:solidFill>
                  <a:prstClr val="black"/>
                </a:solidFill>
                <a:latin typeface="Times New Roman" panose="02020603050405020304" pitchFamily="18" charset="0"/>
              </a:rPr>
              <a:pPr>
                <a:spcBef>
                  <a:spcPct val="0"/>
                </a:spcBef>
              </a:pPr>
              <a:t>3</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69756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Tx/>
              <a:buAutoNum type="arabicPeriod"/>
              <a:defRPr/>
            </a:pPr>
            <a:r>
              <a:rPr lang="en-US" altLang="en-US" dirty="0">
                <a:solidFill>
                  <a:schemeClr val="bg1"/>
                </a:solidFill>
                <a:latin typeface="Arial" charset="0"/>
              </a:rPr>
              <a:t>Our lesson is not to focus on David Duren. Emphasize God in this lesson</a:t>
            </a:r>
          </a:p>
          <a:p>
            <a:pPr marL="228600" indent="-228600" eaLnBrk="1" fontAlgn="auto" hangingPunct="1">
              <a:spcBef>
                <a:spcPts val="0"/>
              </a:spcBef>
              <a:spcAft>
                <a:spcPts val="0"/>
              </a:spcAft>
              <a:buFontTx/>
              <a:buAutoNum type="arabicPeriod"/>
              <a:defRPr/>
            </a:pPr>
            <a:r>
              <a:rPr lang="en-US" altLang="en-US" dirty="0">
                <a:solidFill>
                  <a:schemeClr val="bg1"/>
                </a:solidFill>
                <a:latin typeface="Arial" charset="0"/>
              </a:rPr>
              <a:t>Prodigal Son</a:t>
            </a:r>
          </a:p>
          <a:p>
            <a:pPr eaLnBrk="1" hangingPunct="1">
              <a:defRPr/>
            </a:pPr>
            <a:r>
              <a:rPr lang="en-US" b="1" dirty="0"/>
              <a:t>(CLICK)</a:t>
            </a:r>
          </a:p>
          <a:p>
            <a:pPr marL="228600" indent="-228600" eaLnBrk="1" hangingPunct="1">
              <a:buFontTx/>
              <a:buAutoNum type="arabicPeriod"/>
              <a:defRPr/>
            </a:pPr>
            <a:r>
              <a:rPr lang="en-US" dirty="0"/>
              <a:t>Wherever any of us end up in this life, it will be a direct reflection of the decisions that we have made. Everyone of us are a product of our decisions.</a:t>
            </a:r>
          </a:p>
          <a:p>
            <a:pPr marL="228600" indent="-228600" eaLnBrk="1" hangingPunct="1">
              <a:buFontTx/>
              <a:buAutoNum type="alphaLcPeriod"/>
              <a:defRPr/>
            </a:pPr>
            <a:r>
              <a:rPr lang="en-US" dirty="0"/>
              <a:t>There is no decision that does not have a consequence. Every decision has a consequence, whether good or bad</a:t>
            </a:r>
          </a:p>
          <a:p>
            <a:pPr eaLnBrk="1" hangingPunct="1">
              <a:defRPr/>
            </a:pPr>
            <a:r>
              <a:rPr lang="en-US" dirty="0"/>
              <a:t>2. I see a 37 year old man who end up sitting in an electric chair and being put to death for killing someone, how does that happen? How does a man get from a high chair to the electric chair?</a:t>
            </a:r>
          </a:p>
          <a:p>
            <a:pPr eaLnBrk="1" hangingPunct="1">
              <a:defRPr/>
            </a:pPr>
            <a:r>
              <a:rPr lang="en-US" dirty="0"/>
              <a:t>3. When you look at his letter you hope he can give you some answers to that question. And he does, he tells us where it all began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8948C3-9CBA-4A1F-B937-E3B1EAF29A07}" type="slidenum">
              <a:rPr lang="en-US" altLang="en-US">
                <a:solidFill>
                  <a:prstClr val="black"/>
                </a:solidFill>
                <a:latin typeface="Times New Roman" panose="02020603050405020304" pitchFamily="18" charset="0"/>
              </a:rPr>
              <a:pPr>
                <a:spcBef>
                  <a:spcPct val="0"/>
                </a:spcBef>
              </a:pPr>
              <a:t>4</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32538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a:t>Satan wants to draw you away from where you sit this morning</a:t>
            </a:r>
          </a:p>
          <a:p>
            <a:pPr marL="228600" indent="-228600">
              <a:buFontTx/>
              <a:buAutoNum type="arabicPeriod"/>
            </a:pPr>
            <a:r>
              <a:rPr lang="en-US" altLang="en-US"/>
              <a:t>There is safety in this building. There is safety in being with other Christians and Satan knows it</a:t>
            </a:r>
          </a:p>
          <a:p>
            <a:pPr marL="228600" indent="-228600">
              <a:buFontTx/>
              <a:buAutoNum type="arabicPeriod"/>
            </a:pPr>
            <a:r>
              <a:rPr lang="en-US" altLang="en-US"/>
              <a:t>He knows that when we are with other Christians, that generally, there is not going to be much trouble with us</a:t>
            </a:r>
          </a:p>
          <a:p>
            <a:pPr marL="228600" indent="-228600">
              <a:buFontTx/>
              <a:buAutoNum type="arabicPeriod"/>
            </a:pPr>
            <a:r>
              <a:rPr lang="en-US" altLang="en-US"/>
              <a:t>I have never struggled to do right when I am with my fellow Christians. Have you? I don’t have any problem doing right when I have my brothers and sisters around me</a:t>
            </a:r>
          </a:p>
          <a:p>
            <a:pPr marL="228600" indent="-228600">
              <a:buFontTx/>
              <a:buAutoNum type="arabicPeriod"/>
            </a:pPr>
            <a:r>
              <a:rPr lang="en-US" altLang="en-US"/>
              <a:t>So what Satan wants to do is draw me away from that environment. And that is what he did to David Duren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0B3736-81F8-4EFF-AE20-5B2EED31B96A}" type="slidenum">
              <a:rPr lang="en-US" altLang="en-US">
                <a:solidFill>
                  <a:prstClr val="black"/>
                </a:solidFill>
                <a:latin typeface="Times New Roman" panose="02020603050405020304" pitchFamily="18" charset="0"/>
              </a:rPr>
              <a:pPr>
                <a:spcBef>
                  <a:spcPct val="0"/>
                </a:spcBef>
              </a:pPr>
              <a:t>5</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00087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a:t>A lion hardly ever attacks a flock of sheep that are in a large population (ecology 101)</a:t>
            </a:r>
          </a:p>
          <a:p>
            <a:pPr marL="228600" indent="-228600">
              <a:buFontTx/>
              <a:buAutoNum type="arabicPeriod"/>
            </a:pPr>
            <a:r>
              <a:rPr lang="en-US" altLang="en-US"/>
              <a:t>He has learned his chances of success are not very good</a:t>
            </a:r>
          </a:p>
          <a:p>
            <a:pPr marL="228600" indent="-228600">
              <a:buFontTx/>
              <a:buAutoNum type="arabicPeriod"/>
            </a:pPr>
            <a:r>
              <a:rPr lang="en-US" altLang="en-US"/>
              <a:t>He sits back in the bushes, and he waits for one of those sheep to be drawn away from the group and all by itself</a:t>
            </a:r>
          </a:p>
          <a:p>
            <a:pPr marL="228600" indent="-228600">
              <a:buFontTx/>
              <a:buAutoNum type="arabicPeriod"/>
            </a:pPr>
            <a:r>
              <a:rPr lang="en-US" altLang="en-US"/>
              <a:t>When that sheep gets out on the edge and away from the safety of the rest of the flock, that is the moment the lion comes to pounce on its prey</a:t>
            </a:r>
          </a:p>
          <a:p>
            <a:pPr marL="228600" indent="-228600">
              <a:buFontTx/>
              <a:buAutoNum type="arabicPeriod"/>
            </a:pPr>
            <a:r>
              <a:rPr lang="en-US" altLang="en-US"/>
              <a:t>He drew him away from the place of safety. That is what David Duren said happened to him (I quit attending services)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80FEA2-60CB-4C8E-9687-960087DA2FC8}" type="slidenum">
              <a:rPr lang="en-US" altLang="en-US">
                <a:solidFill>
                  <a:prstClr val="black"/>
                </a:solidFill>
                <a:latin typeface="Times New Roman" panose="02020603050405020304" pitchFamily="18" charset="0"/>
              </a:rPr>
              <a:pPr>
                <a:spcBef>
                  <a:spcPct val="0"/>
                </a:spcBef>
              </a:pPr>
              <a:t>7</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6676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Duren said this is the type of people I surrounded myself with, and the kind of person I became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D677E0-B180-4E5C-ACD1-C91B4237E15A}" type="slidenum">
              <a:rPr lang="en-US" altLang="en-US">
                <a:solidFill>
                  <a:prstClr val="black"/>
                </a:solidFill>
                <a:latin typeface="Times New Roman" panose="02020603050405020304" pitchFamily="18" charset="0"/>
              </a:rPr>
              <a:pPr>
                <a:spcBef>
                  <a:spcPct val="0"/>
                </a:spcBef>
              </a:pPr>
              <a:t>10</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57893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r>
              <a:rPr lang="en-US" altLang="en-US"/>
              <a:t>I have seen it in cases where it absolutely grieves my heart</a:t>
            </a:r>
          </a:p>
          <a:p>
            <a:pPr marL="228600" indent="-228600" eaLnBrk="1" hangingPunct="1">
              <a:buFontTx/>
              <a:buAutoNum type="arabicPeriod"/>
            </a:pPr>
            <a:r>
              <a:rPr lang="en-US" altLang="en-US"/>
              <a:t>Satan is in the dividing business </a:t>
            </a:r>
          </a:p>
          <a:p>
            <a:pPr marL="228600" indent="-228600" eaLnBrk="1" hangingPunct="1">
              <a:buFontTx/>
              <a:buAutoNum type="alphaLcPeriod"/>
            </a:pPr>
            <a:r>
              <a:rPr lang="en-US" altLang="en-US"/>
              <a:t>He wants to divide husband/wife   mother and father/ children   best friends  you/from your better self</a:t>
            </a:r>
          </a:p>
          <a:p>
            <a:pPr marL="228600" indent="-228600" eaLnBrk="1" hangingPunct="1">
              <a:buFontTx/>
              <a:buAutoNum type="alphaLcPeriod"/>
            </a:pPr>
            <a:r>
              <a:rPr lang="en-US" altLang="en-US"/>
              <a:t>Satan can so easily take you, the person we care for, the person we love, the person we knew, and he can make you into somebody else</a:t>
            </a:r>
          </a:p>
          <a:p>
            <a:pPr marL="228600" indent="-228600" eaLnBrk="1" hangingPunct="1">
              <a:buFontTx/>
              <a:buAutoNum type="alphaLcPeriod"/>
            </a:pPr>
            <a:r>
              <a:rPr lang="en-US" altLang="en-US"/>
              <a:t>You’ll begin to look different, talk different, act different…and you know why you are different. </a:t>
            </a:r>
          </a:p>
          <a:p>
            <a:pPr marL="228600" indent="-228600" eaLnBrk="1" hangingPunct="1">
              <a:buFontTx/>
              <a:buAutoNum type="alphaLcPeriod"/>
            </a:pPr>
            <a:r>
              <a:rPr lang="en-US" altLang="en-US"/>
              <a:t>The real you has been squashed and Satan has made something else out of you. Satan does this time and time again…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5C6EFE-41BF-4979-ACC4-5831BE5BD1E3}" type="slidenum">
              <a:rPr lang="en-US" altLang="en-US">
                <a:solidFill>
                  <a:prstClr val="black"/>
                </a:solidFill>
                <a:latin typeface="Times New Roman" panose="02020603050405020304" pitchFamily="18" charset="0"/>
              </a:rPr>
              <a:pPr>
                <a:spcBef>
                  <a:spcPct val="0"/>
                </a:spcBef>
              </a:pPr>
              <a:t>12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20540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1. Paid the price – death penalty</a:t>
            </a:r>
          </a:p>
          <a:p>
            <a:pPr eaLnBrk="1" hangingPunct="1"/>
            <a:r>
              <a:rPr lang="en-US" altLang="en-US"/>
              <a:t>2. We see people “find religion” in prison. Sometime doubt God could save such a person</a:t>
            </a:r>
          </a:p>
          <a:p>
            <a:pPr eaLnBrk="1" hangingPunct="1"/>
            <a:r>
              <a:rPr lang="en-US" altLang="en-US"/>
              <a:t>3. Truth is, God can save a murder</a:t>
            </a:r>
          </a:p>
          <a:p>
            <a:pPr eaLnBrk="1" hangingPunct="1"/>
            <a:r>
              <a:rPr lang="en-US" altLang="en-US"/>
              <a:t>4. Death penalty commonwealth of VA, judge imposes the sentence (up to the judge)</a:t>
            </a:r>
          </a:p>
          <a:p>
            <a:pPr eaLnBrk="1" hangingPunct="1"/>
            <a:r>
              <a:rPr lang="en-US" altLang="en-US"/>
              <a:t>5. One thing we need to understand about God is that every one of us sit on death row</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50ED4D-D9CB-449A-A1B9-CA7E663D18FB}" type="slidenum">
              <a:rPr lang="en-US" altLang="en-US">
                <a:solidFill>
                  <a:prstClr val="black"/>
                </a:solidFill>
                <a:latin typeface="Times New Roman" panose="02020603050405020304" pitchFamily="18" charset="0"/>
              </a:rPr>
              <a:pPr>
                <a:spcBef>
                  <a:spcPct val="0"/>
                </a:spcBef>
              </a:pPr>
              <a:t>13</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78673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verses</a:t>
            </a:r>
          </a:p>
          <a:p>
            <a:pPr marL="228600" indent="-228600" eaLnBrk="1" hangingPunct="1">
              <a:buFontTx/>
              <a:buAutoNum type="arabicPeriod"/>
              <a:defRPr/>
            </a:pPr>
            <a:r>
              <a:rPr lang="en-US" dirty="0"/>
              <a:t>God says the wages of sin is death. You sin, you die. He cannot just say, well…I know you did what I told you not to do, but we will just forget it this time</a:t>
            </a:r>
          </a:p>
          <a:p>
            <a:pPr marL="228600" indent="-228600" eaLnBrk="1" hangingPunct="1">
              <a:buFontTx/>
              <a:buAutoNum type="arabicPeriod"/>
              <a:defRPr/>
            </a:pPr>
            <a:r>
              <a:rPr lang="en-US" dirty="0"/>
              <a:t>God cannot do that (Just)</a:t>
            </a:r>
          </a:p>
          <a:p>
            <a:pPr marL="228600" indent="-228600" eaLnBrk="1" hangingPunct="1">
              <a:buFontTx/>
              <a:buAutoNum type="arabicPeriod"/>
              <a:defRPr/>
            </a:pPr>
            <a:r>
              <a:rPr lang="en-US" dirty="0"/>
              <a:t>When God said the penalty for sin is death, He meant it</a:t>
            </a:r>
          </a:p>
          <a:p>
            <a:pPr marL="228600" indent="-228600" eaLnBrk="1" hangingPunct="1">
              <a:buFontTx/>
              <a:buAutoNum type="arabicPeriod"/>
              <a:defRPr/>
            </a:pPr>
            <a:r>
              <a:rPr lang="en-US" dirty="0"/>
              <a:t>And in the eternal mind of God, there was only 2 things that could be done to fix this situation:</a:t>
            </a:r>
          </a:p>
          <a:p>
            <a:pPr marL="228600" indent="-228600" eaLnBrk="1" hangingPunct="1">
              <a:buFontTx/>
              <a:buAutoNum type="alphaLcPeriod"/>
              <a:defRPr/>
            </a:pPr>
            <a:r>
              <a:rPr lang="en-US" dirty="0"/>
              <a:t>Somebody can die for you, die in your place (Jesus). </a:t>
            </a:r>
          </a:p>
          <a:p>
            <a:pPr marL="285750" indent="-285750" eaLnBrk="1" hangingPunct="1">
              <a:buFontTx/>
              <a:buAutoNum type="romanLcPeriod"/>
              <a:defRPr/>
            </a:pPr>
            <a:r>
              <a:rPr lang="en-US" dirty="0"/>
              <a:t>That penalty was so set that God would not remove it even when it cost Him His Son. </a:t>
            </a:r>
          </a:p>
          <a:p>
            <a:pPr marL="285750" indent="-285750" eaLnBrk="1" hangingPunct="1">
              <a:buFontTx/>
              <a:buAutoNum type="romanLcPeriod"/>
              <a:defRPr/>
            </a:pPr>
            <a:r>
              <a:rPr lang="en-US" dirty="0"/>
              <a:t>The only way the death penalty can be removed is for somebody to pay the penalty for you (He gave Jesus to pay penalty)</a:t>
            </a:r>
          </a:p>
          <a:p>
            <a:pPr eaLnBrk="1" hangingPunct="1">
              <a:defRPr/>
            </a:pPr>
            <a:r>
              <a:rPr lang="en-US" dirty="0"/>
              <a:t>b. Obey the gospel</a:t>
            </a:r>
          </a:p>
          <a:p>
            <a:pPr marL="285750" indent="-285750" eaLnBrk="1" hangingPunct="1">
              <a:buFontTx/>
              <a:buAutoNum type="romanLcPeriod"/>
              <a:defRPr/>
            </a:pPr>
            <a:r>
              <a:rPr lang="en-US" dirty="0"/>
              <a:t>Jesus died on a cross, but that by itself does not save everybody </a:t>
            </a:r>
          </a:p>
          <a:p>
            <a:pPr marL="285750" indent="-285750" eaLnBrk="1" hangingPunct="1">
              <a:buFontTx/>
              <a:buAutoNum type="romanLcPeriod"/>
              <a:defRPr/>
            </a:pPr>
            <a:r>
              <a:rPr lang="en-US" dirty="0"/>
              <a:t>Obedience to His gospel does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EE4309-2390-470E-920F-10E1A0839D68}" type="slidenum">
              <a:rPr lang="en-US" altLang="en-US">
                <a:solidFill>
                  <a:prstClr val="black"/>
                </a:solidFill>
                <a:latin typeface="Times New Roman" panose="02020603050405020304" pitchFamily="18" charset="0"/>
              </a:rPr>
              <a:pPr>
                <a:spcBef>
                  <a:spcPct val="0"/>
                </a:spcBef>
              </a:pPr>
              <a:t>14</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12832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55652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8471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73176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17685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8013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866045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25578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33682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61645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95690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8456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81483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67013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91261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38260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03307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dirty="0">
                <a:solidFill>
                  <a:prstClr val="white">
                    <a:lumMod val="75000"/>
                  </a:prstClr>
                </a:solidFill>
              </a:rPr>
              <a:pPr/>
              <a:t>10/9/2016</a:t>
            </a:fld>
            <a:endParaRPr lang="en-US" dirty="0">
              <a:solidFill>
                <a:prstClr val="white">
                  <a:lumMod val="75000"/>
                </a:prstClr>
              </a:solidFill>
            </a:endParaRPr>
          </a:p>
        </p:txBody>
      </p:sp>
      <p:sp>
        <p:nvSpPr>
          <p:cNvPr id="6" name="Footer Placeholder 5"/>
          <p:cNvSpPr>
            <a:spLocks noGrp="1"/>
          </p:cNvSpPr>
          <p:nvPr>
            <p:ph type="ftr" sz="quarter" idx="11"/>
          </p:nvPr>
        </p:nvSpPr>
        <p:spPr>
          <a:xfrm>
            <a:off x="856059" y="4412457"/>
            <a:ext cx="3829050" cy="273844"/>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8056960" y="4412457"/>
            <a:ext cx="241925" cy="273844"/>
          </a:xfrm>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66310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342900"/>
            <a:fld id="{B61BEF0D-F0BB-DE4B-95CE-6DB70DBA9567}" type="datetimeFigureOut">
              <a:rPr lang="en-US" smtClean="0">
                <a:solidFill>
                  <a:prstClr val="white">
                    <a:lumMod val="75000"/>
                  </a:prstClr>
                </a:solidFill>
              </a:rPr>
              <a:pPr defTabSz="342900"/>
              <a:t>10/9/2016</a:t>
            </a:fld>
            <a:endParaRPr lang="en-US" dirty="0">
              <a:solidFill>
                <a:prstClr val="white">
                  <a:lumMod val="75000"/>
                </a:prstClr>
              </a:solidFill>
            </a:endParaRPr>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342900"/>
            <a:endParaRPr lang="en-US" dirty="0">
              <a:solidFill>
                <a:prstClr val="white">
                  <a:lumMod val="75000"/>
                </a:prstClr>
              </a:solidFill>
            </a:endParaRPr>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342900"/>
            <a:fld id="{D57F1E4F-1CFF-5643-939E-217C01CDF565}" type="slidenum">
              <a:rPr lang="en-US" smtClean="0">
                <a:solidFill>
                  <a:prstClr val="white">
                    <a:lumMod val="75000"/>
                  </a:prstClr>
                </a:solidFill>
              </a:rPr>
              <a:pPr defTabSz="342900"/>
              <a:t>‹#›</a:t>
            </a:fld>
            <a:endParaRPr lang="en-US" dirty="0">
              <a:solidFill>
                <a:prstClr val="white">
                  <a:lumMod val="75000"/>
                </a:prstClr>
              </a:solidFill>
            </a:endParaRPr>
          </a:p>
        </p:txBody>
      </p:sp>
    </p:spTree>
    <p:extLst>
      <p:ext uri="{BB962C8B-B14F-4D97-AF65-F5344CB8AC3E}">
        <p14:creationId xmlns:p14="http://schemas.microsoft.com/office/powerpoint/2010/main" val="653100280"/>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13259" y="3655559"/>
            <a:ext cx="6507167" cy="687841"/>
          </a:xfrm>
        </p:spPr>
        <p:txBody>
          <a:bodyPr>
            <a:noAutofit/>
          </a:bodyPr>
          <a:lstStyle/>
          <a:p>
            <a:r>
              <a:rPr lang="en-US" sz="4500" b="1" dirty="0"/>
              <a:t>Lessons From Death Row</a:t>
            </a:r>
          </a:p>
        </p:txBody>
      </p:sp>
      <p:pic>
        <p:nvPicPr>
          <p:cNvPr id="4" name="Picture 7" descr="prison bars j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73" y="104095"/>
            <a:ext cx="8172974" cy="349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85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370" y="-9525"/>
            <a:ext cx="8559561"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0"/>
              </a:spcBef>
              <a:buNone/>
            </a:pPr>
            <a:r>
              <a:rPr lang="en-US" altLang="en-US" sz="2100" b="1" dirty="0">
                <a:solidFill>
                  <a:prstClr val="white"/>
                </a:solidFill>
                <a:latin typeface="Arial" panose="020B0604020202020204" pitchFamily="34" charset="0"/>
              </a:rPr>
              <a:t>“</a:t>
            </a:r>
            <a:r>
              <a:rPr lang="en-US" altLang="en-US" sz="2100" dirty="0">
                <a:solidFill>
                  <a:prstClr val="white"/>
                </a:solidFill>
              </a:rPr>
              <a:t>Be not deceived: Evil companionships corrupt good morals”</a:t>
            </a:r>
            <a:r>
              <a:rPr lang="en-US" altLang="en-US" sz="2100" dirty="0">
                <a:solidFill>
                  <a:prstClr val="black"/>
                </a:solidFill>
              </a:rPr>
              <a:t> 							</a:t>
            </a:r>
            <a:r>
              <a:rPr lang="en-US" altLang="en-US" sz="2100" b="1" dirty="0">
                <a:solidFill>
                  <a:srgbClr val="FFFF00"/>
                </a:solidFill>
              </a:rPr>
              <a:t>1 Cor. 15:33</a:t>
            </a:r>
            <a:endParaRPr lang="en-US" altLang="en-US" sz="2100" b="1" dirty="0">
              <a:solidFill>
                <a:prstClr val="black"/>
              </a:solidFill>
              <a:latin typeface="Arial" panose="020B0604020202020204" pitchFamily="34" charset="0"/>
            </a:endParaRPr>
          </a:p>
          <a:p>
            <a:pPr algn="just" defTabSz="342900">
              <a:spcBef>
                <a:spcPct val="0"/>
              </a:spcBef>
              <a:buNone/>
            </a:pPr>
            <a:endParaRPr lang="en-US" altLang="en-US" sz="2100" b="1" dirty="0">
              <a:solidFill>
                <a:prstClr val="black"/>
              </a:solidFill>
              <a:latin typeface="Arial" panose="020B0604020202020204" pitchFamily="34" charset="0"/>
            </a:endParaRPr>
          </a:p>
          <a:p>
            <a:pPr algn="just" defTabSz="342900">
              <a:spcBef>
                <a:spcPct val="0"/>
              </a:spcBef>
              <a:buNone/>
            </a:pPr>
            <a:endParaRPr lang="en-US" altLang="en-US" sz="2100" b="1" dirty="0">
              <a:solidFill>
                <a:prstClr val="black"/>
              </a:solidFill>
              <a:latin typeface="Arial" panose="020B0604020202020204" pitchFamily="34" charset="0"/>
            </a:endParaRPr>
          </a:p>
          <a:p>
            <a:pPr defTabSz="342900">
              <a:buNone/>
            </a:pPr>
            <a:r>
              <a:rPr lang="en-US" altLang="en-US" sz="2100" b="1" dirty="0">
                <a:solidFill>
                  <a:prstClr val="white"/>
                </a:solidFill>
                <a:latin typeface="Arial" panose="020B0604020202020204" pitchFamily="34" charset="0"/>
              </a:rPr>
              <a:t>“</a:t>
            </a:r>
            <a:r>
              <a:rPr lang="en-US" altLang="en-US" sz="2100" dirty="0">
                <a:solidFill>
                  <a:prstClr val="white"/>
                </a:solidFill>
              </a:rPr>
              <a:t>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a:t>
            </a:r>
            <a:r>
              <a:rPr lang="en-US" altLang="en-US" sz="2100" dirty="0">
                <a:solidFill>
                  <a:prstClr val="black"/>
                </a:solidFill>
              </a:rPr>
              <a:t>”  		 	</a:t>
            </a:r>
            <a:r>
              <a:rPr lang="en-US" altLang="en-US" sz="2100" b="1" dirty="0">
                <a:solidFill>
                  <a:srgbClr val="FFFF00"/>
                </a:solidFill>
              </a:rPr>
              <a:t>Rom. 1:28-32</a:t>
            </a:r>
          </a:p>
        </p:txBody>
      </p:sp>
    </p:spTree>
    <p:extLst>
      <p:ext uri="{BB962C8B-B14F-4D97-AF65-F5344CB8AC3E}">
        <p14:creationId xmlns:p14="http://schemas.microsoft.com/office/powerpoint/2010/main" val="30493044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6060" y="457201"/>
            <a:ext cx="7429499" cy="3886200"/>
          </a:xfrm>
        </p:spPr>
        <p:txBody>
          <a:bodyPr>
            <a:normAutofit/>
          </a:bodyPr>
          <a:lstStyle/>
          <a:p>
            <a:r>
              <a:rPr lang="en-US" sz="2400" b="1" dirty="0"/>
              <a:t>12 giving thanks to the Father who has qualified us to be partakers of the inheritance of the saints in the light. </a:t>
            </a:r>
          </a:p>
          <a:p>
            <a:r>
              <a:rPr lang="en-US" sz="2400" b="1" dirty="0"/>
              <a:t>13 He has delivered us from the power of darkness and conveyed us into the kingdom of the Son of His love, </a:t>
            </a:r>
          </a:p>
          <a:p>
            <a:r>
              <a:rPr lang="en-US" sz="2400" b="1" dirty="0"/>
              <a:t>14 in whom we have redemption through His blood,  the forgiveness of sins.  </a:t>
            </a:r>
            <a:r>
              <a:rPr lang="en-US" sz="2400" b="1" dirty="0">
                <a:solidFill>
                  <a:srgbClr val="FFFF00"/>
                </a:solidFill>
              </a:rPr>
              <a:t>Col. 1 </a:t>
            </a:r>
          </a:p>
          <a:p>
            <a:endParaRPr lang="en-US" dirty="0"/>
          </a:p>
        </p:txBody>
      </p:sp>
    </p:spTree>
    <p:extLst>
      <p:ext uri="{BB962C8B-B14F-4D97-AF65-F5344CB8AC3E}">
        <p14:creationId xmlns:p14="http://schemas.microsoft.com/office/powerpoint/2010/main" val="386477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04" y="0"/>
            <a:ext cx="844981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324748" y="108585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
        <p:nvSpPr>
          <p:cNvPr id="17413" name="Text Box 5"/>
          <p:cNvSpPr txBox="1">
            <a:spLocks noChangeArrowheads="1"/>
          </p:cNvSpPr>
          <p:nvPr/>
        </p:nvSpPr>
        <p:spPr bwMode="auto">
          <a:xfrm>
            <a:off x="1324748" y="188595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LOOKING FOR ACCEPTANCE</a:t>
            </a:r>
          </a:p>
        </p:txBody>
      </p:sp>
      <p:sp>
        <p:nvSpPr>
          <p:cNvPr id="17414" name="Text Box 6"/>
          <p:cNvSpPr txBox="1">
            <a:spLocks noChangeArrowheads="1"/>
          </p:cNvSpPr>
          <p:nvPr/>
        </p:nvSpPr>
        <p:spPr bwMode="auto">
          <a:xfrm>
            <a:off x="1324748" y="2800351"/>
            <a:ext cx="6572250" cy="600164"/>
          </a:xfrm>
          <a:prstGeom prst="rect">
            <a:avLst/>
          </a:prstGeom>
          <a:noFill/>
          <a:ln w="9525">
            <a:noFill/>
            <a:miter lim="800000"/>
            <a:headEnd/>
            <a:tailEnd/>
          </a:ln>
        </p:spPr>
        <p:txBody>
          <a:bodyPr>
            <a:spAutoFit/>
          </a:bodyPr>
          <a:lstStyle/>
          <a:p>
            <a:pPr marL="477441" indent="-477441" defTabSz="342900">
              <a:spcBef>
                <a:spcPct val="50000"/>
              </a:spcBef>
              <a:buClr>
                <a:prstClr val="black"/>
              </a:buClr>
              <a:buFont typeface="Wingdings" pitchFamily="2" charset="2"/>
              <a:buChar char="q"/>
              <a:defRPr/>
            </a:pPr>
            <a:r>
              <a:rPr lang="en-US" sz="3300" b="1" dirty="0">
                <a:solidFill>
                  <a:prstClr val="black"/>
                </a:solidFill>
                <a:effectLst>
                  <a:glow rad="228600">
                    <a:srgbClr val="E7BF5F">
                      <a:satMod val="175000"/>
                      <a:alpha val="40000"/>
                    </a:srgbClr>
                  </a:glow>
                </a:effectLst>
                <a:latin typeface="Arial" charset="0"/>
              </a:rPr>
              <a:t>SIN SEPERATES </a:t>
            </a:r>
          </a:p>
        </p:txBody>
      </p:sp>
      <p:sp>
        <p:nvSpPr>
          <p:cNvPr id="9"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21511"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Tree>
    <p:extLst>
      <p:ext uri="{BB962C8B-B14F-4D97-AF65-F5344CB8AC3E}">
        <p14:creationId xmlns:p14="http://schemas.microsoft.com/office/powerpoint/2010/main" val="39451887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665563" y="285751"/>
            <a:ext cx="630159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0"/>
              </a:spcBef>
              <a:buNone/>
            </a:pPr>
            <a:r>
              <a:rPr lang="en-US" altLang="en-US" sz="1800" b="1" dirty="0">
                <a:solidFill>
                  <a:prstClr val="white"/>
                </a:solidFill>
                <a:latin typeface="Arial" panose="020B0604020202020204" pitchFamily="34" charset="0"/>
              </a:rPr>
              <a:t>“I listened and watched as my family and friends were stripped of pride and dignity as  they  were  forced  by  my actions to beg judge and  jury to  spare my life. At one     point, as my dad testified, he made the statement, “We encouraged him to join the army, thinking it  would  make a  man of  him.” To which the prosecutor asked, “And did it?” And I watched my dad, with 	head already bowed in shame, bow  even lower  as he was  forced  to  respond  with the truth, “No.” I had never taken responsibility for myself and my actions. And because of it, my actions, my irresponsibility  and the  consequences thereof impacted and destroyed not just my life, but far more importantly, the lives of countless innocent people, many of whom I did not even know.”</a:t>
            </a:r>
          </a:p>
        </p:txBody>
      </p:sp>
      <p:pic>
        <p:nvPicPr>
          <p:cNvPr id="27652" name="Picture 5" descr="auto0"/>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t="2563" r="3572" b="5128"/>
          <a:stretch>
            <a:fillRect/>
          </a:stretch>
        </p:blipFill>
        <p:spPr bwMode="auto">
          <a:xfrm>
            <a:off x="381819" y="1035665"/>
            <a:ext cx="1871196" cy="25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7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43000" y="5954"/>
            <a:ext cx="6858000" cy="48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342900">
              <a:buNone/>
            </a:pPr>
            <a:r>
              <a:rPr lang="en-US" altLang="en-US" sz="2100" b="1" dirty="0">
                <a:solidFill>
                  <a:prstClr val="white"/>
                </a:solidFill>
                <a:latin typeface="Arial" panose="020B0604020202020204" pitchFamily="34" charset="0"/>
              </a:rPr>
              <a:t>“</a:t>
            </a:r>
            <a:r>
              <a:rPr lang="en-US" altLang="en-US" sz="2100" dirty="0">
                <a:solidFill>
                  <a:prstClr val="white"/>
                </a:solidFill>
              </a:rPr>
              <a:t>And the LORD God commanded the man, saying, "Of every tree of the garden you may freely eat; but of the tree of the knowledge of good and evil you shall not eat, for in the day that you eat of it </a:t>
            </a:r>
            <a:r>
              <a:rPr lang="en-US" altLang="en-US" sz="2100" u="sng" dirty="0">
                <a:solidFill>
                  <a:prstClr val="white"/>
                </a:solidFill>
              </a:rPr>
              <a:t>you shall surely die</a:t>
            </a:r>
            <a:r>
              <a:rPr lang="en-US" altLang="en-US" sz="2100" dirty="0">
                <a:solidFill>
                  <a:prstClr val="white"/>
                </a:solidFill>
              </a:rPr>
              <a:t>”					</a:t>
            </a:r>
            <a:r>
              <a:rPr lang="en-US" altLang="en-US" sz="2100" dirty="0">
                <a:solidFill>
                  <a:prstClr val="black"/>
                </a:solidFill>
              </a:rPr>
              <a:t>						</a:t>
            </a:r>
            <a:r>
              <a:rPr lang="en-US" altLang="en-US" sz="2100" b="1" dirty="0">
                <a:solidFill>
                  <a:srgbClr val="FFFF00"/>
                </a:solidFill>
              </a:rPr>
              <a:t>Gen. 2:16-17</a:t>
            </a:r>
            <a:endParaRPr lang="en-US" altLang="en-US" sz="2100" b="1" dirty="0">
              <a:solidFill>
                <a:srgbClr val="FFFF00"/>
              </a:solidFill>
              <a:latin typeface="Arial" panose="020B0604020202020204" pitchFamily="34" charset="0"/>
            </a:endParaRPr>
          </a:p>
          <a:p>
            <a:pPr defTabSz="342900">
              <a:buNone/>
            </a:pPr>
            <a:endParaRPr lang="en-US" altLang="en-US" sz="2100" b="1" dirty="0">
              <a:solidFill>
                <a:prstClr val="black"/>
              </a:solidFill>
              <a:latin typeface="Arial" panose="020B0604020202020204" pitchFamily="34" charset="0"/>
            </a:endParaRPr>
          </a:p>
          <a:p>
            <a:pPr defTabSz="342900">
              <a:buNone/>
            </a:pPr>
            <a:endParaRPr lang="en-US" altLang="en-US" sz="2100" b="1" dirty="0">
              <a:solidFill>
                <a:prstClr val="black"/>
              </a:solidFill>
              <a:latin typeface="Arial" panose="020B0604020202020204" pitchFamily="34" charset="0"/>
            </a:endParaRPr>
          </a:p>
          <a:p>
            <a:pPr defTabSz="342900">
              <a:buNone/>
            </a:pPr>
            <a:r>
              <a:rPr lang="en-US" altLang="en-US" sz="2100" b="1" dirty="0">
                <a:solidFill>
                  <a:prstClr val="white"/>
                </a:solidFill>
                <a:latin typeface="Arial" panose="020B0604020202020204" pitchFamily="34" charset="0"/>
              </a:rPr>
              <a:t>“</a:t>
            </a:r>
            <a:r>
              <a:rPr lang="en-US" altLang="en-US" sz="2100" dirty="0">
                <a:solidFill>
                  <a:prstClr val="white"/>
                </a:solidFill>
              </a:rPr>
              <a:t>What fruit did you have then in the things of which you are now ashamed? For the end of those things is death. But now having been set free from sin, and having become slaves of God, you have your fruit to holiness, and the end, everlasting life. For the wages of </a:t>
            </a:r>
            <a:r>
              <a:rPr lang="en-US" altLang="en-US" sz="2100" u="sng" dirty="0">
                <a:solidFill>
                  <a:prstClr val="white"/>
                </a:solidFill>
              </a:rPr>
              <a:t>sin is death</a:t>
            </a:r>
            <a:r>
              <a:rPr lang="en-US" altLang="en-US" sz="2100" dirty="0">
                <a:solidFill>
                  <a:prstClr val="white"/>
                </a:solidFill>
              </a:rPr>
              <a:t>, but the gift of God is eternal life in Christ Jesus our Lord.” 						</a:t>
            </a:r>
            <a:r>
              <a:rPr lang="en-US" altLang="en-US" sz="2100" dirty="0">
                <a:solidFill>
                  <a:prstClr val="black"/>
                </a:solidFill>
              </a:rPr>
              <a:t>						</a:t>
            </a:r>
            <a:r>
              <a:rPr lang="en-US" altLang="en-US" sz="2100" b="1" dirty="0">
                <a:solidFill>
                  <a:srgbClr val="FFFF00"/>
                </a:solidFill>
              </a:rPr>
              <a:t>Rom. 6:21-23</a:t>
            </a:r>
            <a:r>
              <a:rPr lang="en-US" altLang="en-US" sz="2100" b="1" dirty="0">
                <a:solidFill>
                  <a:srgbClr val="FFFF00"/>
                </a:solidFill>
                <a:latin typeface="Arial" panose="020B0604020202020204" pitchFamily="34" charset="0"/>
              </a:rPr>
              <a:t> </a:t>
            </a:r>
          </a:p>
        </p:txBody>
      </p:sp>
    </p:spTree>
    <p:extLst>
      <p:ext uri="{BB962C8B-B14F-4D97-AF65-F5344CB8AC3E}">
        <p14:creationId xmlns:p14="http://schemas.microsoft.com/office/powerpoint/2010/main" val="7077762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79" y="0"/>
            <a:ext cx="841206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296173" y="80010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
        <p:nvSpPr>
          <p:cNvPr id="17413" name="Text Box 5"/>
          <p:cNvSpPr txBox="1">
            <a:spLocks noChangeArrowheads="1"/>
          </p:cNvSpPr>
          <p:nvPr/>
        </p:nvSpPr>
        <p:spPr bwMode="auto">
          <a:xfrm>
            <a:off x="1296173" y="160020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LOOKING FOR ACCEPTANCE</a:t>
            </a:r>
          </a:p>
        </p:txBody>
      </p:sp>
      <p:sp>
        <p:nvSpPr>
          <p:cNvPr id="17414" name="Text Box 6"/>
          <p:cNvSpPr txBox="1">
            <a:spLocks noChangeArrowheads="1"/>
          </p:cNvSpPr>
          <p:nvPr/>
        </p:nvSpPr>
        <p:spPr bwMode="auto">
          <a:xfrm>
            <a:off x="1296173" y="2291582"/>
            <a:ext cx="6572250" cy="600164"/>
          </a:xfrm>
          <a:prstGeom prst="rect">
            <a:avLst/>
          </a:prstGeom>
          <a:noFill/>
          <a:ln w="9525">
            <a:noFill/>
            <a:miter lim="800000"/>
            <a:headEnd/>
            <a:tailEnd/>
          </a:ln>
        </p:spPr>
        <p:txBody>
          <a:bodyPr wrap="square">
            <a:spAutoFit/>
          </a:bodyPr>
          <a:lstStyle/>
          <a:p>
            <a:pPr marL="477441" indent="-477441" defTabSz="342900">
              <a:spcBef>
                <a:spcPct val="50000"/>
              </a:spcBef>
              <a:buClr>
                <a:prstClr val="black"/>
              </a:buClr>
              <a:buFont typeface="Wingdings" pitchFamily="2" charset="2"/>
              <a:buChar char="q"/>
              <a:defRPr/>
            </a:pPr>
            <a:r>
              <a:rPr lang="en-US" sz="3300" b="1" dirty="0">
                <a:solidFill>
                  <a:prstClr val="black"/>
                </a:solidFill>
                <a:effectLst>
                  <a:glow rad="228600">
                    <a:srgbClr val="E7BF5F">
                      <a:satMod val="175000"/>
                      <a:alpha val="40000"/>
                    </a:srgbClr>
                  </a:glow>
                </a:effectLst>
                <a:latin typeface="Arial" charset="0"/>
              </a:rPr>
              <a:t>SIN SEPERATES </a:t>
            </a:r>
          </a:p>
        </p:txBody>
      </p:sp>
      <p:sp>
        <p:nvSpPr>
          <p:cNvPr id="9"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31751"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
        <p:nvSpPr>
          <p:cNvPr id="10" name="Text Box 6"/>
          <p:cNvSpPr txBox="1">
            <a:spLocks noChangeArrowheads="1"/>
          </p:cNvSpPr>
          <p:nvPr/>
        </p:nvSpPr>
        <p:spPr bwMode="auto">
          <a:xfrm>
            <a:off x="1296173" y="3091682"/>
            <a:ext cx="6600825" cy="600164"/>
          </a:xfrm>
          <a:prstGeom prst="rect">
            <a:avLst/>
          </a:prstGeom>
          <a:noFill/>
          <a:ln w="9525">
            <a:noFill/>
            <a:miter lim="800000"/>
            <a:headEnd/>
            <a:tailEnd/>
          </a:ln>
        </p:spPr>
        <p:txBody>
          <a:bodyPr wrap="square">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GOD CAN SAVE MURDERS</a:t>
            </a:r>
          </a:p>
        </p:txBody>
      </p:sp>
    </p:spTree>
    <p:extLst>
      <p:ext uri="{BB962C8B-B14F-4D97-AF65-F5344CB8AC3E}">
        <p14:creationId xmlns:p14="http://schemas.microsoft.com/office/powerpoint/2010/main" val="41492174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107734" y="19051"/>
            <a:ext cx="668812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0"/>
              </a:spcBef>
              <a:buNone/>
            </a:pPr>
            <a:r>
              <a:rPr lang="en-US" altLang="en-US" sz="1800" b="1" dirty="0">
                <a:solidFill>
                  <a:prstClr val="white"/>
                </a:solidFill>
                <a:latin typeface="Arial" panose="020B0604020202020204" pitchFamily="34" charset="0"/>
              </a:rPr>
              <a:t>“While awaiting sentencing I was visited by brother </a:t>
            </a:r>
            <a:r>
              <a:rPr lang="en-US" altLang="en-US" sz="1800" b="1" dirty="0" err="1">
                <a:solidFill>
                  <a:prstClr val="white"/>
                </a:solidFill>
                <a:latin typeface="Arial" panose="020B0604020202020204" pitchFamily="34" charset="0"/>
              </a:rPr>
              <a:t>Corelly</a:t>
            </a:r>
            <a:r>
              <a:rPr lang="en-US" altLang="en-US" sz="1800" b="1" dirty="0">
                <a:solidFill>
                  <a:prstClr val="white"/>
                </a:solidFill>
                <a:latin typeface="Arial" panose="020B0604020202020204" pitchFamily="34" charset="0"/>
              </a:rPr>
              <a:t>. He encouraged me to write to the church of Christ in Huffman asking their forgiveness. I was sentenced to be taken to death row on Sept. 15</a:t>
            </a:r>
            <a:r>
              <a:rPr lang="en-US" altLang="en-US" sz="1800" b="1" baseline="30000" dirty="0">
                <a:solidFill>
                  <a:prstClr val="white"/>
                </a:solidFill>
                <a:latin typeface="Arial" panose="020B0604020202020204" pitchFamily="34" charset="0"/>
              </a:rPr>
              <a:t>th</a:t>
            </a:r>
            <a:r>
              <a:rPr lang="en-US" altLang="en-US" sz="1800" b="1" dirty="0">
                <a:solidFill>
                  <a:prstClr val="white"/>
                </a:solidFill>
                <a:latin typeface="Arial" panose="020B0604020202020204" pitchFamily="34" charset="0"/>
              </a:rPr>
              <a:t> 1984. There in a cell, 8 feet long and 5 feet wide, I finally came the attitude adjustment that I desperately needed.  Seeing the complete disaster I had made of my life, I focused my mind on eternity. I thought to myself how foolish it would be to accept an eternity in hell, that would be infinitely more miserable than the hell I had created in the life of others. It is shameful that I did not change my attitude before destroying so many lives. So I wrote to the church and asked for forgiveness and prayers. Several responded with letters of encouragement. After studying for 3 weeks with brother </a:t>
            </a:r>
            <a:r>
              <a:rPr lang="en-US" altLang="en-US" sz="1800" b="1" dirty="0" err="1">
                <a:solidFill>
                  <a:prstClr val="white"/>
                </a:solidFill>
                <a:latin typeface="Arial" panose="020B0604020202020204" pitchFamily="34" charset="0"/>
              </a:rPr>
              <a:t>Corelly</a:t>
            </a:r>
            <a:r>
              <a:rPr lang="en-US" altLang="en-US" sz="1800" b="1" dirty="0">
                <a:solidFill>
                  <a:prstClr val="white"/>
                </a:solidFill>
                <a:latin typeface="Arial" panose="020B0604020202020204" pitchFamily="34" charset="0"/>
              </a:rPr>
              <a:t>, I turned my life over to God, I was baptized into Christ for the forgiveness of my sins in a prison bathtub, and the Lord added me to His church.”</a:t>
            </a:r>
          </a:p>
        </p:txBody>
      </p:sp>
      <p:pic>
        <p:nvPicPr>
          <p:cNvPr id="3" name="Picture 5" descr="auto0"/>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t="2563" r="3572" b="5128"/>
          <a:stretch>
            <a:fillRect/>
          </a:stretch>
        </p:blipFill>
        <p:spPr bwMode="auto">
          <a:xfrm>
            <a:off x="142162" y="1168074"/>
            <a:ext cx="1751653" cy="24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1658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2004" y="5955"/>
            <a:ext cx="8550479" cy="42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defTabSz="342900">
              <a:spcBef>
                <a:spcPct val="50000"/>
              </a:spcBef>
              <a:buNone/>
              <a:defRPr/>
            </a:pPr>
            <a:r>
              <a:rPr lang="en-US" altLang="en-US" sz="2100" b="1" dirty="0">
                <a:solidFill>
                  <a:srgbClr val="FFFF00"/>
                </a:solidFill>
                <a:latin typeface="Century Gothic" panose="020B0502020202020204"/>
                <a:cs typeface="Arial" charset="0"/>
              </a:rPr>
              <a:t>Acts 2 </a:t>
            </a:r>
            <a:endParaRPr lang="en-US" altLang="en-US" sz="2100" dirty="0">
              <a:solidFill>
                <a:prstClr val="white"/>
              </a:solidFill>
              <a:latin typeface="Century Gothic" panose="020B0502020202020204"/>
              <a:cs typeface="Arial" charset="0"/>
            </a:endParaRPr>
          </a:p>
          <a:p>
            <a:pPr algn="just" defTabSz="342900">
              <a:spcBef>
                <a:spcPct val="50000"/>
              </a:spcBef>
              <a:buNone/>
              <a:defRPr/>
            </a:pPr>
            <a:endParaRPr lang="en-US" altLang="en-US" sz="1200" dirty="0">
              <a:solidFill>
                <a:prstClr val="white"/>
              </a:solidFill>
              <a:latin typeface="Century Gothic" panose="020B0502020202020204"/>
              <a:cs typeface="Arial" charset="0"/>
            </a:endParaRPr>
          </a:p>
          <a:p>
            <a:pPr defTabSz="342900">
              <a:buNone/>
              <a:defRPr/>
            </a:pPr>
            <a:r>
              <a:rPr lang="en-US" altLang="en-US" sz="2100" dirty="0">
                <a:solidFill>
                  <a:prstClr val="white"/>
                </a:solidFill>
                <a:latin typeface="Century Gothic" panose="020B0502020202020204"/>
                <a:cs typeface="Arial" charset="0"/>
              </a:rPr>
              <a:t>22 “</a:t>
            </a:r>
            <a:r>
              <a:rPr lang="en-US" sz="2100" dirty="0">
                <a:solidFill>
                  <a:prstClr val="white"/>
                </a:solidFill>
                <a:latin typeface="Century Gothic" panose="020B0502020202020204"/>
                <a:cs typeface="Arial" charset="0"/>
              </a:rPr>
              <a:t>Men of Israel, hear these words: Jesus of Nazareth, a Man attested by God to you by miracles, wonders, and signs which God did through Him in your midst, as you yourselves also know Him, being delivered by the determined purpose and foreknowledge of God, you have taken by lawless hands, </a:t>
            </a:r>
            <a:r>
              <a:rPr lang="en-US" sz="2100" u="sng" dirty="0">
                <a:solidFill>
                  <a:prstClr val="white"/>
                </a:solidFill>
                <a:latin typeface="Century Gothic" panose="020B0502020202020204"/>
                <a:cs typeface="Arial" charset="0"/>
              </a:rPr>
              <a:t>have crucified, and put to death</a:t>
            </a:r>
            <a:r>
              <a:rPr lang="en-US" sz="2100" dirty="0">
                <a:solidFill>
                  <a:prstClr val="white"/>
                </a:solidFill>
                <a:latin typeface="Century Gothic" panose="020B0502020202020204"/>
                <a:cs typeface="Arial" charset="0"/>
              </a:rPr>
              <a:t>; whom God raised up, having loosed the pains of death, because it was not possible that He should be held by it.”</a:t>
            </a:r>
          </a:p>
          <a:p>
            <a:pPr defTabSz="342900">
              <a:buNone/>
              <a:defRPr/>
            </a:pPr>
            <a:endParaRPr lang="en-US" sz="2100" dirty="0">
              <a:solidFill>
                <a:prstClr val="white"/>
              </a:solidFill>
              <a:latin typeface="Century Gothic" panose="020B0502020202020204"/>
              <a:cs typeface="Arial" charset="0"/>
            </a:endParaRPr>
          </a:p>
          <a:p>
            <a:pPr algn="just" defTabSz="342900">
              <a:spcBef>
                <a:spcPct val="50000"/>
              </a:spcBef>
              <a:buNone/>
              <a:defRPr/>
            </a:pPr>
            <a:r>
              <a:rPr lang="en-US" altLang="en-US" sz="2100" dirty="0">
                <a:solidFill>
                  <a:prstClr val="white"/>
                </a:solidFill>
                <a:latin typeface="Century Gothic" panose="020B0502020202020204"/>
                <a:cs typeface="Arial" charset="0"/>
              </a:rPr>
              <a:t>37 </a:t>
            </a:r>
            <a:r>
              <a:rPr lang="en-US" sz="2100" dirty="0">
                <a:solidFill>
                  <a:prstClr val="white"/>
                </a:solidFill>
                <a:latin typeface="Century Gothic" panose="020B0502020202020204"/>
                <a:cs typeface="Arial" charset="0"/>
              </a:rPr>
              <a:t>"Men and brethren, what shall we do?</a:t>
            </a:r>
            <a:endParaRPr lang="en-US" altLang="en-US" sz="1800" dirty="0">
              <a:solidFill>
                <a:prstClr val="black"/>
              </a:solidFill>
              <a:latin typeface="Arial" charset="0"/>
              <a:cs typeface="Arial" charset="0"/>
            </a:endParaRPr>
          </a:p>
        </p:txBody>
      </p:sp>
    </p:spTree>
    <p:extLst>
      <p:ext uri="{BB962C8B-B14F-4D97-AF65-F5344CB8AC3E}">
        <p14:creationId xmlns:p14="http://schemas.microsoft.com/office/powerpoint/2010/main" val="32204642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96" y="0"/>
            <a:ext cx="843722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143000" y="800101"/>
            <a:ext cx="6629400" cy="507831"/>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2700" b="1" dirty="0">
                <a:solidFill>
                  <a:prstClr val="white"/>
                </a:solidFill>
                <a:effectLst>
                  <a:glow rad="228600">
                    <a:srgbClr val="E7BF5F">
                      <a:satMod val="175000"/>
                      <a:alpha val="40000"/>
                    </a:srgbClr>
                  </a:glow>
                </a:effectLst>
                <a:latin typeface="Arial" charset="0"/>
              </a:rPr>
              <a:t> </a:t>
            </a:r>
            <a:r>
              <a:rPr lang="en-US" sz="2700" b="1" dirty="0">
                <a:solidFill>
                  <a:prstClr val="black"/>
                </a:solidFill>
                <a:effectLst>
                  <a:glow rad="228600">
                    <a:srgbClr val="E7BF5F">
                      <a:satMod val="175000"/>
                      <a:alpha val="40000"/>
                    </a:srgbClr>
                  </a:glow>
                </a:effectLst>
                <a:latin typeface="Arial" charset="0"/>
              </a:rPr>
              <a:t>MAKING DECISIONS</a:t>
            </a:r>
          </a:p>
        </p:txBody>
      </p:sp>
      <p:sp>
        <p:nvSpPr>
          <p:cNvPr id="17413" name="Text Box 5"/>
          <p:cNvSpPr txBox="1">
            <a:spLocks noChangeArrowheads="1"/>
          </p:cNvSpPr>
          <p:nvPr/>
        </p:nvSpPr>
        <p:spPr bwMode="auto">
          <a:xfrm>
            <a:off x="1114425" y="1380687"/>
            <a:ext cx="6629400" cy="507831"/>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2700" b="1" dirty="0">
                <a:solidFill>
                  <a:prstClr val="white"/>
                </a:solidFill>
                <a:effectLst>
                  <a:glow rad="228600">
                    <a:srgbClr val="E7BF5F">
                      <a:satMod val="175000"/>
                      <a:alpha val="40000"/>
                    </a:srgbClr>
                  </a:glow>
                </a:effectLst>
                <a:latin typeface="Arial" charset="0"/>
              </a:rPr>
              <a:t> </a:t>
            </a:r>
            <a:r>
              <a:rPr lang="en-US" sz="2700" b="1" dirty="0">
                <a:solidFill>
                  <a:prstClr val="black"/>
                </a:solidFill>
                <a:effectLst>
                  <a:glow rad="228600">
                    <a:srgbClr val="E7BF5F">
                      <a:satMod val="175000"/>
                      <a:alpha val="40000"/>
                    </a:srgbClr>
                  </a:glow>
                </a:effectLst>
                <a:latin typeface="Arial" charset="0"/>
              </a:rPr>
              <a:t>LOOKING FOR ACCEPTANCE</a:t>
            </a:r>
          </a:p>
        </p:txBody>
      </p:sp>
      <p:sp>
        <p:nvSpPr>
          <p:cNvPr id="17414" name="Text Box 6"/>
          <p:cNvSpPr txBox="1">
            <a:spLocks noChangeArrowheads="1"/>
          </p:cNvSpPr>
          <p:nvPr/>
        </p:nvSpPr>
        <p:spPr bwMode="auto">
          <a:xfrm>
            <a:off x="1143000" y="2121628"/>
            <a:ext cx="6572250" cy="507831"/>
          </a:xfrm>
          <a:prstGeom prst="rect">
            <a:avLst/>
          </a:prstGeom>
          <a:noFill/>
          <a:ln w="9525">
            <a:noFill/>
            <a:miter lim="800000"/>
            <a:headEnd/>
            <a:tailEnd/>
          </a:ln>
        </p:spPr>
        <p:txBody>
          <a:bodyPr>
            <a:spAutoFit/>
          </a:bodyPr>
          <a:lstStyle/>
          <a:p>
            <a:pPr marL="477441" indent="-477441" defTabSz="342900">
              <a:spcBef>
                <a:spcPct val="50000"/>
              </a:spcBef>
              <a:buClr>
                <a:prstClr val="black"/>
              </a:buClr>
              <a:buFont typeface="Wingdings" pitchFamily="2" charset="2"/>
              <a:buChar char="q"/>
              <a:defRPr/>
            </a:pPr>
            <a:r>
              <a:rPr lang="en-US" sz="2700" b="1" dirty="0">
                <a:solidFill>
                  <a:prstClr val="black"/>
                </a:solidFill>
                <a:effectLst>
                  <a:glow rad="228600">
                    <a:srgbClr val="E7BF5F">
                      <a:satMod val="175000"/>
                      <a:alpha val="40000"/>
                    </a:srgbClr>
                  </a:glow>
                </a:effectLst>
                <a:latin typeface="Arial" charset="0"/>
              </a:rPr>
              <a:t>SIN SEPERATES MAN </a:t>
            </a:r>
          </a:p>
        </p:txBody>
      </p:sp>
      <p:sp>
        <p:nvSpPr>
          <p:cNvPr id="9"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36871"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
        <p:nvSpPr>
          <p:cNvPr id="10" name="Text Box 6"/>
          <p:cNvSpPr txBox="1">
            <a:spLocks noChangeArrowheads="1"/>
          </p:cNvSpPr>
          <p:nvPr/>
        </p:nvSpPr>
        <p:spPr bwMode="auto">
          <a:xfrm>
            <a:off x="1114426" y="2820966"/>
            <a:ext cx="6590526" cy="507831"/>
          </a:xfrm>
          <a:prstGeom prst="rect">
            <a:avLst/>
          </a:prstGeom>
          <a:noFill/>
          <a:ln w="9525">
            <a:noFill/>
            <a:miter lim="800000"/>
            <a:headEnd/>
            <a:tailEnd/>
          </a:ln>
        </p:spPr>
        <p:txBody>
          <a:bodyPr wrap="square">
            <a:spAutoFit/>
          </a:bodyPr>
          <a:lstStyle/>
          <a:p>
            <a:pPr defTabSz="342900">
              <a:spcBef>
                <a:spcPct val="50000"/>
              </a:spcBef>
              <a:buClr>
                <a:prstClr val="black"/>
              </a:buClr>
              <a:buFont typeface="Wingdings" pitchFamily="2" charset="2"/>
              <a:buChar char="q"/>
              <a:defRPr/>
            </a:pPr>
            <a:r>
              <a:rPr lang="en-US" sz="2700" b="1" dirty="0">
                <a:solidFill>
                  <a:prstClr val="white"/>
                </a:solidFill>
                <a:effectLst>
                  <a:glow rad="228600">
                    <a:srgbClr val="E7BF5F">
                      <a:satMod val="175000"/>
                      <a:alpha val="40000"/>
                    </a:srgbClr>
                  </a:glow>
                </a:effectLst>
                <a:latin typeface="Arial" charset="0"/>
              </a:rPr>
              <a:t> </a:t>
            </a:r>
            <a:r>
              <a:rPr lang="en-US" sz="2700" b="1" dirty="0">
                <a:solidFill>
                  <a:prstClr val="black"/>
                </a:solidFill>
                <a:effectLst>
                  <a:glow rad="228600">
                    <a:srgbClr val="E7BF5F">
                      <a:satMod val="175000"/>
                      <a:alpha val="40000"/>
                    </a:srgbClr>
                  </a:glow>
                </a:effectLst>
                <a:latin typeface="Arial" charset="0"/>
              </a:rPr>
              <a:t>GOD CAN SAVE MURDERS</a:t>
            </a:r>
          </a:p>
        </p:txBody>
      </p:sp>
      <p:sp>
        <p:nvSpPr>
          <p:cNvPr id="11" name="Text Box 6"/>
          <p:cNvSpPr txBox="1">
            <a:spLocks noChangeArrowheads="1"/>
          </p:cNvSpPr>
          <p:nvPr/>
        </p:nvSpPr>
        <p:spPr bwMode="auto">
          <a:xfrm>
            <a:off x="1114426" y="3471862"/>
            <a:ext cx="7229474" cy="496290"/>
          </a:xfrm>
          <a:prstGeom prst="rect">
            <a:avLst/>
          </a:prstGeom>
          <a:noFill/>
          <a:ln w="9525">
            <a:noFill/>
            <a:miter lim="800000"/>
            <a:headEnd/>
            <a:tailEnd/>
          </a:ln>
        </p:spPr>
        <p:txBody>
          <a:bodyPr wrap="square">
            <a:spAutoFit/>
          </a:bodyPr>
          <a:lstStyle/>
          <a:p>
            <a:pPr defTabSz="342900">
              <a:spcBef>
                <a:spcPct val="50000"/>
              </a:spcBef>
              <a:buClr>
                <a:prstClr val="black"/>
              </a:buClr>
              <a:buFont typeface="Wingdings" pitchFamily="2" charset="2"/>
              <a:buChar char="q"/>
              <a:defRPr/>
            </a:pPr>
            <a:r>
              <a:rPr lang="en-US" sz="2625" b="1" dirty="0">
                <a:solidFill>
                  <a:prstClr val="white"/>
                </a:solidFill>
                <a:effectLst>
                  <a:glow rad="228600">
                    <a:srgbClr val="E7BF5F">
                      <a:satMod val="175000"/>
                      <a:alpha val="40000"/>
                    </a:srgbClr>
                  </a:glow>
                </a:effectLst>
                <a:latin typeface="Arial" charset="0"/>
              </a:rPr>
              <a:t> </a:t>
            </a:r>
            <a:r>
              <a:rPr lang="en-US" sz="2625" b="1" dirty="0">
                <a:solidFill>
                  <a:prstClr val="black"/>
                </a:solidFill>
                <a:effectLst>
                  <a:glow rad="228600">
                    <a:srgbClr val="E7BF5F">
                      <a:satMod val="175000"/>
                      <a:alpha val="40000"/>
                    </a:srgbClr>
                  </a:glow>
                </a:effectLst>
                <a:latin typeface="Arial" charset="0"/>
              </a:rPr>
              <a:t>YOU CAN HAVE PEACE </a:t>
            </a:r>
          </a:p>
        </p:txBody>
      </p:sp>
    </p:spTree>
    <p:extLst>
      <p:ext uri="{BB962C8B-B14F-4D97-AF65-F5344CB8AC3E}">
        <p14:creationId xmlns:p14="http://schemas.microsoft.com/office/powerpoint/2010/main" val="41078680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7393" y="532720"/>
            <a:ext cx="8376557" cy="3810680"/>
          </a:xfrm>
        </p:spPr>
        <p:txBody>
          <a:bodyPr>
            <a:normAutofit fontScale="92500" lnSpcReduction="20000"/>
          </a:bodyPr>
          <a:lstStyle/>
          <a:p>
            <a:r>
              <a:rPr lang="en-US" sz="2250" b="1" dirty="0"/>
              <a:t>27 Peace I leave with you, My peace I give to you; not as the world gives do I give to you. Let not your heart be troubled, neither let it be afraid.  </a:t>
            </a:r>
            <a:r>
              <a:rPr lang="en-US" sz="2250" b="1" dirty="0">
                <a:solidFill>
                  <a:srgbClr val="FFFF00"/>
                </a:solidFill>
              </a:rPr>
              <a:t>John</a:t>
            </a:r>
          </a:p>
          <a:p>
            <a:endParaRPr lang="en-US" sz="2250" dirty="0"/>
          </a:p>
          <a:p>
            <a:r>
              <a:rPr lang="en-US" sz="2250" b="1" dirty="0"/>
              <a:t>4 Rejoice in the Lord always. Again I will say, rejoice! </a:t>
            </a:r>
          </a:p>
          <a:p>
            <a:r>
              <a:rPr lang="en-US" sz="2250" b="1" dirty="0"/>
              <a:t>5 Let your gentleness be known to all men. The Lord is at hand. </a:t>
            </a:r>
          </a:p>
          <a:p>
            <a:r>
              <a:rPr lang="en-US" sz="2250" b="1" dirty="0"/>
              <a:t>6 Be anxious for nothing, but in everything by prayer and supplication, with thanksgiving, let your requests be made known to God; </a:t>
            </a:r>
          </a:p>
          <a:p>
            <a:r>
              <a:rPr lang="en-US" sz="2250" b="1" dirty="0"/>
              <a:t>7 and the peace of God, which surpasses all understanding, will guard your hearts and minds through Christ Jesus.   </a:t>
            </a:r>
            <a:r>
              <a:rPr lang="en-US" sz="2250" b="1" dirty="0">
                <a:solidFill>
                  <a:srgbClr val="FFFF00"/>
                </a:solidFill>
              </a:rPr>
              <a:t>Philippians</a:t>
            </a:r>
          </a:p>
          <a:p>
            <a:endParaRPr lang="en-US" sz="2250" b="1" dirty="0"/>
          </a:p>
          <a:p>
            <a:endParaRPr lang="en-US" dirty="0"/>
          </a:p>
        </p:txBody>
      </p:sp>
    </p:spTree>
    <p:extLst>
      <p:ext uri="{BB962C8B-B14F-4D97-AF65-F5344CB8AC3E}">
        <p14:creationId xmlns:p14="http://schemas.microsoft.com/office/powerpoint/2010/main" val="217022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026716" y="1034655"/>
            <a:ext cx="4599264"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50000"/>
              </a:spcBef>
              <a:buNone/>
            </a:pPr>
            <a:r>
              <a:rPr lang="en-US" altLang="en-US" sz="1950" b="1" dirty="0">
                <a:solidFill>
                  <a:prstClr val="white"/>
                </a:solidFill>
                <a:latin typeface="Arial" panose="020B0604020202020204" pitchFamily="34" charset="0"/>
              </a:rPr>
              <a:t>On January 7, 2000, David Ray Duren was executed in Alabama’s electric chair. </a:t>
            </a:r>
          </a:p>
        </p:txBody>
      </p:sp>
      <p:sp>
        <p:nvSpPr>
          <p:cNvPr id="5123" name="Text Box 3"/>
          <p:cNvSpPr txBox="1">
            <a:spLocks noChangeArrowheads="1"/>
          </p:cNvSpPr>
          <p:nvPr/>
        </p:nvSpPr>
        <p:spPr bwMode="auto">
          <a:xfrm>
            <a:off x="3965972" y="2457451"/>
            <a:ext cx="4735508"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50000"/>
              </a:spcBef>
              <a:buNone/>
            </a:pPr>
            <a:r>
              <a:rPr lang="en-US" altLang="en-US" sz="1950" b="1" dirty="0">
                <a:solidFill>
                  <a:prstClr val="white"/>
                </a:solidFill>
                <a:latin typeface="Arial" panose="020B0604020202020204" pitchFamily="34" charset="0"/>
              </a:rPr>
              <a:t>On October 20, 1983, Duren, with a friend, approached a car to use in a robbery. They overpowered a young couple and put them into the trunk. After the robbery attempt, they killed the young woman and left the young man for dead. </a:t>
            </a:r>
          </a:p>
        </p:txBody>
      </p:sp>
      <p:pic>
        <p:nvPicPr>
          <p:cNvPr id="2053" name="Picture 7" descr="9"/>
          <p:cNvPicPr>
            <a:picLocks noChangeAspect="1" noChangeArrowheads="1"/>
          </p:cNvPicPr>
          <p:nvPr/>
        </p:nvPicPr>
        <p:blipFill>
          <a:blip r:embed="rId3" cstate="print"/>
          <a:srcRect b="6285"/>
          <a:stretch>
            <a:fillRect/>
          </a:stretch>
        </p:blipFill>
        <p:spPr bwMode="auto">
          <a:xfrm>
            <a:off x="1371600" y="1467989"/>
            <a:ext cx="2114550" cy="3028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WordArt 3"/>
          <p:cNvSpPr>
            <a:spLocks noChangeArrowheads="1" noChangeShapeType="1"/>
          </p:cNvSpPr>
          <p:nvPr/>
        </p:nvSpPr>
        <p:spPr bwMode="auto">
          <a:xfrm>
            <a:off x="1378654" y="114300"/>
            <a:ext cx="6343650" cy="5143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David Ray Duren</a:t>
            </a:r>
          </a:p>
        </p:txBody>
      </p:sp>
    </p:spTree>
    <p:extLst>
      <p:ext uri="{BB962C8B-B14F-4D97-AF65-F5344CB8AC3E}">
        <p14:creationId xmlns:p14="http://schemas.microsoft.com/office/powerpoint/2010/main" val="15751350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2004" y="5954"/>
            <a:ext cx="8544187" cy="4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50000"/>
              </a:spcBef>
              <a:buNone/>
            </a:pPr>
            <a:r>
              <a:rPr lang="en-US" altLang="en-US" sz="2400" b="1" dirty="0">
                <a:solidFill>
                  <a:prstClr val="white"/>
                </a:solidFill>
                <a:latin typeface="Arial" panose="020B0604020202020204" pitchFamily="34" charset="0"/>
              </a:rPr>
              <a:t>“</a:t>
            </a:r>
            <a:r>
              <a:rPr lang="en-US" altLang="en-US" sz="2400" dirty="0">
                <a:solidFill>
                  <a:prstClr val="white"/>
                </a:solidFill>
              </a:rPr>
              <a:t>Yea, though I walk through the valley of the shadow of death, I will fear no evil; For You are with me”	</a:t>
            </a:r>
            <a:r>
              <a:rPr lang="en-US" altLang="en-US" sz="2400" dirty="0">
                <a:solidFill>
                  <a:prstClr val="black"/>
                </a:solidFill>
              </a:rPr>
              <a:t>							</a:t>
            </a:r>
            <a:r>
              <a:rPr lang="en-US" altLang="en-US" sz="2400" b="1" dirty="0">
                <a:solidFill>
                  <a:srgbClr val="FFFF00"/>
                </a:solidFill>
              </a:rPr>
              <a:t>Ps. 23:4</a:t>
            </a:r>
          </a:p>
          <a:p>
            <a:pPr algn="just" defTabSz="342900">
              <a:spcBef>
                <a:spcPct val="50000"/>
              </a:spcBef>
              <a:buNone/>
            </a:pPr>
            <a:endParaRPr lang="en-US" altLang="en-US" sz="2400" dirty="0">
              <a:solidFill>
                <a:prstClr val="black"/>
              </a:solidFill>
            </a:endParaRPr>
          </a:p>
          <a:p>
            <a:pPr defTabSz="342900">
              <a:buNone/>
            </a:pPr>
            <a:r>
              <a:rPr lang="en-US" altLang="en-US" sz="2400" dirty="0">
                <a:solidFill>
                  <a:prstClr val="white"/>
                </a:solidFill>
              </a:rPr>
              <a:t>“The time of my departure is at hand. </a:t>
            </a:r>
            <a:r>
              <a:rPr lang="en-US" altLang="en-US" sz="2400" u="sng" dirty="0">
                <a:solidFill>
                  <a:prstClr val="white"/>
                </a:solidFill>
              </a:rPr>
              <a:t>I have </a:t>
            </a:r>
            <a:r>
              <a:rPr lang="en-US" altLang="en-US" sz="2400" dirty="0">
                <a:solidFill>
                  <a:prstClr val="white"/>
                </a:solidFill>
              </a:rPr>
              <a:t>fought the good fight, </a:t>
            </a:r>
            <a:r>
              <a:rPr lang="en-US" altLang="en-US" sz="2400" u="sng" dirty="0">
                <a:solidFill>
                  <a:prstClr val="white"/>
                </a:solidFill>
              </a:rPr>
              <a:t>I have </a:t>
            </a:r>
            <a:r>
              <a:rPr lang="en-US" altLang="en-US" sz="2400" dirty="0">
                <a:solidFill>
                  <a:prstClr val="white"/>
                </a:solidFill>
              </a:rPr>
              <a:t>finished the race, </a:t>
            </a:r>
            <a:r>
              <a:rPr lang="en-US" altLang="en-US" sz="2400" u="sng" dirty="0">
                <a:solidFill>
                  <a:prstClr val="white"/>
                </a:solidFill>
              </a:rPr>
              <a:t>I have </a:t>
            </a:r>
            <a:r>
              <a:rPr lang="en-US" altLang="en-US" sz="2400" dirty="0">
                <a:solidFill>
                  <a:prstClr val="white"/>
                </a:solidFill>
              </a:rPr>
              <a:t>kept the faith. Finally, there is laid up for me the crown of righteousness, which the Lord, the righteous Judge, will give to me on that Day, and not to me only but also to all who have loved His appearing”					</a:t>
            </a:r>
            <a:r>
              <a:rPr lang="en-US" altLang="en-US" sz="2400" dirty="0">
                <a:solidFill>
                  <a:prstClr val="black"/>
                </a:solidFill>
              </a:rPr>
              <a:t>				</a:t>
            </a:r>
          </a:p>
          <a:p>
            <a:pPr defTabSz="342900">
              <a:buNone/>
            </a:pPr>
            <a:r>
              <a:rPr lang="en-US" altLang="en-US" sz="2400" b="1" dirty="0">
                <a:solidFill>
                  <a:srgbClr val="FFFF00"/>
                </a:solidFill>
              </a:rPr>
              <a:t>2 Tim. 4:6-8</a:t>
            </a:r>
          </a:p>
          <a:p>
            <a:pPr algn="just" defTabSz="342900">
              <a:spcBef>
                <a:spcPct val="50000"/>
              </a:spcBef>
              <a:buNone/>
            </a:pPr>
            <a:endParaRPr lang="en-US"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104298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378" y="0"/>
            <a:ext cx="686038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40964"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
        <p:nvSpPr>
          <p:cNvPr id="11" name="AutoShape 4"/>
          <p:cNvSpPr>
            <a:spLocks noChangeArrowheads="1"/>
          </p:cNvSpPr>
          <p:nvPr/>
        </p:nvSpPr>
        <p:spPr bwMode="auto">
          <a:xfrm>
            <a:off x="2693194" y="1314451"/>
            <a:ext cx="3714750" cy="2783681"/>
          </a:xfrm>
          <a:prstGeom prst="horizontalScroll">
            <a:avLst>
              <a:gd name="adj" fmla="val 12500"/>
            </a:avLst>
          </a:prstGeom>
          <a:solidFill>
            <a:schemeClr val="tx1"/>
          </a:solidFill>
          <a:ln w="9525">
            <a:solidFill>
              <a:schemeClr val="bg2"/>
            </a:solidFill>
            <a:round/>
            <a:headEnd/>
            <a:tailEnd/>
          </a:ln>
        </p:spPr>
        <p:txBody>
          <a:bodyPr/>
          <a:lstStyle/>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Hear		John 12:48</a:t>
            </a:r>
          </a:p>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Believe	John 8:24</a:t>
            </a:r>
          </a:p>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Repent	Luke 13:3</a:t>
            </a:r>
          </a:p>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Confess	Matt. 10:32-33</a:t>
            </a:r>
          </a:p>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Baptized	Mark 16:16</a:t>
            </a:r>
          </a:p>
          <a:p>
            <a:pPr defTabSz="342900">
              <a:spcBef>
                <a:spcPct val="20000"/>
              </a:spcBef>
              <a:defRPr/>
            </a:pPr>
            <a:r>
              <a:rPr lang="en-US" b="1" dirty="0">
                <a:solidFill>
                  <a:prstClr val="black"/>
                </a:solidFill>
                <a:effectLst>
                  <a:outerShdw blurRad="38100" dist="38100" dir="2700000" algn="tl">
                    <a:srgbClr val="808080"/>
                  </a:outerShdw>
                </a:effectLst>
                <a:latin typeface="Arial" pitchFamily="34" charset="0"/>
              </a:rPr>
              <a:t>Faithful	Matt. 24:13</a:t>
            </a:r>
          </a:p>
          <a:p>
            <a:pPr algn="r" defTabSz="342900">
              <a:spcBef>
                <a:spcPct val="20000"/>
              </a:spcBef>
              <a:defRPr/>
            </a:pPr>
            <a:endParaRPr lang="en-US" sz="1350" i="1" dirty="0">
              <a:solidFill>
                <a:prstClr val="black"/>
              </a:solidFill>
              <a:latin typeface="Arial" pitchFamily="34" charset="0"/>
            </a:endParaRPr>
          </a:p>
        </p:txBody>
      </p:sp>
    </p:spTree>
    <p:extLst>
      <p:ext uri="{BB962C8B-B14F-4D97-AF65-F5344CB8AC3E}">
        <p14:creationId xmlns:p14="http://schemas.microsoft.com/office/powerpoint/2010/main" val="30830904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61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29" y="0"/>
            <a:ext cx="853789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324748" y="108585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
        <p:nvSpPr>
          <p:cNvPr id="17413" name="Text Box 5"/>
          <p:cNvSpPr txBox="1">
            <a:spLocks noChangeArrowheads="1"/>
          </p:cNvSpPr>
          <p:nvPr/>
        </p:nvSpPr>
        <p:spPr bwMode="auto">
          <a:xfrm>
            <a:off x="1324748" y="188595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LOOKING FOR ACCEPTANCE</a:t>
            </a:r>
          </a:p>
        </p:txBody>
      </p:sp>
      <p:sp>
        <p:nvSpPr>
          <p:cNvPr id="17414" name="Text Box 6"/>
          <p:cNvSpPr txBox="1">
            <a:spLocks noChangeArrowheads="1"/>
          </p:cNvSpPr>
          <p:nvPr/>
        </p:nvSpPr>
        <p:spPr bwMode="auto">
          <a:xfrm>
            <a:off x="1324748" y="2800350"/>
            <a:ext cx="6572250" cy="600164"/>
          </a:xfrm>
          <a:prstGeom prst="rect">
            <a:avLst/>
          </a:prstGeom>
          <a:noFill/>
          <a:ln w="9525">
            <a:noFill/>
            <a:miter lim="800000"/>
            <a:headEnd/>
            <a:tailEnd/>
          </a:ln>
        </p:spPr>
        <p:txBody>
          <a:bodyPr>
            <a:spAutoFit/>
          </a:bodyPr>
          <a:lstStyle/>
          <a:p>
            <a:pPr marL="477441" indent="-477441" defTabSz="342900">
              <a:spcBef>
                <a:spcPct val="50000"/>
              </a:spcBef>
              <a:buClr>
                <a:prstClr val="black"/>
              </a:buClr>
              <a:buFont typeface="Wingdings" pitchFamily="2" charset="2"/>
              <a:buChar char="q"/>
              <a:defRPr/>
            </a:pPr>
            <a:r>
              <a:rPr lang="en-US" sz="3300" b="1" dirty="0">
                <a:solidFill>
                  <a:prstClr val="black"/>
                </a:solidFill>
                <a:effectLst>
                  <a:glow rad="228600">
                    <a:srgbClr val="E7BF5F">
                      <a:satMod val="175000"/>
                      <a:alpha val="40000"/>
                    </a:srgbClr>
                  </a:glow>
                </a:effectLst>
                <a:latin typeface="Arial" charset="0"/>
              </a:rPr>
              <a:t>SIN SEPERATES</a:t>
            </a:r>
          </a:p>
        </p:txBody>
      </p:sp>
      <p:sp>
        <p:nvSpPr>
          <p:cNvPr id="9"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25607"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
        <p:nvSpPr>
          <p:cNvPr id="8" name="Text Box 6"/>
          <p:cNvSpPr txBox="1">
            <a:spLocks noChangeArrowheads="1"/>
          </p:cNvSpPr>
          <p:nvPr/>
        </p:nvSpPr>
        <p:spPr bwMode="auto">
          <a:xfrm>
            <a:off x="1400175" y="3768755"/>
            <a:ext cx="6525398" cy="600164"/>
          </a:xfrm>
          <a:prstGeom prst="rect">
            <a:avLst/>
          </a:prstGeom>
          <a:noFill/>
          <a:ln w="9525">
            <a:noFill/>
            <a:miter lim="800000"/>
            <a:headEnd/>
            <a:tailEnd/>
          </a:ln>
        </p:spPr>
        <p:txBody>
          <a:bodyPr wrap="square">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PAYING THE PRICE</a:t>
            </a:r>
          </a:p>
        </p:txBody>
      </p:sp>
    </p:spTree>
    <p:extLst>
      <p:ext uri="{BB962C8B-B14F-4D97-AF65-F5344CB8AC3E}">
        <p14:creationId xmlns:p14="http://schemas.microsoft.com/office/powerpoint/2010/main" val="38804106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439466" y="2228851"/>
            <a:ext cx="2065734" cy="2721769"/>
          </a:xfrm>
          <a:prstGeom prst="rect">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342900">
              <a:spcBef>
                <a:spcPct val="0"/>
              </a:spcBef>
              <a:buNone/>
            </a:pPr>
            <a:endParaRPr lang="en-US" altLang="en-US" sz="1800">
              <a:solidFill>
                <a:prstClr val="white"/>
              </a:solidFill>
            </a:endParaRPr>
          </a:p>
        </p:txBody>
      </p:sp>
      <p:sp>
        <p:nvSpPr>
          <p:cNvPr id="7171" name="Text Box 2"/>
          <p:cNvSpPr txBox="1">
            <a:spLocks noChangeArrowheads="1"/>
          </p:cNvSpPr>
          <p:nvPr/>
        </p:nvSpPr>
        <p:spPr bwMode="auto">
          <a:xfrm>
            <a:off x="1162050" y="857251"/>
            <a:ext cx="683895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50000"/>
              </a:spcBef>
              <a:buNone/>
            </a:pPr>
            <a:r>
              <a:rPr lang="en-US" altLang="en-US" sz="1950" b="1" dirty="0">
                <a:solidFill>
                  <a:prstClr val="white"/>
                </a:solidFill>
                <a:latin typeface="Arial" panose="020B0604020202020204" pitchFamily="34" charset="0"/>
              </a:rPr>
              <a:t>On September 14, 1984, David Duren was convicted and sentenced to death. During this time, there were those who studied with him and he was baptized into Christ. </a:t>
            </a:r>
          </a:p>
        </p:txBody>
      </p:sp>
      <p:sp>
        <p:nvSpPr>
          <p:cNvPr id="7172" name="Text Box 6"/>
          <p:cNvSpPr txBox="1">
            <a:spLocks noChangeArrowheads="1"/>
          </p:cNvSpPr>
          <p:nvPr/>
        </p:nvSpPr>
        <p:spPr bwMode="auto">
          <a:xfrm>
            <a:off x="3600450" y="2286001"/>
            <a:ext cx="440055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50000"/>
              </a:spcBef>
              <a:buNone/>
            </a:pPr>
            <a:r>
              <a:rPr lang="en-US" altLang="en-US" sz="1950" b="1" dirty="0">
                <a:solidFill>
                  <a:prstClr val="white"/>
                </a:solidFill>
                <a:latin typeface="Arial" panose="020B0604020202020204" pitchFamily="34" charset="0"/>
              </a:rPr>
              <a:t>As a Christian, Duren focused his attention on trying to help others to avoid the same tragic mistakes that he made, and wrote a letter entitled</a:t>
            </a:r>
            <a:r>
              <a:rPr lang="en-US" altLang="en-US" sz="1950" b="1" i="1" dirty="0">
                <a:solidFill>
                  <a:prstClr val="black"/>
                </a:solidFill>
                <a:latin typeface="Arial" panose="020B0604020202020204" pitchFamily="34" charset="0"/>
              </a:rPr>
              <a:t>, </a:t>
            </a:r>
            <a:r>
              <a:rPr lang="en-US" altLang="en-US" sz="1950" b="1" i="1" dirty="0">
                <a:solidFill>
                  <a:srgbClr val="FFFF00"/>
                </a:solidFill>
                <a:latin typeface="Arial" panose="020B0604020202020204" pitchFamily="34" charset="0"/>
              </a:rPr>
              <a:t>“An Attitude Adjustment”</a:t>
            </a:r>
            <a:r>
              <a:rPr lang="en-US" altLang="en-US" sz="1950" b="1" dirty="0">
                <a:solidFill>
                  <a:srgbClr val="FFFF00"/>
                </a:solidFill>
                <a:latin typeface="Arial" panose="020B0604020202020204" pitchFamily="34" charset="0"/>
              </a:rPr>
              <a:t> </a:t>
            </a:r>
            <a:r>
              <a:rPr lang="en-US" altLang="en-US" sz="1950" b="1" dirty="0">
                <a:solidFill>
                  <a:prstClr val="white"/>
                </a:solidFill>
                <a:latin typeface="Arial" panose="020B0604020202020204" pitchFamily="34" charset="0"/>
              </a:rPr>
              <a:t>to help others.</a:t>
            </a:r>
          </a:p>
        </p:txBody>
      </p:sp>
      <p:pic>
        <p:nvPicPr>
          <p:cNvPr id="7173" name="Picture 8" descr="auto0"/>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t="2563" r="3572" b="5128"/>
          <a:stretch>
            <a:fillRect/>
          </a:stretch>
        </p:blipFill>
        <p:spPr bwMode="auto">
          <a:xfrm>
            <a:off x="1496616" y="2286000"/>
            <a:ext cx="193238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3"/>
          <p:cNvSpPr>
            <a:spLocks noChangeArrowheads="1" noChangeShapeType="1"/>
          </p:cNvSpPr>
          <p:nvPr/>
        </p:nvSpPr>
        <p:spPr bwMode="auto">
          <a:xfrm>
            <a:off x="1378654" y="114300"/>
            <a:ext cx="6343650" cy="5143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David Ray Duren</a:t>
            </a:r>
          </a:p>
        </p:txBody>
      </p:sp>
    </p:spTree>
    <p:extLst>
      <p:ext uri="{BB962C8B-B14F-4D97-AF65-F5344CB8AC3E}">
        <p14:creationId xmlns:p14="http://schemas.microsoft.com/office/powerpoint/2010/main" val="11811372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prison bars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64" y="0"/>
            <a:ext cx="827364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12292" name="Text Box 4"/>
          <p:cNvSpPr txBox="1">
            <a:spLocks noChangeArrowheads="1"/>
          </p:cNvSpPr>
          <p:nvPr/>
        </p:nvSpPr>
        <p:spPr bwMode="auto">
          <a:xfrm>
            <a:off x="1235779" y="119253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
        <p:nvSpPr>
          <p:cNvPr id="9221"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Tree>
    <p:extLst>
      <p:ext uri="{BB962C8B-B14F-4D97-AF65-F5344CB8AC3E}">
        <p14:creationId xmlns:p14="http://schemas.microsoft.com/office/powerpoint/2010/main" val="27257472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3286665" y="685800"/>
            <a:ext cx="571284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0"/>
              </a:spcBef>
              <a:buNone/>
            </a:pPr>
            <a:r>
              <a:rPr lang="en-US" altLang="en-US" sz="1800" b="1" dirty="0">
                <a:solidFill>
                  <a:prstClr val="white"/>
                </a:solidFill>
                <a:latin typeface="Arial" panose="020B0604020202020204" pitchFamily="34" charset="0"/>
              </a:rPr>
              <a:t>“I have spent the last sixteen years waiting for the sentence to be carried out. So, as you can imagine.  I’ve had a lot of time to look back at my life and see  where I  went wrong. I can  honestly say, that it all began at the age of thirteen,  when I stopped attending church. I know  that’s what you would expect me to say but it is absolutely true. It was about this  time, that I started smoking, cursing, lying, and not caring about God.  This marked a change in my life – not so much the cigarettes and lies themselves, but the attitude  which  led to the decision to smoke, lie, and curse; knowing these things were wrong.”</a:t>
            </a:r>
            <a:endParaRPr lang="en-US" altLang="en-US" sz="1800" dirty="0">
              <a:solidFill>
                <a:prstClr val="white"/>
              </a:solidFill>
              <a:latin typeface="Arial" panose="020B0604020202020204" pitchFamily="34" charset="0"/>
            </a:endParaRPr>
          </a:p>
        </p:txBody>
      </p:sp>
      <p:pic>
        <p:nvPicPr>
          <p:cNvPr id="11268" name="Picture 8" descr="auto0"/>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t="2563" r="3572" b="5128"/>
          <a:stretch>
            <a:fillRect/>
          </a:stretch>
        </p:blipFill>
        <p:spPr bwMode="auto">
          <a:xfrm>
            <a:off x="738098" y="1020460"/>
            <a:ext cx="2175663" cy="300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143000" y="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Tree>
    <p:extLst>
      <p:ext uri="{BB962C8B-B14F-4D97-AF65-F5344CB8AC3E}">
        <p14:creationId xmlns:p14="http://schemas.microsoft.com/office/powerpoint/2010/main" val="10227782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2682" y="287791"/>
            <a:ext cx="8645978" cy="4055609"/>
          </a:xfrm>
        </p:spPr>
        <p:txBody>
          <a:bodyPr>
            <a:noAutofit/>
          </a:bodyPr>
          <a:lstStyle/>
          <a:p>
            <a:r>
              <a:rPr lang="en-US" sz="2100" b="1" dirty="0"/>
              <a:t>13  And not many days after, the younger son gathered all together, journeyed to a far country, and there wasted his possessions with prodigal living.   14  But when he had spent all, there arose a severe famine in that land, and he began to be in want.   15  Then he went and joined himself to a citizen of that country, and he sent him into his fields to feed swine.   16  And he would gladly have filled his stomach with the pods that the swine ate, and no one gave him anything.   17  But when he came to himself, he said, 'How many of my father's hired servants have bread enough and to spare, and I perish with hunger!   18  I will arise and go to my father, and will say to him, "Father, I have sinned against heaven and before you,   19  and I am no longer worthy to be called your son. Make me like one of your hired servants." '  </a:t>
            </a:r>
            <a:r>
              <a:rPr lang="en-US" sz="2100" b="1" dirty="0">
                <a:solidFill>
                  <a:srgbClr val="FFFF00"/>
                </a:solidFill>
              </a:rPr>
              <a:t>Luke 15</a:t>
            </a:r>
          </a:p>
        </p:txBody>
      </p:sp>
    </p:spTree>
    <p:extLst>
      <p:ext uri="{BB962C8B-B14F-4D97-AF65-F5344CB8AC3E}">
        <p14:creationId xmlns:p14="http://schemas.microsoft.com/office/powerpoint/2010/main" val="394427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3920" y="0"/>
            <a:ext cx="869518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342900">
              <a:spcBef>
                <a:spcPct val="0"/>
              </a:spcBef>
              <a:buNone/>
            </a:pPr>
            <a:r>
              <a:rPr lang="en-US" altLang="en-US" sz="2250" dirty="0">
                <a:solidFill>
                  <a:prstClr val="white"/>
                </a:solidFill>
              </a:rPr>
              <a:t>“And let us consider one another in order to stir up love and good works, </a:t>
            </a:r>
            <a:r>
              <a:rPr lang="en-US" altLang="en-US" sz="2250" u="sng" dirty="0">
                <a:solidFill>
                  <a:prstClr val="white"/>
                </a:solidFill>
              </a:rPr>
              <a:t>not forsaking the assembling of ourselves together</a:t>
            </a:r>
            <a:r>
              <a:rPr lang="en-US" altLang="en-US" sz="2250" dirty="0">
                <a:solidFill>
                  <a:prstClr val="white"/>
                </a:solidFill>
              </a:rPr>
              <a:t>, as is the manner of some, but exhorting one another, and so much the more as you see the Day approaching.”												</a:t>
            </a:r>
            <a:r>
              <a:rPr lang="en-US" altLang="en-US" sz="2250" dirty="0">
                <a:solidFill>
                  <a:prstClr val="black"/>
                </a:solidFill>
              </a:rPr>
              <a:t>	</a:t>
            </a:r>
            <a:r>
              <a:rPr lang="en-US" altLang="en-US" sz="2250" b="1" dirty="0">
                <a:solidFill>
                  <a:srgbClr val="FFFF00"/>
                </a:solidFill>
              </a:rPr>
              <a:t>Heb. 10:24-25</a:t>
            </a:r>
          </a:p>
          <a:p>
            <a:pPr defTabSz="342900">
              <a:spcBef>
                <a:spcPct val="0"/>
              </a:spcBef>
              <a:buNone/>
            </a:pPr>
            <a:endParaRPr lang="en-US" altLang="en-US" sz="2250" dirty="0">
              <a:solidFill>
                <a:prstClr val="black"/>
              </a:solidFill>
            </a:endParaRPr>
          </a:p>
          <a:p>
            <a:pPr defTabSz="342900">
              <a:spcBef>
                <a:spcPct val="0"/>
              </a:spcBef>
              <a:buNone/>
            </a:pPr>
            <a:endParaRPr lang="en-US" altLang="en-US" sz="1500" dirty="0">
              <a:solidFill>
                <a:prstClr val="black"/>
              </a:solidFill>
            </a:endParaRPr>
          </a:p>
          <a:p>
            <a:pPr defTabSz="342900">
              <a:spcBef>
                <a:spcPct val="0"/>
              </a:spcBef>
              <a:buNone/>
            </a:pPr>
            <a:r>
              <a:rPr lang="en-US" altLang="en-US" sz="2250" dirty="0">
                <a:solidFill>
                  <a:prstClr val="white"/>
                </a:solidFill>
              </a:rPr>
              <a:t>“Let no one say when he is tempted, "I am tempted by God"; for God cannot be tempted by evil, nor does He Himself tempt anyone. But each one is tempted when he is </a:t>
            </a:r>
            <a:r>
              <a:rPr lang="en-US" altLang="en-US" sz="2250" u="sng" dirty="0">
                <a:solidFill>
                  <a:prstClr val="white"/>
                </a:solidFill>
              </a:rPr>
              <a:t>drawn away</a:t>
            </a:r>
            <a:r>
              <a:rPr lang="en-US" altLang="en-US" sz="2250" dirty="0">
                <a:solidFill>
                  <a:prstClr val="white"/>
                </a:solidFill>
              </a:rPr>
              <a:t> by his own desires and enticed. </a:t>
            </a:r>
          </a:p>
          <a:p>
            <a:pPr defTabSz="342900">
              <a:spcBef>
                <a:spcPct val="0"/>
              </a:spcBef>
              <a:buNone/>
            </a:pPr>
            <a:r>
              <a:rPr lang="en-US" altLang="en-US" sz="2250" dirty="0">
                <a:solidFill>
                  <a:prstClr val="white"/>
                </a:solidFill>
              </a:rPr>
              <a:t>Then, when desire has conceived, it gives birth to sin; and sin, when it is full-grown, brings forth death”		</a:t>
            </a:r>
            <a:r>
              <a:rPr lang="en-US" altLang="en-US" sz="2250" dirty="0">
                <a:solidFill>
                  <a:prstClr val="black"/>
                </a:solidFill>
              </a:rPr>
              <a:t>							</a:t>
            </a:r>
            <a:r>
              <a:rPr lang="en-US" altLang="en-US" sz="2250" b="1" dirty="0">
                <a:solidFill>
                  <a:srgbClr val="FFFF00"/>
                </a:solidFill>
              </a:rPr>
              <a:t>Jas. 1:13-15</a:t>
            </a:r>
          </a:p>
          <a:p>
            <a:pPr defTabSz="342900">
              <a:spcBef>
                <a:spcPct val="0"/>
              </a:spcBef>
              <a:buNone/>
            </a:pPr>
            <a:endParaRPr lang="en-US" altLang="en-US" sz="1800" dirty="0">
              <a:solidFill>
                <a:prstClr val="black"/>
              </a:solidFill>
            </a:endParaRPr>
          </a:p>
        </p:txBody>
      </p:sp>
    </p:spTree>
    <p:extLst>
      <p:ext uri="{BB962C8B-B14F-4D97-AF65-F5344CB8AC3E}">
        <p14:creationId xmlns:p14="http://schemas.microsoft.com/office/powerpoint/2010/main" val="31783286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5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prison bars j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11" y="0"/>
            <a:ext cx="865114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264920" y="91440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MAKING DECISIONS</a:t>
            </a:r>
          </a:p>
        </p:txBody>
      </p:sp>
      <p:sp>
        <p:nvSpPr>
          <p:cNvPr id="14341" name="Text Box 5"/>
          <p:cNvSpPr txBox="1">
            <a:spLocks noChangeArrowheads="1"/>
          </p:cNvSpPr>
          <p:nvPr/>
        </p:nvSpPr>
        <p:spPr bwMode="auto">
          <a:xfrm>
            <a:off x="1242060" y="1527810"/>
            <a:ext cx="6629400" cy="600164"/>
          </a:xfrm>
          <a:prstGeom prst="rect">
            <a:avLst/>
          </a:prstGeom>
          <a:noFill/>
          <a:ln w="9525">
            <a:noFill/>
            <a:miter lim="800000"/>
            <a:headEnd/>
            <a:tailEnd/>
          </a:ln>
        </p:spPr>
        <p:txBody>
          <a:bodyPr>
            <a:spAutoFit/>
          </a:bodyPr>
          <a:lstStyle/>
          <a:p>
            <a:pPr defTabSz="342900">
              <a:spcBef>
                <a:spcPct val="50000"/>
              </a:spcBef>
              <a:buClr>
                <a:prstClr val="black"/>
              </a:buClr>
              <a:buFont typeface="Wingdings" pitchFamily="2" charset="2"/>
              <a:buChar char="q"/>
              <a:defRPr/>
            </a:pPr>
            <a:r>
              <a:rPr lang="en-US" sz="3300" b="1" dirty="0">
                <a:solidFill>
                  <a:prstClr val="white"/>
                </a:solidFill>
                <a:effectLst>
                  <a:glow rad="228600">
                    <a:srgbClr val="E7BF5F">
                      <a:satMod val="175000"/>
                      <a:alpha val="40000"/>
                    </a:srgbClr>
                  </a:glow>
                </a:effectLst>
                <a:latin typeface="Arial" charset="0"/>
              </a:rPr>
              <a:t> </a:t>
            </a:r>
            <a:r>
              <a:rPr lang="en-US" sz="3300" b="1" dirty="0">
                <a:solidFill>
                  <a:prstClr val="black"/>
                </a:solidFill>
                <a:effectLst>
                  <a:glow rad="228600">
                    <a:srgbClr val="E7BF5F">
                      <a:satMod val="175000"/>
                      <a:alpha val="40000"/>
                    </a:srgbClr>
                  </a:glow>
                </a:effectLst>
                <a:latin typeface="Arial" charset="0"/>
              </a:rPr>
              <a:t>LOOKING FOR ACCEPTANCE</a:t>
            </a:r>
          </a:p>
        </p:txBody>
      </p:sp>
      <p:sp>
        <p:nvSpPr>
          <p:cNvPr id="8" name="WordArt 3"/>
          <p:cNvSpPr>
            <a:spLocks noChangeArrowheads="1" noChangeShapeType="1"/>
          </p:cNvSpPr>
          <p:nvPr/>
        </p:nvSpPr>
        <p:spPr bwMode="auto">
          <a:xfrm>
            <a:off x="1378654" y="0"/>
            <a:ext cx="6343650" cy="628650"/>
          </a:xfrm>
          <a:prstGeom prst="rect">
            <a:avLst/>
          </a:prstGeom>
        </p:spPr>
        <p:txBody>
          <a:bodyPr wrap="none" fromWordArt="1">
            <a:prstTxWarp prst="textPlain">
              <a:avLst>
                <a:gd name="adj" fmla="val 50000"/>
              </a:avLst>
            </a:prstTxWarp>
          </a:bodyPr>
          <a:lstStyle/>
          <a:p>
            <a:pPr algn="ctr" defTabSz="342900">
              <a:defRPr/>
            </a:pPr>
            <a:r>
              <a:rPr lang="en-US" sz="2700" kern="10" dirty="0">
                <a:ln w="9525">
                  <a:solidFill>
                    <a:srgbClr val="000000"/>
                  </a:solidFill>
                  <a:round/>
                  <a:headEnd/>
                  <a:tailEnd/>
                </a:ln>
                <a:solidFill>
                  <a:prstClr val="black"/>
                </a:solidFill>
                <a:effectLst>
                  <a:glow rad="228600">
                    <a:srgbClr val="E7BF5F">
                      <a:satMod val="175000"/>
                      <a:alpha val="40000"/>
                    </a:srgbClr>
                  </a:glow>
                  <a:outerShdw dist="35921" dir="2700000" algn="ctr" rotWithShape="0">
                    <a:srgbClr val="808080"/>
                  </a:outerShdw>
                </a:effectLst>
                <a:latin typeface="Arial Black"/>
              </a:rPr>
              <a:t>LESSONS FROM DEATH ROW</a:t>
            </a:r>
          </a:p>
        </p:txBody>
      </p:sp>
      <p:sp>
        <p:nvSpPr>
          <p:cNvPr id="17414" name="Line 7"/>
          <p:cNvSpPr>
            <a:spLocks noChangeShapeType="1"/>
          </p:cNvSpPr>
          <p:nvPr/>
        </p:nvSpPr>
        <p:spPr bwMode="auto">
          <a:xfrm>
            <a:off x="1400175" y="731044"/>
            <a:ext cx="63436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342900"/>
            <a:endParaRPr lang="en-US" sz="1350">
              <a:solidFill>
                <a:prstClr val="white"/>
              </a:solidFill>
            </a:endParaRPr>
          </a:p>
        </p:txBody>
      </p:sp>
    </p:spTree>
    <p:extLst>
      <p:ext uri="{BB962C8B-B14F-4D97-AF65-F5344CB8AC3E}">
        <p14:creationId xmlns:p14="http://schemas.microsoft.com/office/powerpoint/2010/main" val="16871962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633214" y="346473"/>
            <a:ext cx="63015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342900">
              <a:spcBef>
                <a:spcPct val="0"/>
              </a:spcBef>
              <a:buNone/>
            </a:pPr>
            <a:r>
              <a:rPr lang="en-US" altLang="en-US" sz="1800" b="1" dirty="0">
                <a:solidFill>
                  <a:prstClr val="white"/>
                </a:solidFill>
                <a:latin typeface="Arial" panose="020B0604020202020204" pitchFamily="34" charset="0"/>
              </a:rPr>
              <a:t>“..I was looking for a place to fit in – a group or someone who would accept me as I was. But it occurred to me that if I wanted to “fit in” I would have to act like the group I wanted to fit into… Strangely enough, I chose the group  that picked on and made fun of me.     Whatever they did, I  did, being too afraid to say “no” for fear of what they would think of  me. So, by age fourteen, I had drank  my  first drink, smoked my first joint, and popped  my  first pill. I  was ignoring God’s warning… This was the kind of people I surrounded myself with, and the kind of person I  became. By age 20 I was deep into drugs and alcohol, and though still living with my parents, I  made my own rules; staying out all hours of the night, sometimes not coming home at all, failing in school – I just didn’t care.”</a:t>
            </a:r>
          </a:p>
        </p:txBody>
      </p:sp>
      <p:pic>
        <p:nvPicPr>
          <p:cNvPr id="18436" name="Picture 5" descr="auto0"/>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t="2563" r="3572" b="5128"/>
          <a:stretch>
            <a:fillRect/>
          </a:stretch>
        </p:blipFill>
        <p:spPr bwMode="auto">
          <a:xfrm>
            <a:off x="432567" y="1016297"/>
            <a:ext cx="1883625" cy="259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99344"/>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2796</Words>
  <Application>Microsoft Office PowerPoint</Application>
  <PresentationFormat>On-screen Show (16:9)</PresentationFormat>
  <Paragraphs>150</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Kenney Lee</cp:lastModifiedBy>
  <cp:revision>23</cp:revision>
  <dcterms:created xsi:type="dcterms:W3CDTF">2008-03-16T18:22:36Z</dcterms:created>
  <dcterms:modified xsi:type="dcterms:W3CDTF">2016-10-09T23:00:17Z</dcterms:modified>
</cp:coreProperties>
</file>